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9"/>
  </p:notesMasterIdLst>
  <p:sldIdLst>
    <p:sldId id="287" r:id="rId2"/>
    <p:sldId id="288" r:id="rId3"/>
    <p:sldId id="256" r:id="rId4"/>
    <p:sldId id="258" r:id="rId5"/>
    <p:sldId id="271" r:id="rId6"/>
    <p:sldId id="257" r:id="rId7"/>
    <p:sldId id="259" r:id="rId8"/>
    <p:sldId id="260" r:id="rId9"/>
    <p:sldId id="261" r:id="rId10"/>
    <p:sldId id="262" r:id="rId11"/>
    <p:sldId id="265" r:id="rId12"/>
    <p:sldId id="266" r:id="rId13"/>
    <p:sldId id="268" r:id="rId14"/>
    <p:sldId id="270" r:id="rId15"/>
    <p:sldId id="263" r:id="rId16"/>
    <p:sldId id="273" r:id="rId17"/>
    <p:sldId id="272" r:id="rId18"/>
    <p:sldId id="286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66" autoAdjust="0"/>
    <p:restoredTop sz="90929"/>
  </p:normalViewPr>
  <p:slideViewPr>
    <p:cSldViewPr>
      <p:cViewPr varScale="1">
        <p:scale>
          <a:sx n="71" d="100"/>
          <a:sy n="71" d="100"/>
        </p:scale>
        <p:origin x="-119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476C0A8C-C670-4A74-A064-3EB344B5F64D}" type="datetimeFigureOut">
              <a:rPr lang="pt-BR"/>
              <a:pPr>
                <a:defRPr/>
              </a:pPr>
              <a:t>05/03/2010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3CBCD8AF-3924-4E46-8711-B568C019204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  <p:sp>
        <p:nvSpPr>
          <p:cNvPr id="4198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E7BCD86-37DB-4EC9-B3C2-4F8C5B13F410}" type="slidenum">
              <a:rPr lang="pt-BR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5962650"/>
            <a:ext cx="587375" cy="885825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E5BCB265-7A8F-4DB6-B04A-B683228F60E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7A20-344F-4B72-BF72-7C56B085687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C0C00-4BAE-4590-B3F0-46D906115F5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EFEB9-EEF0-439C-ADC6-96730D7CBE8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4CDEC-C762-4010-8852-8583473C093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84374-4E82-46C7-A2FF-82D1E56D116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25CF3-C01A-4CA6-930B-2B37134B4BF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21FE4-2BDC-43C8-B92E-B823EDD7B1C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E442B-803D-461E-A985-99BC106FB45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79412-A33E-463D-877F-CB05D0C2987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C0A72-F1F5-4281-915A-DF0C62BC803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307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3076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5946775"/>
            <a:ext cx="5873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8F32F9C-C2FD-448B-8D61-27812AE9C2E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grpSp>
        <p:nvGrpSpPr>
          <p:cNvPr id="1033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3084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3085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88" y="1214438"/>
            <a:ext cx="7772400" cy="1071562"/>
          </a:xfrm>
        </p:spPr>
        <p:txBody>
          <a:bodyPr/>
          <a:lstStyle/>
          <a:p>
            <a:pPr eaLnBrk="1" hangingPunct="1"/>
            <a:r>
              <a:rPr lang="en-US" sz="3200" smtClean="0">
                <a:cs typeface="Times New Roman" pitchFamily="18" charset="0"/>
              </a:rPr>
              <a:t>Agricultura Familiar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857500"/>
            <a:ext cx="7358063" cy="1785938"/>
          </a:xfrm>
        </p:spPr>
        <p:txBody>
          <a:bodyPr/>
          <a:lstStyle/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>
                <a:solidFill>
                  <a:srgbClr val="808080"/>
                </a:solidFill>
                <a:latin typeface="AvantGarde Bk BT"/>
                <a:cs typeface="Times New Roman" pitchFamily="18" charset="0"/>
              </a:rPr>
              <a:t>Ministério de Desenvolvimento Agrário/UNB/SBPC</a:t>
            </a: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>
                <a:solidFill>
                  <a:srgbClr val="808080"/>
                </a:solidFill>
                <a:latin typeface="AvantGarde Bk BT"/>
                <a:cs typeface="Times New Roman" pitchFamily="18" charset="0"/>
              </a:rPr>
              <a:t>IICA </a:t>
            </a: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/>
              <a:t>Carlos </a:t>
            </a:r>
            <a:r>
              <a:rPr lang="pt-BR" sz="2400" dirty="0" err="1" smtClean="0"/>
              <a:t>E.Guanziroli</a:t>
            </a:r>
            <a:r>
              <a:rPr lang="pt-BR" sz="2400" dirty="0" smtClean="0"/>
              <a:t> </a:t>
            </a:r>
            <a:r>
              <a:rPr lang="pt-BR" sz="2000" dirty="0" smtClean="0"/>
              <a:t>(UFF)</a:t>
            </a:r>
            <a:endParaRPr lang="pt-BR" sz="2400" dirty="0" smtClean="0"/>
          </a:p>
          <a:p>
            <a:pPr eaLnBrk="1" hangingPunct="1">
              <a:tabLst>
                <a:tab pos="2698750" algn="ctr"/>
                <a:tab pos="5399088" algn="r"/>
              </a:tabLst>
            </a:pPr>
            <a:r>
              <a:rPr lang="pt-BR" sz="1800" dirty="0" smtClean="0"/>
              <a:t>guanzi@ism.com.br</a:t>
            </a:r>
            <a:endParaRPr lang="en-US" sz="1800" dirty="0" smtClean="0"/>
          </a:p>
        </p:txBody>
      </p:sp>
      <p:pic>
        <p:nvPicPr>
          <p:cNvPr id="4" name="Picture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5286388"/>
            <a:ext cx="1668780" cy="82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Conseqüências: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z="2400" smtClean="0"/>
              <a:t>Só 25% do credito foi para pequenos produtores, 75% para grandes.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/>
              <a:t>Provocava concentração fundiária: 80% não recebiam nada e 1% recebia 40% do total.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/>
              <a:t>Se concentrava em alguns produtos: café, cana, soja e trigo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/>
              <a:t>Se concentrava em algumas regiões: Sul e Sudeste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/>
              <a:t>Provocava mecanização: dispensando 97% do trabalho humano. Surgem bóias frias e desemprego.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/>
              <a:t>Estava afundando o banco do Brasil, conta movimento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/>
              <a:t>Não resolviam a carência de investimento </a:t>
            </a:r>
          </a:p>
          <a:p>
            <a:pPr eaLnBrk="1" hangingPunct="1">
              <a:lnSpc>
                <a:spcPct val="90000"/>
              </a:lnSpc>
            </a:pPr>
            <a:endParaRPr lang="pt-BR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São Necessários os subsídios ao credito?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BR" sz="2400" smtClean="0"/>
              <a:t>Juros baixos seriam necessários para que se consiga uma taxa de lucro normal na agricultura, que é muito variável e para compensar risco.</a:t>
            </a:r>
          </a:p>
          <a:p>
            <a:pPr eaLnBrk="1" hangingPunct="1"/>
            <a:r>
              <a:rPr lang="pt-BR" sz="2400" smtClean="0"/>
              <a:t>Seria melhor trocar subsidio por um lump sum que compense os altos custos de transação dos pequenos produtores. Para não distorcer as técnicas de produção.</a:t>
            </a:r>
          </a:p>
          <a:p>
            <a:pPr eaLnBrk="1" hangingPunct="1"/>
            <a:r>
              <a:rPr lang="pt-BR" sz="2400" smtClean="0"/>
              <a:t>Ou resolver os problemas de variabilidade com PGPM e PROAGRO.</a:t>
            </a:r>
          </a:p>
          <a:p>
            <a:pPr eaLnBrk="1" hangingPunct="1"/>
            <a:endParaRPr lang="pt-BR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Critica aos Juros baixos e aos subsídios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z="2400" smtClean="0"/>
              <a:t>Aumentam artificialmente a demanda por credito,o que implica em exigir maiores garantias (colaterais): só os grandes fazendeiros as podem oferecer.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/>
              <a:t>Baixo Custo do capital incentiva técnicas intensivas em capital: mecanização: o que gera desemprego.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/>
              <a:t>Fungibilidade do credito: se produz desvio para compra de terras.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/>
              <a:t>Não permite que se criem mercados de poupança. 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/>
              <a:t>Falencias toleradas: auemnta a concentração de renda e de poder dos grandes fazendeiros.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Sistema de credito da Revolução verde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Juros Baixos no Credito- Tecnologia- Aumento de Produção-       Mercado.</a:t>
            </a:r>
          </a:p>
          <a:p>
            <a:pPr eaLnBrk="1" hangingPunct="1"/>
            <a:r>
              <a:rPr lang="pt-BR" smtClean="0"/>
              <a:t>Mercado- tecnologia- Credito- produção</a:t>
            </a:r>
          </a:p>
          <a:p>
            <a:pPr eaLnBrk="1" hangingPunct="1"/>
            <a:endParaRPr lang="pt-BR" smtClean="0"/>
          </a:p>
          <a:p>
            <a:pPr eaLnBrk="1" hangingPunct="1"/>
            <a:r>
              <a:rPr lang="pt-BR" smtClean="0"/>
              <a:t>Perdiam os ganhos de produtividade junto aos bancos e aos intermediários.</a:t>
            </a: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5181600" y="2590800"/>
            <a:ext cx="152400" cy="76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3581400" y="3048000"/>
            <a:ext cx="457200" cy="762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7162800" y="2590800"/>
            <a:ext cx="152400" cy="76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5367" name="AutoShape 7"/>
          <p:cNvSpPr>
            <a:spLocks noChangeArrowheads="1"/>
          </p:cNvSpPr>
          <p:nvPr/>
        </p:nvSpPr>
        <p:spPr bwMode="auto">
          <a:xfrm>
            <a:off x="2743200" y="3581400"/>
            <a:ext cx="152400" cy="76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5368" name="AutoShape 8"/>
          <p:cNvSpPr>
            <a:spLocks noChangeArrowheads="1"/>
          </p:cNvSpPr>
          <p:nvPr/>
        </p:nvSpPr>
        <p:spPr bwMode="auto">
          <a:xfrm>
            <a:off x="4572000" y="3581400"/>
            <a:ext cx="152400" cy="76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5369" name="AutoShape 9"/>
          <p:cNvSpPr>
            <a:spLocks noChangeArrowheads="1"/>
          </p:cNvSpPr>
          <p:nvPr/>
        </p:nvSpPr>
        <p:spPr bwMode="auto">
          <a:xfrm>
            <a:off x="5638800" y="3048000"/>
            <a:ext cx="152400" cy="76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CREDITO E PRODUÇAO</a:t>
            </a:r>
          </a:p>
        </p:txBody>
      </p:sp>
      <p:sp>
        <p:nvSpPr>
          <p:cNvPr id="16387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Caiu credito de 1980 a 1995 de 20 bi a 5 bi.</a:t>
            </a:r>
          </a:p>
          <a:p>
            <a:pPr eaLnBrk="1" hangingPunct="1"/>
            <a:r>
              <a:rPr lang="pt-BR" smtClean="0"/>
              <a:t>Aumentou a produção de 52 milhões de t a 100 milhões de toneladas</a:t>
            </a:r>
          </a:p>
          <a:p>
            <a:pPr eaLnBrk="1" hangingPunct="1"/>
            <a:r>
              <a:rPr lang="pt-BR" smtClean="0"/>
              <a:t>Surgiram créditos de cooperativas, fundos rotativos, traders, bancos privados e bancos estaduais.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Comercialização PGPM</a:t>
            </a:r>
            <a:br>
              <a:rPr lang="pt-BR" smtClean="0"/>
            </a:br>
            <a:endParaRPr lang="pt-BR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/>
              <a:t>Criaram-se os seguintes instrumentos: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EGF´s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AGF´s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Estoques Reguladores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PROAGRO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Ampliou-se para empresários, beneficiadores, antes era so para produtores e cooperativas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Cacau, café, cana , trigo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ítulo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pt-BR" smtClean="0"/>
              <a:t>Preços Mínimos: EGF’s e AGF’s</a:t>
            </a:r>
          </a:p>
        </p:txBody>
      </p:sp>
      <p:sp>
        <p:nvSpPr>
          <p:cNvPr id="18435" name="Espaço Reservado para Conteúdo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pt-BR" smtClean="0"/>
              <a:t>Contratava EGF com cláusula de compra (AGF), liquidava pelo valor financeiro ou entregava a mercadoria.</a:t>
            </a:r>
          </a:p>
          <a:p>
            <a:r>
              <a:rPr lang="pt-BR" smtClean="0"/>
              <a:t>Política esgotada</a:t>
            </a:r>
          </a:p>
          <a:p>
            <a:r>
              <a:rPr lang="pt-BR" smtClean="0"/>
              <a:t>Estoques excessivos na CONAB</a:t>
            </a:r>
          </a:p>
          <a:p>
            <a:r>
              <a:rPr lang="pt-BR" smtClean="0"/>
              <a:t>Usa-se hoje para arroz, milho e para cestas básicas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Evolução da PGPM</a:t>
            </a:r>
          </a:p>
        </p:txBody>
      </p:sp>
      <p:sp>
        <p:nvSpPr>
          <p:cNvPr id="19459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Fase até 1994</a:t>
            </a:r>
          </a:p>
          <a:p>
            <a:pPr eaLnBrk="1" hangingPunct="1"/>
            <a:r>
              <a:rPr lang="pt-BR" smtClean="0"/>
              <a:t>TR e crise no crédito</a:t>
            </a:r>
          </a:p>
          <a:p>
            <a:pPr eaLnBrk="1" hangingPunct="1"/>
            <a:r>
              <a:rPr lang="pt-BR" smtClean="0"/>
              <a:t>PGPM com equivalência produto</a:t>
            </a:r>
          </a:p>
          <a:p>
            <a:pPr eaLnBrk="1" hangingPunct="1"/>
            <a:r>
              <a:rPr lang="pt-BR" smtClean="0"/>
              <a:t>Crise dos estoques</a:t>
            </a:r>
          </a:p>
          <a:p>
            <a:pPr eaLnBrk="1" hangingPunct="1"/>
            <a:r>
              <a:rPr lang="pt-BR" smtClean="0"/>
              <a:t>Fim CONAB e PGPM</a:t>
            </a:r>
          </a:p>
          <a:p>
            <a:pPr eaLnBrk="1" hangingPunct="1"/>
            <a:r>
              <a:rPr lang="pt-BR" smtClean="0"/>
              <a:t>Novos Instrumentos: Futuros, Cédulas, PECOV, etc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ítulo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pt-BR" smtClean="0"/>
              <a:t>Novos Problemas e Novos Instrumentos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ítulo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pt-BR" smtClean="0">
                <a:solidFill>
                  <a:schemeClr val="tx1"/>
                </a:solidFill>
              </a:rPr>
              <a:t>Contrato de Opção de Venda (COV) </a:t>
            </a:r>
            <a:endParaRPr lang="pt-BR" smtClean="0"/>
          </a:p>
        </p:txBody>
      </p:sp>
      <p:sp>
        <p:nvSpPr>
          <p:cNvPr id="14339" name="Espaço Reservado para Conteúdo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t-BR" sz="2000" dirty="0" smtClean="0"/>
              <a:t>A operação é feita </a:t>
            </a:r>
            <a:r>
              <a:rPr lang="pt-BR" sz="2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 meio de leilões</a:t>
            </a:r>
            <a:r>
              <a:rPr lang="pt-BR" sz="2000" dirty="0" smtClean="0"/>
              <a:t>, na qual o produtor paga o prêmio que lhe dá a garantia de venda do produto ao governo, numa data futura, previamente definida, a um preço superior (preço de exercício) ao preço mínimo. </a:t>
            </a:r>
          </a:p>
          <a:p>
            <a:pPr eaLnBrk="1" hangingPunct="1">
              <a:defRPr/>
            </a:pPr>
            <a:r>
              <a:rPr lang="pt-BR" sz="2000" dirty="0" smtClean="0"/>
              <a:t>Através do COV </a:t>
            </a:r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produtor adquire prazo </a:t>
            </a:r>
            <a:r>
              <a:rPr lang="pt-BR" sz="2000" dirty="0" smtClean="0"/>
              <a:t>para buscar no mercado preços melhores para o produto. Neste sentido, o COV funciona como seguro contra queda de preço do produto. </a:t>
            </a:r>
          </a:p>
          <a:p>
            <a:pPr eaLnBrk="1" hangingPunct="1">
              <a:defRPr/>
            </a:pPr>
            <a:r>
              <a:rPr lang="pt-BR" sz="2000" u="sng" dirty="0" smtClean="0"/>
              <a:t>Na data de vencimento do COV, se o preço de mercado for inferior ao preço de exercício, o produtor poderá exercer a sua opção de venda</a:t>
            </a:r>
            <a:r>
              <a:rPr lang="pt-BR" sz="2000" dirty="0" smtClean="0"/>
              <a:t>. Caso contrário vende a produção </a:t>
            </a:r>
            <a:r>
              <a:rPr lang="pt-BR" sz="2000" dirty="0" smtClean="0">
                <a:solidFill>
                  <a:srgbClr val="FF0000"/>
                </a:solidFill>
              </a:rPr>
              <a:t>ao mercado </a:t>
            </a:r>
            <a:r>
              <a:rPr lang="pt-BR" sz="2000" dirty="0" smtClean="0"/>
              <a:t>sem, contudo, ser reembolsado quanto ao prêmio pago.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6ª aula</a:t>
            </a:r>
          </a:p>
        </p:txBody>
      </p:sp>
      <p:sp>
        <p:nvSpPr>
          <p:cNvPr id="4099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pt-BR" i="1" smtClean="0"/>
              <a:t>Políticas Agrícolas, Subsídios, Desenvolvimento Rural</a:t>
            </a:r>
            <a:r>
              <a:rPr lang="pt-BR" smtClean="0"/>
              <a:t>. Discussão da Política Agrícola do Governo Federal- Crédito Empresarial e PRONAF, Cédulas, COV, PGMP e Mercado Futuro (BMF), Novas propostas para mitigação do risco: Seguro Rural.</a:t>
            </a:r>
          </a:p>
          <a:p>
            <a:pPr>
              <a:buFont typeface="Wingdings" pitchFamily="2" charset="2"/>
              <a:buNone/>
            </a:pPr>
            <a:endParaRPr lang="pt-BR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ítulo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pt-BR" smtClean="0">
                <a:solidFill>
                  <a:schemeClr val="tx1"/>
                </a:solidFill>
              </a:rPr>
              <a:t>Prêmio para Escoamento de Produto (PEP) </a:t>
            </a:r>
            <a:endParaRPr lang="pt-BR" smtClean="0"/>
          </a:p>
        </p:txBody>
      </p:sp>
      <p:sp>
        <p:nvSpPr>
          <p:cNvPr id="22531" name="Espaço Reservado para Conteúdo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pt-BR" sz="2000" smtClean="0"/>
              <a:t>Instrumento de garantia de preços ao produtor utilizado em situações em que o preço de mercado é inferior ao preço mínimo.</a:t>
            </a:r>
          </a:p>
          <a:p>
            <a:pPr eaLnBrk="1" hangingPunct="1"/>
            <a:r>
              <a:rPr lang="pt-BR" sz="2000" smtClean="0"/>
              <a:t> </a:t>
            </a:r>
            <a:r>
              <a:rPr lang="pt-BR" sz="2000" smtClean="0">
                <a:solidFill>
                  <a:srgbClr val="FF0000"/>
                </a:solidFill>
              </a:rPr>
              <a:t>O governo se compromete a pagar a diferença entre o preço de mercado e o preço mínimo</a:t>
            </a:r>
            <a:r>
              <a:rPr lang="pt-BR" sz="2000" smtClean="0"/>
              <a:t>. Esta diferença é o prêmio ou subsídio e é definida através de leilões públicos, nos quais os compradores (iniciativa privada) disputam o direito de adquirir determinado volume de produção pelo preço mínimo. </a:t>
            </a:r>
          </a:p>
          <a:p>
            <a:pPr eaLnBrk="1" hangingPunct="1"/>
            <a:r>
              <a:rPr lang="pt-BR" sz="2000" smtClean="0"/>
              <a:t>Desta forma, o governo visando à sustentação do preço mínimo para o produtor pode, </a:t>
            </a:r>
            <a:r>
              <a:rPr lang="pt-BR" sz="2000" u="sng" smtClean="0"/>
              <a:t>ao invés de comprar e estocar o excedente e incorrer em despesas de armazenagem, optar por pagar aos agentes de comercialização um prêmio</a:t>
            </a:r>
          </a:p>
          <a:p>
            <a:pPr eaLnBrk="1" hangingPunct="1">
              <a:buFont typeface="Wingdings" pitchFamily="2" charset="2"/>
              <a:buNone/>
            </a:pP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1428750" y="2500313"/>
          <a:ext cx="6286544" cy="3214710"/>
        </p:xfrm>
        <a:graphic>
          <a:graphicData uri="http://schemas.openxmlformats.org/drawingml/2006/table">
            <a:tbl>
              <a:tblPr/>
              <a:tblGrid>
                <a:gridCol w="1849450"/>
                <a:gridCol w="1293822"/>
                <a:gridCol w="1571636"/>
                <a:gridCol w="1571636"/>
              </a:tblGrid>
              <a:tr h="5357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 b="1">
                          <a:latin typeface="Times New Roman"/>
                          <a:ea typeface="Times New Roman"/>
                          <a:cs typeface="Times New Roman"/>
                        </a:rPr>
                        <a:t>Instrumento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 b="1">
                          <a:latin typeface="Times New Roman"/>
                          <a:ea typeface="Times New Roman"/>
                          <a:cs typeface="Times New Roman"/>
                        </a:rPr>
                        <a:t>2005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 b="1">
                          <a:latin typeface="Times New Roman"/>
                          <a:ea typeface="Times New Roman"/>
                          <a:cs typeface="Times New Roman"/>
                        </a:rPr>
                        <a:t>2006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 b="1">
                          <a:latin typeface="Times New Roman"/>
                          <a:ea typeface="Times New Roman"/>
                          <a:cs typeface="Times New Roman"/>
                        </a:rPr>
                        <a:t>2007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 b="1">
                          <a:latin typeface="Times New Roman"/>
                          <a:ea typeface="Times New Roman"/>
                          <a:cs typeface="Times New Roman"/>
                        </a:rPr>
                        <a:t> PEP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2.149.908,34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3.984.868,10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1.400.003,85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 b="1">
                          <a:latin typeface="Times New Roman"/>
                          <a:ea typeface="Times New Roman"/>
                          <a:cs typeface="Times New Roman"/>
                        </a:rPr>
                        <a:t>COVPA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35.1972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n.d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31.767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 b="1">
                          <a:latin typeface="Times New Roman"/>
                          <a:ea typeface="Times New Roman"/>
                          <a:cs typeface="Times New Roman"/>
                        </a:rPr>
                        <a:t>PESOJA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n.d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5.194.574,67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n.d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 b="1">
                          <a:latin typeface="Times New Roman"/>
                          <a:ea typeface="Times New Roman"/>
                          <a:cs typeface="Times New Roman"/>
                        </a:rPr>
                        <a:t>PEPRO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n.d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6.029.435,16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8.497.184.508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 b="1">
                          <a:latin typeface="Times New Roman"/>
                          <a:ea typeface="Times New Roman"/>
                          <a:cs typeface="Times New Roman"/>
                        </a:rPr>
                        <a:t>PROP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n.d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127.265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 dirty="0">
                          <a:latin typeface="Times New Roman"/>
                          <a:ea typeface="Times New Roman"/>
                          <a:cs typeface="Times New Roman"/>
                        </a:rPr>
                        <a:t>59.675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591" name="Espaço Reservado para Conteúdo 3"/>
          <p:cNvSpPr>
            <a:spLocks noGrp="1"/>
          </p:cNvSpPr>
          <p:nvPr>
            <p:ph idx="4294967295"/>
          </p:nvPr>
        </p:nvSpPr>
        <p:spPr>
          <a:xfrm>
            <a:off x="914400" y="2571750"/>
            <a:ext cx="8001000" cy="3524250"/>
          </a:xfrm>
        </p:spPr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23592" name="Título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pt-BR" sz="2800" smtClean="0"/>
              <a:t>Quantidade negociada em tonelada dos principais instrumentos da PGPA</a:t>
            </a:r>
            <a:br>
              <a:rPr lang="pt-BR" sz="2800" smtClean="0"/>
            </a:br>
            <a:r>
              <a:rPr lang="pt-BR" sz="280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ítulo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pt-BR" smtClean="0"/>
              <a:t>Letras de Crédito, Mercados Futuros e Derivativos </a:t>
            </a:r>
          </a:p>
        </p:txBody>
      </p:sp>
      <p:sp>
        <p:nvSpPr>
          <p:cNvPr id="24579" name="Espaço Reservado para Conteúdo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pt-BR" sz="2400" i="1" smtClean="0"/>
              <a:t>Hedge </a:t>
            </a:r>
            <a:r>
              <a:rPr lang="pt-BR" sz="2400" smtClean="0"/>
              <a:t>com contratos futuros. Os produtores e cooperativas vendem contratos futuros para se defenderem de eventuais quedas de preços</a:t>
            </a:r>
          </a:p>
          <a:p>
            <a:pPr eaLnBrk="1" hangingPunct="1"/>
            <a:r>
              <a:rPr lang="pt-BR" sz="2400" smtClean="0"/>
              <a:t>Os agentes buscam proteção contra aumento de preços compram contratos futuros.</a:t>
            </a:r>
          </a:p>
          <a:p>
            <a:pPr eaLnBrk="1" hangingPunct="1"/>
            <a:r>
              <a:rPr lang="pt-PT" sz="2400" smtClean="0"/>
              <a:t>Certificado de Depósito Agropecuário (CDA), Warrant Agropecuário (WA), Certificados de Direitos Creditórios do Agronegócio (CDCA), Letra de Crédito do Agronegócio (LCA) e Certificado de Recebíveis do Agronegócio (CRA)</a:t>
            </a:r>
            <a:endParaRPr lang="pt-BR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pt-PT" sz="2400" smtClean="0">
                <a:cs typeface="Times New Roman" pitchFamily="18" charset="0"/>
              </a:rPr>
              <a:t>Certificado de Depósito Agropecuário (CDA), Warrant Agropecuário (WA), Certificados de Direitos Creditórios do Agronegócio (CDCA), Letra de Crédito do Agronegócio (LCA) e Certificado de Recebíveis do Agronegócio (CRA)</a:t>
            </a:r>
            <a:r>
              <a:rPr lang="pt-PT" smtClean="0">
                <a:cs typeface="Times New Roman" pitchFamily="18" charset="0"/>
              </a:rPr>
              <a:t> </a:t>
            </a:r>
            <a:endParaRPr lang="pt-BR" smtClean="0">
              <a:cs typeface="Times New Roman" pitchFamily="18" charset="0"/>
            </a:endParaRPr>
          </a:p>
        </p:txBody>
      </p:sp>
      <p:grpSp>
        <p:nvGrpSpPr>
          <p:cNvPr id="25603" name="Group 173"/>
          <p:cNvGrpSpPr>
            <a:grpSpLocks/>
          </p:cNvGrpSpPr>
          <p:nvPr/>
        </p:nvGrpSpPr>
        <p:grpSpPr bwMode="auto">
          <a:xfrm>
            <a:off x="990600" y="2286000"/>
            <a:ext cx="7467600" cy="4267200"/>
            <a:chOff x="-3" y="-3"/>
            <a:chExt cx="3596" cy="4092"/>
          </a:xfrm>
        </p:grpSpPr>
        <p:grpSp>
          <p:nvGrpSpPr>
            <p:cNvPr id="25604" name="Group 171"/>
            <p:cNvGrpSpPr>
              <a:grpSpLocks/>
            </p:cNvGrpSpPr>
            <p:nvPr/>
          </p:nvGrpSpPr>
          <p:grpSpPr bwMode="auto">
            <a:xfrm>
              <a:off x="0" y="0"/>
              <a:ext cx="3590" cy="4086"/>
              <a:chOff x="0" y="0"/>
              <a:chExt cx="3590" cy="4086"/>
            </a:xfrm>
          </p:grpSpPr>
          <p:grpSp>
            <p:nvGrpSpPr>
              <p:cNvPr id="25606" name="Group 60"/>
              <p:cNvGrpSpPr>
                <a:grpSpLocks/>
              </p:cNvGrpSpPr>
              <p:nvPr/>
            </p:nvGrpSpPr>
            <p:grpSpPr bwMode="auto">
              <a:xfrm>
                <a:off x="0" y="0"/>
                <a:ext cx="455" cy="518"/>
                <a:chOff x="0" y="0"/>
                <a:chExt cx="455" cy="518"/>
              </a:xfrm>
            </p:grpSpPr>
            <p:sp>
              <p:nvSpPr>
                <p:cNvPr id="25772" name="Rectangle 3"/>
                <p:cNvSpPr>
                  <a:spLocks noChangeArrowheads="1"/>
                </p:cNvSpPr>
                <p:nvPr/>
              </p:nvSpPr>
              <p:spPr bwMode="auto">
                <a:xfrm>
                  <a:off x="28" y="0"/>
                  <a:ext cx="39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Ano/Produto   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73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07" name="Group 62"/>
              <p:cNvGrpSpPr>
                <a:grpSpLocks/>
              </p:cNvGrpSpPr>
              <p:nvPr/>
            </p:nvGrpSpPr>
            <p:grpSpPr bwMode="auto">
              <a:xfrm>
                <a:off x="455" y="0"/>
                <a:ext cx="448" cy="518"/>
                <a:chOff x="455" y="0"/>
                <a:chExt cx="448" cy="518"/>
              </a:xfrm>
            </p:grpSpPr>
            <p:sp>
              <p:nvSpPr>
                <p:cNvPr id="25770" name="Rectangle 4"/>
                <p:cNvSpPr>
                  <a:spLocks noChangeArrowheads="1"/>
                </p:cNvSpPr>
                <p:nvPr/>
              </p:nvSpPr>
              <p:spPr bwMode="auto">
                <a:xfrm>
                  <a:off x="483" y="0"/>
                  <a:ext cx="392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Álcool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71" name="Rectangle 61"/>
                <p:cNvSpPr>
                  <a:spLocks noChangeArrowheads="1"/>
                </p:cNvSpPr>
                <p:nvPr/>
              </p:nvSpPr>
              <p:spPr bwMode="auto">
                <a:xfrm>
                  <a:off x="455" y="0"/>
                  <a:ext cx="448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08" name="Group 64"/>
              <p:cNvGrpSpPr>
                <a:grpSpLocks/>
              </p:cNvGrpSpPr>
              <p:nvPr/>
            </p:nvGrpSpPr>
            <p:grpSpPr bwMode="auto">
              <a:xfrm>
                <a:off x="903" y="0"/>
                <a:ext cx="447" cy="518"/>
                <a:chOff x="903" y="0"/>
                <a:chExt cx="447" cy="518"/>
              </a:xfrm>
            </p:grpSpPr>
            <p:sp>
              <p:nvSpPr>
                <p:cNvPr id="25768" name="Rectangle 5"/>
                <p:cNvSpPr>
                  <a:spLocks noChangeArrowheads="1"/>
                </p:cNvSpPr>
                <p:nvPr/>
              </p:nvSpPr>
              <p:spPr bwMode="auto">
                <a:xfrm>
                  <a:off x="931" y="0"/>
                  <a:ext cx="391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Açúcar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69" name="Rectangle 63"/>
                <p:cNvSpPr>
                  <a:spLocks noChangeArrowheads="1"/>
                </p:cNvSpPr>
                <p:nvPr/>
              </p:nvSpPr>
              <p:spPr bwMode="auto">
                <a:xfrm>
                  <a:off x="903" y="0"/>
                  <a:ext cx="44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09" name="Group 66"/>
              <p:cNvGrpSpPr>
                <a:grpSpLocks/>
              </p:cNvGrpSpPr>
              <p:nvPr/>
            </p:nvGrpSpPr>
            <p:grpSpPr bwMode="auto">
              <a:xfrm>
                <a:off x="1350" y="0"/>
                <a:ext cx="452" cy="518"/>
                <a:chOff x="1350" y="0"/>
                <a:chExt cx="452" cy="518"/>
              </a:xfrm>
            </p:grpSpPr>
            <p:sp>
              <p:nvSpPr>
                <p:cNvPr id="25766" name="Rectangle 6"/>
                <p:cNvSpPr>
                  <a:spLocks noChangeArrowheads="1"/>
                </p:cNvSpPr>
                <p:nvPr/>
              </p:nvSpPr>
              <p:spPr bwMode="auto">
                <a:xfrm>
                  <a:off x="1378" y="0"/>
                  <a:ext cx="39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Algodão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67" name="Rectangle 65"/>
                <p:cNvSpPr>
                  <a:spLocks noChangeArrowheads="1"/>
                </p:cNvSpPr>
                <p:nvPr/>
              </p:nvSpPr>
              <p:spPr bwMode="auto">
                <a:xfrm>
                  <a:off x="1350" y="0"/>
                  <a:ext cx="45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10" name="Group 68"/>
              <p:cNvGrpSpPr>
                <a:grpSpLocks/>
              </p:cNvGrpSpPr>
              <p:nvPr/>
            </p:nvGrpSpPr>
            <p:grpSpPr bwMode="auto">
              <a:xfrm>
                <a:off x="1802" y="0"/>
                <a:ext cx="450" cy="518"/>
                <a:chOff x="1802" y="0"/>
                <a:chExt cx="450" cy="518"/>
              </a:xfrm>
            </p:grpSpPr>
            <p:sp>
              <p:nvSpPr>
                <p:cNvPr id="25764" name="Rectangle 7"/>
                <p:cNvSpPr>
                  <a:spLocks noChangeArrowheads="1"/>
                </p:cNvSpPr>
                <p:nvPr/>
              </p:nvSpPr>
              <p:spPr bwMode="auto">
                <a:xfrm>
                  <a:off x="1830" y="0"/>
                  <a:ext cx="39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Gado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65" name="Rectangle 67"/>
                <p:cNvSpPr>
                  <a:spLocks noChangeArrowheads="1"/>
                </p:cNvSpPr>
                <p:nvPr/>
              </p:nvSpPr>
              <p:spPr bwMode="auto">
                <a:xfrm>
                  <a:off x="1802" y="0"/>
                  <a:ext cx="45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11" name="Group 70"/>
              <p:cNvGrpSpPr>
                <a:grpSpLocks/>
              </p:cNvGrpSpPr>
              <p:nvPr/>
            </p:nvGrpSpPr>
            <p:grpSpPr bwMode="auto">
              <a:xfrm>
                <a:off x="2252" y="0"/>
                <a:ext cx="450" cy="518"/>
                <a:chOff x="2252" y="0"/>
                <a:chExt cx="450" cy="518"/>
              </a:xfrm>
            </p:grpSpPr>
            <p:sp>
              <p:nvSpPr>
                <p:cNvPr id="25762" name="Rectangle 8"/>
                <p:cNvSpPr>
                  <a:spLocks noChangeArrowheads="1"/>
                </p:cNvSpPr>
                <p:nvPr/>
              </p:nvSpPr>
              <p:spPr bwMode="auto">
                <a:xfrm>
                  <a:off x="2280" y="0"/>
                  <a:ext cx="39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Café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63" name="Rectangle 69"/>
                <p:cNvSpPr>
                  <a:spLocks noChangeArrowheads="1"/>
                </p:cNvSpPr>
                <p:nvPr/>
              </p:nvSpPr>
              <p:spPr bwMode="auto">
                <a:xfrm>
                  <a:off x="2252" y="0"/>
                  <a:ext cx="45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12" name="Group 72"/>
              <p:cNvGrpSpPr>
                <a:grpSpLocks/>
              </p:cNvGrpSpPr>
              <p:nvPr/>
            </p:nvGrpSpPr>
            <p:grpSpPr bwMode="auto">
              <a:xfrm>
                <a:off x="2702" y="0"/>
                <a:ext cx="446" cy="518"/>
                <a:chOff x="2702" y="0"/>
                <a:chExt cx="446" cy="518"/>
              </a:xfrm>
            </p:grpSpPr>
            <p:sp>
              <p:nvSpPr>
                <p:cNvPr id="25760" name="Rectangle 9"/>
                <p:cNvSpPr>
                  <a:spLocks noChangeArrowheads="1"/>
                </p:cNvSpPr>
                <p:nvPr/>
              </p:nvSpPr>
              <p:spPr bwMode="auto">
                <a:xfrm>
                  <a:off x="2730" y="0"/>
                  <a:ext cx="39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Milho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61" name="Rectangle 71"/>
                <p:cNvSpPr>
                  <a:spLocks noChangeArrowheads="1"/>
                </p:cNvSpPr>
                <p:nvPr/>
              </p:nvSpPr>
              <p:spPr bwMode="auto">
                <a:xfrm>
                  <a:off x="2702" y="0"/>
                  <a:ext cx="44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13" name="Group 74"/>
              <p:cNvGrpSpPr>
                <a:grpSpLocks/>
              </p:cNvGrpSpPr>
              <p:nvPr/>
            </p:nvGrpSpPr>
            <p:grpSpPr bwMode="auto">
              <a:xfrm>
                <a:off x="3148" y="0"/>
                <a:ext cx="442" cy="518"/>
                <a:chOff x="3148" y="0"/>
                <a:chExt cx="442" cy="518"/>
              </a:xfrm>
            </p:grpSpPr>
            <p:sp>
              <p:nvSpPr>
                <p:cNvPr id="25758" name="Rectangle 10"/>
                <p:cNvSpPr>
                  <a:spLocks noChangeArrowheads="1"/>
                </p:cNvSpPr>
                <p:nvPr/>
              </p:nvSpPr>
              <p:spPr bwMode="auto">
                <a:xfrm>
                  <a:off x="3176" y="0"/>
                  <a:ext cx="38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Soja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59" name="Rectangle 73"/>
                <p:cNvSpPr>
                  <a:spLocks noChangeArrowheads="1"/>
                </p:cNvSpPr>
                <p:nvPr/>
              </p:nvSpPr>
              <p:spPr bwMode="auto">
                <a:xfrm>
                  <a:off x="3148" y="0"/>
                  <a:ext cx="44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14" name="Group 76"/>
              <p:cNvGrpSpPr>
                <a:grpSpLocks/>
              </p:cNvGrpSpPr>
              <p:nvPr/>
            </p:nvGrpSpPr>
            <p:grpSpPr bwMode="auto">
              <a:xfrm>
                <a:off x="0" y="518"/>
                <a:ext cx="455" cy="518"/>
                <a:chOff x="0" y="518"/>
                <a:chExt cx="455" cy="518"/>
              </a:xfrm>
            </p:grpSpPr>
            <p:sp>
              <p:nvSpPr>
                <p:cNvPr id="25756" name="Rectangle 11"/>
                <p:cNvSpPr>
                  <a:spLocks noChangeArrowheads="1"/>
                </p:cNvSpPr>
                <p:nvPr/>
              </p:nvSpPr>
              <p:spPr bwMode="auto">
                <a:xfrm>
                  <a:off x="28" y="518"/>
                  <a:ext cx="39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57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518"/>
                  <a:ext cx="45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15" name="Group 78"/>
              <p:cNvGrpSpPr>
                <a:grpSpLocks/>
              </p:cNvGrpSpPr>
              <p:nvPr/>
            </p:nvGrpSpPr>
            <p:grpSpPr bwMode="auto">
              <a:xfrm>
                <a:off x="455" y="518"/>
                <a:ext cx="448" cy="518"/>
                <a:chOff x="455" y="518"/>
                <a:chExt cx="448" cy="518"/>
              </a:xfrm>
            </p:grpSpPr>
            <p:sp>
              <p:nvSpPr>
                <p:cNvPr id="25754" name="Rectangle 12"/>
                <p:cNvSpPr>
                  <a:spLocks noChangeArrowheads="1"/>
                </p:cNvSpPr>
                <p:nvPr/>
              </p:nvSpPr>
              <p:spPr bwMode="auto">
                <a:xfrm>
                  <a:off x="483" y="518"/>
                  <a:ext cx="392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48973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55" name="Rectangle 77"/>
                <p:cNvSpPr>
                  <a:spLocks noChangeArrowheads="1"/>
                </p:cNvSpPr>
                <p:nvPr/>
              </p:nvSpPr>
              <p:spPr bwMode="auto">
                <a:xfrm>
                  <a:off x="455" y="518"/>
                  <a:ext cx="448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16" name="Group 80"/>
              <p:cNvGrpSpPr>
                <a:grpSpLocks/>
              </p:cNvGrpSpPr>
              <p:nvPr/>
            </p:nvGrpSpPr>
            <p:grpSpPr bwMode="auto">
              <a:xfrm>
                <a:off x="903" y="518"/>
                <a:ext cx="447" cy="518"/>
                <a:chOff x="903" y="518"/>
                <a:chExt cx="447" cy="518"/>
              </a:xfrm>
            </p:grpSpPr>
            <p:sp>
              <p:nvSpPr>
                <p:cNvPr id="25752" name="Rectangle 13"/>
                <p:cNvSpPr>
                  <a:spLocks noChangeArrowheads="1"/>
                </p:cNvSpPr>
                <p:nvPr/>
              </p:nvSpPr>
              <p:spPr bwMode="auto">
                <a:xfrm>
                  <a:off x="931" y="518"/>
                  <a:ext cx="391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49281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53" name="Rectangle 79"/>
                <p:cNvSpPr>
                  <a:spLocks noChangeArrowheads="1"/>
                </p:cNvSpPr>
                <p:nvPr/>
              </p:nvSpPr>
              <p:spPr bwMode="auto">
                <a:xfrm>
                  <a:off x="903" y="518"/>
                  <a:ext cx="44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17" name="Group 82"/>
              <p:cNvGrpSpPr>
                <a:grpSpLocks/>
              </p:cNvGrpSpPr>
              <p:nvPr/>
            </p:nvGrpSpPr>
            <p:grpSpPr bwMode="auto">
              <a:xfrm>
                <a:off x="1350" y="518"/>
                <a:ext cx="452" cy="518"/>
                <a:chOff x="1350" y="518"/>
                <a:chExt cx="452" cy="518"/>
              </a:xfrm>
            </p:grpSpPr>
            <p:sp>
              <p:nvSpPr>
                <p:cNvPr id="25750" name="Rectangle 14"/>
                <p:cNvSpPr>
                  <a:spLocks noChangeArrowheads="1"/>
                </p:cNvSpPr>
                <p:nvPr/>
              </p:nvSpPr>
              <p:spPr bwMode="auto">
                <a:xfrm>
                  <a:off x="1378" y="518"/>
                  <a:ext cx="39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306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51" name="Rectangle 81"/>
                <p:cNvSpPr>
                  <a:spLocks noChangeArrowheads="1"/>
                </p:cNvSpPr>
                <p:nvPr/>
              </p:nvSpPr>
              <p:spPr bwMode="auto">
                <a:xfrm>
                  <a:off x="1350" y="518"/>
                  <a:ext cx="45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18" name="Group 84"/>
              <p:cNvGrpSpPr>
                <a:grpSpLocks/>
              </p:cNvGrpSpPr>
              <p:nvPr/>
            </p:nvGrpSpPr>
            <p:grpSpPr bwMode="auto">
              <a:xfrm>
                <a:off x="1802" y="518"/>
                <a:ext cx="450" cy="518"/>
                <a:chOff x="1802" y="518"/>
                <a:chExt cx="450" cy="518"/>
              </a:xfrm>
            </p:grpSpPr>
            <p:sp>
              <p:nvSpPr>
                <p:cNvPr id="25748" name="Rectangle 15"/>
                <p:cNvSpPr>
                  <a:spLocks noChangeArrowheads="1"/>
                </p:cNvSpPr>
                <p:nvPr/>
              </p:nvSpPr>
              <p:spPr bwMode="auto">
                <a:xfrm>
                  <a:off x="1830" y="518"/>
                  <a:ext cx="39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147496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49" name="Rectangle 83"/>
                <p:cNvSpPr>
                  <a:spLocks noChangeArrowheads="1"/>
                </p:cNvSpPr>
                <p:nvPr/>
              </p:nvSpPr>
              <p:spPr bwMode="auto">
                <a:xfrm>
                  <a:off x="1802" y="518"/>
                  <a:ext cx="45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19" name="Group 86"/>
              <p:cNvGrpSpPr>
                <a:grpSpLocks/>
              </p:cNvGrpSpPr>
              <p:nvPr/>
            </p:nvGrpSpPr>
            <p:grpSpPr bwMode="auto">
              <a:xfrm>
                <a:off x="2252" y="518"/>
                <a:ext cx="450" cy="518"/>
                <a:chOff x="2252" y="518"/>
                <a:chExt cx="450" cy="518"/>
              </a:xfrm>
            </p:grpSpPr>
            <p:sp>
              <p:nvSpPr>
                <p:cNvPr id="25746" name="Rectangle 16"/>
                <p:cNvSpPr>
                  <a:spLocks noChangeArrowheads="1"/>
                </p:cNvSpPr>
                <p:nvPr/>
              </p:nvSpPr>
              <p:spPr bwMode="auto">
                <a:xfrm>
                  <a:off x="2280" y="518"/>
                  <a:ext cx="39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386929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47" name="Rectangle 85"/>
                <p:cNvSpPr>
                  <a:spLocks noChangeArrowheads="1"/>
                </p:cNvSpPr>
                <p:nvPr/>
              </p:nvSpPr>
              <p:spPr bwMode="auto">
                <a:xfrm>
                  <a:off x="2252" y="518"/>
                  <a:ext cx="45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20" name="Group 88"/>
              <p:cNvGrpSpPr>
                <a:grpSpLocks/>
              </p:cNvGrpSpPr>
              <p:nvPr/>
            </p:nvGrpSpPr>
            <p:grpSpPr bwMode="auto">
              <a:xfrm>
                <a:off x="2702" y="518"/>
                <a:ext cx="446" cy="518"/>
                <a:chOff x="2702" y="518"/>
                <a:chExt cx="446" cy="518"/>
              </a:xfrm>
            </p:grpSpPr>
            <p:sp>
              <p:nvSpPr>
                <p:cNvPr id="25744" name="Rectangle 17"/>
                <p:cNvSpPr>
                  <a:spLocks noChangeArrowheads="1"/>
                </p:cNvSpPr>
                <p:nvPr/>
              </p:nvSpPr>
              <p:spPr bwMode="auto">
                <a:xfrm>
                  <a:off x="2730" y="518"/>
                  <a:ext cx="39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8018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45" name="Rectangle 87"/>
                <p:cNvSpPr>
                  <a:spLocks noChangeArrowheads="1"/>
                </p:cNvSpPr>
                <p:nvPr/>
              </p:nvSpPr>
              <p:spPr bwMode="auto">
                <a:xfrm>
                  <a:off x="2702" y="518"/>
                  <a:ext cx="44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21" name="Group 90"/>
              <p:cNvGrpSpPr>
                <a:grpSpLocks/>
              </p:cNvGrpSpPr>
              <p:nvPr/>
            </p:nvGrpSpPr>
            <p:grpSpPr bwMode="auto">
              <a:xfrm>
                <a:off x="3148" y="518"/>
                <a:ext cx="442" cy="518"/>
                <a:chOff x="3148" y="518"/>
                <a:chExt cx="442" cy="518"/>
              </a:xfrm>
            </p:grpSpPr>
            <p:sp>
              <p:nvSpPr>
                <p:cNvPr id="25742" name="Rectangle 18"/>
                <p:cNvSpPr>
                  <a:spLocks noChangeArrowheads="1"/>
                </p:cNvSpPr>
                <p:nvPr/>
              </p:nvSpPr>
              <p:spPr bwMode="auto">
                <a:xfrm>
                  <a:off x="3176" y="518"/>
                  <a:ext cx="38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2243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43" name="Rectangle 89"/>
                <p:cNvSpPr>
                  <a:spLocks noChangeArrowheads="1"/>
                </p:cNvSpPr>
                <p:nvPr/>
              </p:nvSpPr>
              <p:spPr bwMode="auto">
                <a:xfrm>
                  <a:off x="3148" y="518"/>
                  <a:ext cx="44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22" name="Group 92"/>
              <p:cNvGrpSpPr>
                <a:grpSpLocks/>
              </p:cNvGrpSpPr>
              <p:nvPr/>
            </p:nvGrpSpPr>
            <p:grpSpPr bwMode="auto">
              <a:xfrm>
                <a:off x="0" y="1036"/>
                <a:ext cx="455" cy="518"/>
                <a:chOff x="0" y="1036"/>
                <a:chExt cx="455" cy="518"/>
              </a:xfrm>
            </p:grpSpPr>
            <p:sp>
              <p:nvSpPr>
                <p:cNvPr id="25740" name="Rectangle 19"/>
                <p:cNvSpPr>
                  <a:spLocks noChangeArrowheads="1"/>
                </p:cNvSpPr>
                <p:nvPr/>
              </p:nvSpPr>
              <p:spPr bwMode="auto">
                <a:xfrm>
                  <a:off x="28" y="1036"/>
                  <a:ext cx="39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2001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41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1036"/>
                  <a:ext cx="45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23" name="Group 94"/>
              <p:cNvGrpSpPr>
                <a:grpSpLocks/>
              </p:cNvGrpSpPr>
              <p:nvPr/>
            </p:nvGrpSpPr>
            <p:grpSpPr bwMode="auto">
              <a:xfrm>
                <a:off x="455" y="1036"/>
                <a:ext cx="448" cy="518"/>
                <a:chOff x="455" y="1036"/>
                <a:chExt cx="448" cy="518"/>
              </a:xfrm>
            </p:grpSpPr>
            <p:sp>
              <p:nvSpPr>
                <p:cNvPr id="25738" name="Rectangle 20"/>
                <p:cNvSpPr>
                  <a:spLocks noChangeArrowheads="1"/>
                </p:cNvSpPr>
                <p:nvPr/>
              </p:nvSpPr>
              <p:spPr bwMode="auto">
                <a:xfrm>
                  <a:off x="483" y="1036"/>
                  <a:ext cx="392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67527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39" name="Rectangle 93"/>
                <p:cNvSpPr>
                  <a:spLocks noChangeArrowheads="1"/>
                </p:cNvSpPr>
                <p:nvPr/>
              </p:nvSpPr>
              <p:spPr bwMode="auto">
                <a:xfrm>
                  <a:off x="455" y="1036"/>
                  <a:ext cx="448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24" name="Group 96"/>
              <p:cNvGrpSpPr>
                <a:grpSpLocks/>
              </p:cNvGrpSpPr>
              <p:nvPr/>
            </p:nvGrpSpPr>
            <p:grpSpPr bwMode="auto">
              <a:xfrm>
                <a:off x="903" y="1036"/>
                <a:ext cx="447" cy="518"/>
                <a:chOff x="903" y="1036"/>
                <a:chExt cx="447" cy="518"/>
              </a:xfrm>
            </p:grpSpPr>
            <p:sp>
              <p:nvSpPr>
                <p:cNvPr id="25736" name="Rectangle 21"/>
                <p:cNvSpPr>
                  <a:spLocks noChangeArrowheads="1"/>
                </p:cNvSpPr>
                <p:nvPr/>
              </p:nvSpPr>
              <p:spPr bwMode="auto">
                <a:xfrm>
                  <a:off x="931" y="1036"/>
                  <a:ext cx="391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93904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37" name="Rectangle 95"/>
                <p:cNvSpPr>
                  <a:spLocks noChangeArrowheads="1"/>
                </p:cNvSpPr>
                <p:nvPr/>
              </p:nvSpPr>
              <p:spPr bwMode="auto">
                <a:xfrm>
                  <a:off x="903" y="1036"/>
                  <a:ext cx="44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25" name="Group 98"/>
              <p:cNvGrpSpPr>
                <a:grpSpLocks/>
              </p:cNvGrpSpPr>
              <p:nvPr/>
            </p:nvGrpSpPr>
            <p:grpSpPr bwMode="auto">
              <a:xfrm>
                <a:off x="1350" y="1036"/>
                <a:ext cx="452" cy="518"/>
                <a:chOff x="1350" y="1036"/>
                <a:chExt cx="452" cy="518"/>
              </a:xfrm>
            </p:grpSpPr>
            <p:sp>
              <p:nvSpPr>
                <p:cNvPr id="25734" name="Rectangle 22"/>
                <p:cNvSpPr>
                  <a:spLocks noChangeArrowheads="1"/>
                </p:cNvSpPr>
                <p:nvPr/>
              </p:nvSpPr>
              <p:spPr bwMode="auto">
                <a:xfrm>
                  <a:off x="1378" y="1036"/>
                  <a:ext cx="39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15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35" name="Rectangle 97"/>
                <p:cNvSpPr>
                  <a:spLocks noChangeArrowheads="1"/>
                </p:cNvSpPr>
                <p:nvPr/>
              </p:nvSpPr>
              <p:spPr bwMode="auto">
                <a:xfrm>
                  <a:off x="1350" y="1036"/>
                  <a:ext cx="45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26" name="Group 100"/>
              <p:cNvGrpSpPr>
                <a:grpSpLocks/>
              </p:cNvGrpSpPr>
              <p:nvPr/>
            </p:nvGrpSpPr>
            <p:grpSpPr bwMode="auto">
              <a:xfrm>
                <a:off x="1802" y="1036"/>
                <a:ext cx="450" cy="518"/>
                <a:chOff x="1802" y="1036"/>
                <a:chExt cx="450" cy="518"/>
              </a:xfrm>
            </p:grpSpPr>
            <p:sp>
              <p:nvSpPr>
                <p:cNvPr id="25732" name="Rectangle 23"/>
                <p:cNvSpPr>
                  <a:spLocks noChangeArrowheads="1"/>
                </p:cNvSpPr>
                <p:nvPr/>
              </p:nvSpPr>
              <p:spPr bwMode="auto">
                <a:xfrm>
                  <a:off x="1830" y="1036"/>
                  <a:ext cx="39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92365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33" name="Rectangle 99"/>
                <p:cNvSpPr>
                  <a:spLocks noChangeArrowheads="1"/>
                </p:cNvSpPr>
                <p:nvPr/>
              </p:nvSpPr>
              <p:spPr bwMode="auto">
                <a:xfrm>
                  <a:off x="1802" y="1036"/>
                  <a:ext cx="45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27" name="Group 102"/>
              <p:cNvGrpSpPr>
                <a:grpSpLocks/>
              </p:cNvGrpSpPr>
              <p:nvPr/>
            </p:nvGrpSpPr>
            <p:grpSpPr bwMode="auto">
              <a:xfrm>
                <a:off x="2252" y="1036"/>
                <a:ext cx="450" cy="518"/>
                <a:chOff x="2252" y="1036"/>
                <a:chExt cx="450" cy="518"/>
              </a:xfrm>
            </p:grpSpPr>
            <p:sp>
              <p:nvSpPr>
                <p:cNvPr id="25730" name="Rectangle 24"/>
                <p:cNvSpPr>
                  <a:spLocks noChangeArrowheads="1"/>
                </p:cNvSpPr>
                <p:nvPr/>
              </p:nvSpPr>
              <p:spPr bwMode="auto">
                <a:xfrm>
                  <a:off x="2280" y="1036"/>
                  <a:ext cx="39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475034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31" name="Rectangle 101"/>
                <p:cNvSpPr>
                  <a:spLocks noChangeArrowheads="1"/>
                </p:cNvSpPr>
                <p:nvPr/>
              </p:nvSpPr>
              <p:spPr bwMode="auto">
                <a:xfrm>
                  <a:off x="2252" y="1036"/>
                  <a:ext cx="45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28" name="Group 104"/>
              <p:cNvGrpSpPr>
                <a:grpSpLocks/>
              </p:cNvGrpSpPr>
              <p:nvPr/>
            </p:nvGrpSpPr>
            <p:grpSpPr bwMode="auto">
              <a:xfrm>
                <a:off x="2702" y="1036"/>
                <a:ext cx="446" cy="518"/>
                <a:chOff x="2702" y="1036"/>
                <a:chExt cx="446" cy="518"/>
              </a:xfrm>
            </p:grpSpPr>
            <p:sp>
              <p:nvSpPr>
                <p:cNvPr id="25728" name="Rectangle 25"/>
                <p:cNvSpPr>
                  <a:spLocks noChangeArrowheads="1"/>
                </p:cNvSpPr>
                <p:nvPr/>
              </p:nvSpPr>
              <p:spPr bwMode="auto">
                <a:xfrm>
                  <a:off x="2730" y="1036"/>
                  <a:ext cx="39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3379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29" name="Rectangle 103"/>
                <p:cNvSpPr>
                  <a:spLocks noChangeArrowheads="1"/>
                </p:cNvSpPr>
                <p:nvPr/>
              </p:nvSpPr>
              <p:spPr bwMode="auto">
                <a:xfrm>
                  <a:off x="2702" y="1036"/>
                  <a:ext cx="44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29" name="Group 106"/>
              <p:cNvGrpSpPr>
                <a:grpSpLocks/>
              </p:cNvGrpSpPr>
              <p:nvPr/>
            </p:nvGrpSpPr>
            <p:grpSpPr bwMode="auto">
              <a:xfrm>
                <a:off x="3148" y="1036"/>
                <a:ext cx="442" cy="518"/>
                <a:chOff x="3148" y="1036"/>
                <a:chExt cx="442" cy="518"/>
              </a:xfrm>
            </p:grpSpPr>
            <p:sp>
              <p:nvSpPr>
                <p:cNvPr id="25726" name="Rectangle 26"/>
                <p:cNvSpPr>
                  <a:spLocks noChangeArrowheads="1"/>
                </p:cNvSpPr>
                <p:nvPr/>
              </p:nvSpPr>
              <p:spPr bwMode="auto">
                <a:xfrm>
                  <a:off x="3176" y="1036"/>
                  <a:ext cx="38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83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27" name="Rectangle 105"/>
                <p:cNvSpPr>
                  <a:spLocks noChangeArrowheads="1"/>
                </p:cNvSpPr>
                <p:nvPr/>
              </p:nvSpPr>
              <p:spPr bwMode="auto">
                <a:xfrm>
                  <a:off x="3148" y="1036"/>
                  <a:ext cx="44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30" name="Group 108"/>
              <p:cNvGrpSpPr>
                <a:grpSpLocks/>
              </p:cNvGrpSpPr>
              <p:nvPr/>
            </p:nvGrpSpPr>
            <p:grpSpPr bwMode="auto">
              <a:xfrm>
                <a:off x="0" y="1554"/>
                <a:ext cx="455" cy="518"/>
                <a:chOff x="0" y="1554"/>
                <a:chExt cx="455" cy="518"/>
              </a:xfrm>
            </p:grpSpPr>
            <p:sp>
              <p:nvSpPr>
                <p:cNvPr id="25724" name="Rectangle 27"/>
                <p:cNvSpPr>
                  <a:spLocks noChangeArrowheads="1"/>
                </p:cNvSpPr>
                <p:nvPr/>
              </p:nvSpPr>
              <p:spPr bwMode="auto">
                <a:xfrm>
                  <a:off x="28" y="1554"/>
                  <a:ext cx="39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2002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25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1554"/>
                  <a:ext cx="45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31" name="Group 110"/>
              <p:cNvGrpSpPr>
                <a:grpSpLocks/>
              </p:cNvGrpSpPr>
              <p:nvPr/>
            </p:nvGrpSpPr>
            <p:grpSpPr bwMode="auto">
              <a:xfrm>
                <a:off x="455" y="1554"/>
                <a:ext cx="448" cy="518"/>
                <a:chOff x="455" y="1554"/>
                <a:chExt cx="448" cy="518"/>
              </a:xfrm>
            </p:grpSpPr>
            <p:sp>
              <p:nvSpPr>
                <p:cNvPr id="25722" name="Rectangle 28"/>
                <p:cNvSpPr>
                  <a:spLocks noChangeArrowheads="1"/>
                </p:cNvSpPr>
                <p:nvPr/>
              </p:nvSpPr>
              <p:spPr bwMode="auto">
                <a:xfrm>
                  <a:off x="483" y="1554"/>
                  <a:ext cx="392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62896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23" name="Rectangle 109"/>
                <p:cNvSpPr>
                  <a:spLocks noChangeArrowheads="1"/>
                </p:cNvSpPr>
                <p:nvPr/>
              </p:nvSpPr>
              <p:spPr bwMode="auto">
                <a:xfrm>
                  <a:off x="455" y="1554"/>
                  <a:ext cx="448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32" name="Group 112"/>
              <p:cNvGrpSpPr>
                <a:grpSpLocks/>
              </p:cNvGrpSpPr>
              <p:nvPr/>
            </p:nvGrpSpPr>
            <p:grpSpPr bwMode="auto">
              <a:xfrm>
                <a:off x="903" y="1554"/>
                <a:ext cx="447" cy="518"/>
                <a:chOff x="903" y="1554"/>
                <a:chExt cx="447" cy="518"/>
              </a:xfrm>
            </p:grpSpPr>
            <p:sp>
              <p:nvSpPr>
                <p:cNvPr id="25720" name="Rectangle 29"/>
                <p:cNvSpPr>
                  <a:spLocks noChangeArrowheads="1"/>
                </p:cNvSpPr>
                <p:nvPr/>
              </p:nvSpPr>
              <p:spPr bwMode="auto">
                <a:xfrm>
                  <a:off x="931" y="1554"/>
                  <a:ext cx="391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48326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21" name="Rectangle 111"/>
                <p:cNvSpPr>
                  <a:spLocks noChangeArrowheads="1"/>
                </p:cNvSpPr>
                <p:nvPr/>
              </p:nvSpPr>
              <p:spPr bwMode="auto">
                <a:xfrm>
                  <a:off x="903" y="1554"/>
                  <a:ext cx="44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33" name="Group 114"/>
              <p:cNvGrpSpPr>
                <a:grpSpLocks/>
              </p:cNvGrpSpPr>
              <p:nvPr/>
            </p:nvGrpSpPr>
            <p:grpSpPr bwMode="auto">
              <a:xfrm>
                <a:off x="1350" y="1554"/>
                <a:ext cx="452" cy="518"/>
                <a:chOff x="1350" y="1554"/>
                <a:chExt cx="452" cy="518"/>
              </a:xfrm>
            </p:grpSpPr>
            <p:sp>
              <p:nvSpPr>
                <p:cNvPr id="25718" name="Rectangle 30"/>
                <p:cNvSpPr>
                  <a:spLocks noChangeArrowheads="1"/>
                </p:cNvSpPr>
                <p:nvPr/>
              </p:nvSpPr>
              <p:spPr bwMode="auto">
                <a:xfrm>
                  <a:off x="1378" y="1554"/>
                  <a:ext cx="39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75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19" name="Rectangle 113"/>
                <p:cNvSpPr>
                  <a:spLocks noChangeArrowheads="1"/>
                </p:cNvSpPr>
                <p:nvPr/>
              </p:nvSpPr>
              <p:spPr bwMode="auto">
                <a:xfrm>
                  <a:off x="1350" y="1554"/>
                  <a:ext cx="45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34" name="Group 116"/>
              <p:cNvGrpSpPr>
                <a:grpSpLocks/>
              </p:cNvGrpSpPr>
              <p:nvPr/>
            </p:nvGrpSpPr>
            <p:grpSpPr bwMode="auto">
              <a:xfrm>
                <a:off x="1802" y="1554"/>
                <a:ext cx="450" cy="518"/>
                <a:chOff x="1802" y="1554"/>
                <a:chExt cx="450" cy="518"/>
              </a:xfrm>
            </p:grpSpPr>
            <p:sp>
              <p:nvSpPr>
                <p:cNvPr id="25716" name="Rectangle 31"/>
                <p:cNvSpPr>
                  <a:spLocks noChangeArrowheads="1"/>
                </p:cNvSpPr>
                <p:nvPr/>
              </p:nvSpPr>
              <p:spPr bwMode="auto">
                <a:xfrm>
                  <a:off x="1830" y="1554"/>
                  <a:ext cx="39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152939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17" name="Rectangle 115"/>
                <p:cNvSpPr>
                  <a:spLocks noChangeArrowheads="1"/>
                </p:cNvSpPr>
                <p:nvPr/>
              </p:nvSpPr>
              <p:spPr bwMode="auto">
                <a:xfrm>
                  <a:off x="1802" y="1554"/>
                  <a:ext cx="45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35" name="Group 118"/>
              <p:cNvGrpSpPr>
                <a:grpSpLocks/>
              </p:cNvGrpSpPr>
              <p:nvPr/>
            </p:nvGrpSpPr>
            <p:grpSpPr bwMode="auto">
              <a:xfrm>
                <a:off x="2252" y="1554"/>
                <a:ext cx="450" cy="518"/>
                <a:chOff x="2252" y="1554"/>
                <a:chExt cx="450" cy="518"/>
              </a:xfrm>
            </p:grpSpPr>
            <p:sp>
              <p:nvSpPr>
                <p:cNvPr id="25714" name="Rectangle 32"/>
                <p:cNvSpPr>
                  <a:spLocks noChangeArrowheads="1"/>
                </p:cNvSpPr>
                <p:nvPr/>
              </p:nvSpPr>
              <p:spPr bwMode="auto">
                <a:xfrm>
                  <a:off x="2280" y="1554"/>
                  <a:ext cx="39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446115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15" name="Rectangle 117"/>
                <p:cNvSpPr>
                  <a:spLocks noChangeArrowheads="1"/>
                </p:cNvSpPr>
                <p:nvPr/>
              </p:nvSpPr>
              <p:spPr bwMode="auto">
                <a:xfrm>
                  <a:off x="2252" y="1554"/>
                  <a:ext cx="45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36" name="Group 120"/>
              <p:cNvGrpSpPr>
                <a:grpSpLocks/>
              </p:cNvGrpSpPr>
              <p:nvPr/>
            </p:nvGrpSpPr>
            <p:grpSpPr bwMode="auto">
              <a:xfrm>
                <a:off x="2702" y="1554"/>
                <a:ext cx="446" cy="518"/>
                <a:chOff x="2702" y="1554"/>
                <a:chExt cx="446" cy="518"/>
              </a:xfrm>
            </p:grpSpPr>
            <p:sp>
              <p:nvSpPr>
                <p:cNvPr id="25712" name="Rectangle 33"/>
                <p:cNvSpPr>
                  <a:spLocks noChangeArrowheads="1"/>
                </p:cNvSpPr>
                <p:nvPr/>
              </p:nvSpPr>
              <p:spPr bwMode="auto">
                <a:xfrm>
                  <a:off x="2730" y="1554"/>
                  <a:ext cx="39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16472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13" name="Rectangle 119"/>
                <p:cNvSpPr>
                  <a:spLocks noChangeArrowheads="1"/>
                </p:cNvSpPr>
                <p:nvPr/>
              </p:nvSpPr>
              <p:spPr bwMode="auto">
                <a:xfrm>
                  <a:off x="2702" y="1554"/>
                  <a:ext cx="44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37" name="Group 122"/>
              <p:cNvGrpSpPr>
                <a:grpSpLocks/>
              </p:cNvGrpSpPr>
              <p:nvPr/>
            </p:nvGrpSpPr>
            <p:grpSpPr bwMode="auto">
              <a:xfrm>
                <a:off x="3148" y="1554"/>
                <a:ext cx="442" cy="518"/>
                <a:chOff x="3148" y="1554"/>
                <a:chExt cx="442" cy="518"/>
              </a:xfrm>
            </p:grpSpPr>
            <p:sp>
              <p:nvSpPr>
                <p:cNvPr id="25710" name="Rectangle 34"/>
                <p:cNvSpPr>
                  <a:spLocks noChangeArrowheads="1"/>
                </p:cNvSpPr>
                <p:nvPr/>
              </p:nvSpPr>
              <p:spPr bwMode="auto">
                <a:xfrm>
                  <a:off x="3176" y="1554"/>
                  <a:ext cx="38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624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11" name="Rectangle 121"/>
                <p:cNvSpPr>
                  <a:spLocks noChangeArrowheads="1"/>
                </p:cNvSpPr>
                <p:nvPr/>
              </p:nvSpPr>
              <p:spPr bwMode="auto">
                <a:xfrm>
                  <a:off x="3148" y="1554"/>
                  <a:ext cx="44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38" name="Group 124"/>
              <p:cNvGrpSpPr>
                <a:grpSpLocks/>
              </p:cNvGrpSpPr>
              <p:nvPr/>
            </p:nvGrpSpPr>
            <p:grpSpPr bwMode="auto">
              <a:xfrm>
                <a:off x="0" y="2072"/>
                <a:ext cx="455" cy="518"/>
                <a:chOff x="0" y="2072"/>
                <a:chExt cx="455" cy="518"/>
              </a:xfrm>
            </p:grpSpPr>
            <p:sp>
              <p:nvSpPr>
                <p:cNvPr id="25708" name="Rectangle 35"/>
                <p:cNvSpPr>
                  <a:spLocks noChangeArrowheads="1"/>
                </p:cNvSpPr>
                <p:nvPr/>
              </p:nvSpPr>
              <p:spPr bwMode="auto">
                <a:xfrm>
                  <a:off x="28" y="2072"/>
                  <a:ext cx="39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2003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09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2072"/>
                  <a:ext cx="45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39" name="Group 126"/>
              <p:cNvGrpSpPr>
                <a:grpSpLocks/>
              </p:cNvGrpSpPr>
              <p:nvPr/>
            </p:nvGrpSpPr>
            <p:grpSpPr bwMode="auto">
              <a:xfrm>
                <a:off x="455" y="2072"/>
                <a:ext cx="448" cy="518"/>
                <a:chOff x="455" y="2072"/>
                <a:chExt cx="448" cy="518"/>
              </a:xfrm>
            </p:grpSpPr>
            <p:sp>
              <p:nvSpPr>
                <p:cNvPr id="25706" name="Rectangle 36"/>
                <p:cNvSpPr>
                  <a:spLocks noChangeArrowheads="1"/>
                </p:cNvSpPr>
                <p:nvPr/>
              </p:nvSpPr>
              <p:spPr bwMode="auto">
                <a:xfrm>
                  <a:off x="483" y="2072"/>
                  <a:ext cx="392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49158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07" name="Rectangle 125"/>
                <p:cNvSpPr>
                  <a:spLocks noChangeArrowheads="1"/>
                </p:cNvSpPr>
                <p:nvPr/>
              </p:nvSpPr>
              <p:spPr bwMode="auto">
                <a:xfrm>
                  <a:off x="455" y="2072"/>
                  <a:ext cx="448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40" name="Group 128"/>
              <p:cNvGrpSpPr>
                <a:grpSpLocks/>
              </p:cNvGrpSpPr>
              <p:nvPr/>
            </p:nvGrpSpPr>
            <p:grpSpPr bwMode="auto">
              <a:xfrm>
                <a:off x="903" y="2072"/>
                <a:ext cx="447" cy="518"/>
                <a:chOff x="903" y="2072"/>
                <a:chExt cx="447" cy="518"/>
              </a:xfrm>
            </p:grpSpPr>
            <p:sp>
              <p:nvSpPr>
                <p:cNvPr id="25704" name="Rectangle 37"/>
                <p:cNvSpPr>
                  <a:spLocks noChangeArrowheads="1"/>
                </p:cNvSpPr>
                <p:nvPr/>
              </p:nvSpPr>
              <p:spPr bwMode="auto">
                <a:xfrm>
                  <a:off x="931" y="2072"/>
                  <a:ext cx="391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40257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05" name="Rectangle 127"/>
                <p:cNvSpPr>
                  <a:spLocks noChangeArrowheads="1"/>
                </p:cNvSpPr>
                <p:nvPr/>
              </p:nvSpPr>
              <p:spPr bwMode="auto">
                <a:xfrm>
                  <a:off x="903" y="2072"/>
                  <a:ext cx="44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41" name="Group 130"/>
              <p:cNvGrpSpPr>
                <a:grpSpLocks/>
              </p:cNvGrpSpPr>
              <p:nvPr/>
            </p:nvGrpSpPr>
            <p:grpSpPr bwMode="auto">
              <a:xfrm>
                <a:off x="1350" y="2072"/>
                <a:ext cx="452" cy="518"/>
                <a:chOff x="1350" y="2072"/>
                <a:chExt cx="452" cy="518"/>
              </a:xfrm>
            </p:grpSpPr>
            <p:sp>
              <p:nvSpPr>
                <p:cNvPr id="25702" name="Rectangle 38"/>
                <p:cNvSpPr>
                  <a:spLocks noChangeArrowheads="1"/>
                </p:cNvSpPr>
                <p:nvPr/>
              </p:nvSpPr>
              <p:spPr bwMode="auto">
                <a:xfrm>
                  <a:off x="1378" y="2072"/>
                  <a:ext cx="39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172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03" name="Rectangle 129"/>
                <p:cNvSpPr>
                  <a:spLocks noChangeArrowheads="1"/>
                </p:cNvSpPr>
                <p:nvPr/>
              </p:nvSpPr>
              <p:spPr bwMode="auto">
                <a:xfrm>
                  <a:off x="1350" y="2072"/>
                  <a:ext cx="45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42" name="Group 132"/>
              <p:cNvGrpSpPr>
                <a:grpSpLocks/>
              </p:cNvGrpSpPr>
              <p:nvPr/>
            </p:nvGrpSpPr>
            <p:grpSpPr bwMode="auto">
              <a:xfrm>
                <a:off x="1802" y="2072"/>
                <a:ext cx="450" cy="518"/>
                <a:chOff x="1802" y="2072"/>
                <a:chExt cx="450" cy="518"/>
              </a:xfrm>
            </p:grpSpPr>
            <p:sp>
              <p:nvSpPr>
                <p:cNvPr id="25700" name="Rectangle 39"/>
                <p:cNvSpPr>
                  <a:spLocks noChangeArrowheads="1"/>
                </p:cNvSpPr>
                <p:nvPr/>
              </p:nvSpPr>
              <p:spPr bwMode="auto">
                <a:xfrm>
                  <a:off x="1830" y="2072"/>
                  <a:ext cx="39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113473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701" name="Rectangle 131"/>
                <p:cNvSpPr>
                  <a:spLocks noChangeArrowheads="1"/>
                </p:cNvSpPr>
                <p:nvPr/>
              </p:nvSpPr>
              <p:spPr bwMode="auto">
                <a:xfrm>
                  <a:off x="1802" y="2072"/>
                  <a:ext cx="45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43" name="Group 134"/>
              <p:cNvGrpSpPr>
                <a:grpSpLocks/>
              </p:cNvGrpSpPr>
              <p:nvPr/>
            </p:nvGrpSpPr>
            <p:grpSpPr bwMode="auto">
              <a:xfrm>
                <a:off x="2252" y="2072"/>
                <a:ext cx="450" cy="518"/>
                <a:chOff x="2252" y="2072"/>
                <a:chExt cx="450" cy="518"/>
              </a:xfrm>
            </p:grpSpPr>
            <p:sp>
              <p:nvSpPr>
                <p:cNvPr id="25698" name="Rectangle 40"/>
                <p:cNvSpPr>
                  <a:spLocks noChangeArrowheads="1"/>
                </p:cNvSpPr>
                <p:nvPr/>
              </p:nvSpPr>
              <p:spPr bwMode="auto">
                <a:xfrm>
                  <a:off x="2280" y="2072"/>
                  <a:ext cx="39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478544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99" name="Rectangle 133"/>
                <p:cNvSpPr>
                  <a:spLocks noChangeArrowheads="1"/>
                </p:cNvSpPr>
                <p:nvPr/>
              </p:nvSpPr>
              <p:spPr bwMode="auto">
                <a:xfrm>
                  <a:off x="2252" y="2072"/>
                  <a:ext cx="45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44" name="Group 136"/>
              <p:cNvGrpSpPr>
                <a:grpSpLocks/>
              </p:cNvGrpSpPr>
              <p:nvPr/>
            </p:nvGrpSpPr>
            <p:grpSpPr bwMode="auto">
              <a:xfrm>
                <a:off x="2702" y="2072"/>
                <a:ext cx="446" cy="518"/>
                <a:chOff x="2702" y="2072"/>
                <a:chExt cx="446" cy="518"/>
              </a:xfrm>
            </p:grpSpPr>
            <p:sp>
              <p:nvSpPr>
                <p:cNvPr id="25696" name="Rectangle 41"/>
                <p:cNvSpPr>
                  <a:spLocks noChangeArrowheads="1"/>
                </p:cNvSpPr>
                <p:nvPr/>
              </p:nvSpPr>
              <p:spPr bwMode="auto">
                <a:xfrm>
                  <a:off x="2730" y="2072"/>
                  <a:ext cx="39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43902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97" name="Rectangle 135"/>
                <p:cNvSpPr>
                  <a:spLocks noChangeArrowheads="1"/>
                </p:cNvSpPr>
                <p:nvPr/>
              </p:nvSpPr>
              <p:spPr bwMode="auto">
                <a:xfrm>
                  <a:off x="2702" y="2072"/>
                  <a:ext cx="44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45" name="Group 138"/>
              <p:cNvGrpSpPr>
                <a:grpSpLocks/>
              </p:cNvGrpSpPr>
              <p:nvPr/>
            </p:nvGrpSpPr>
            <p:grpSpPr bwMode="auto">
              <a:xfrm>
                <a:off x="3148" y="2072"/>
                <a:ext cx="442" cy="518"/>
                <a:chOff x="3148" y="2072"/>
                <a:chExt cx="442" cy="518"/>
              </a:xfrm>
            </p:grpSpPr>
            <p:sp>
              <p:nvSpPr>
                <p:cNvPr id="25694" name="Rectangle 42"/>
                <p:cNvSpPr>
                  <a:spLocks noChangeArrowheads="1"/>
                </p:cNvSpPr>
                <p:nvPr/>
              </p:nvSpPr>
              <p:spPr bwMode="auto">
                <a:xfrm>
                  <a:off x="3176" y="2072"/>
                  <a:ext cx="38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2917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95" name="Rectangle 137"/>
                <p:cNvSpPr>
                  <a:spLocks noChangeArrowheads="1"/>
                </p:cNvSpPr>
                <p:nvPr/>
              </p:nvSpPr>
              <p:spPr bwMode="auto">
                <a:xfrm>
                  <a:off x="3148" y="2072"/>
                  <a:ext cx="44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46" name="Group 140"/>
              <p:cNvGrpSpPr>
                <a:grpSpLocks/>
              </p:cNvGrpSpPr>
              <p:nvPr/>
            </p:nvGrpSpPr>
            <p:grpSpPr bwMode="auto">
              <a:xfrm>
                <a:off x="0" y="2590"/>
                <a:ext cx="455" cy="518"/>
                <a:chOff x="0" y="2590"/>
                <a:chExt cx="455" cy="518"/>
              </a:xfrm>
            </p:grpSpPr>
            <p:sp>
              <p:nvSpPr>
                <p:cNvPr id="25692" name="Rectangle 43"/>
                <p:cNvSpPr>
                  <a:spLocks noChangeArrowheads="1"/>
                </p:cNvSpPr>
                <p:nvPr/>
              </p:nvSpPr>
              <p:spPr bwMode="auto">
                <a:xfrm>
                  <a:off x="28" y="2590"/>
                  <a:ext cx="39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2004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93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2590"/>
                  <a:ext cx="45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47" name="Group 142"/>
              <p:cNvGrpSpPr>
                <a:grpSpLocks/>
              </p:cNvGrpSpPr>
              <p:nvPr/>
            </p:nvGrpSpPr>
            <p:grpSpPr bwMode="auto">
              <a:xfrm>
                <a:off x="455" y="2590"/>
                <a:ext cx="448" cy="518"/>
                <a:chOff x="455" y="2590"/>
                <a:chExt cx="448" cy="518"/>
              </a:xfrm>
            </p:grpSpPr>
            <p:sp>
              <p:nvSpPr>
                <p:cNvPr id="25690" name="Rectangle 44"/>
                <p:cNvSpPr>
                  <a:spLocks noChangeArrowheads="1"/>
                </p:cNvSpPr>
                <p:nvPr/>
              </p:nvSpPr>
              <p:spPr bwMode="auto">
                <a:xfrm>
                  <a:off x="483" y="2590"/>
                  <a:ext cx="392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20819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91" name="Rectangle 141"/>
                <p:cNvSpPr>
                  <a:spLocks noChangeArrowheads="1"/>
                </p:cNvSpPr>
                <p:nvPr/>
              </p:nvSpPr>
              <p:spPr bwMode="auto">
                <a:xfrm>
                  <a:off x="455" y="2590"/>
                  <a:ext cx="448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48" name="Group 144"/>
              <p:cNvGrpSpPr>
                <a:grpSpLocks/>
              </p:cNvGrpSpPr>
              <p:nvPr/>
            </p:nvGrpSpPr>
            <p:grpSpPr bwMode="auto">
              <a:xfrm>
                <a:off x="903" y="2590"/>
                <a:ext cx="447" cy="518"/>
                <a:chOff x="903" y="2590"/>
                <a:chExt cx="447" cy="518"/>
              </a:xfrm>
            </p:grpSpPr>
            <p:sp>
              <p:nvSpPr>
                <p:cNvPr id="25688" name="Rectangle 45"/>
                <p:cNvSpPr>
                  <a:spLocks noChangeArrowheads="1"/>
                </p:cNvSpPr>
                <p:nvPr/>
              </p:nvSpPr>
              <p:spPr bwMode="auto">
                <a:xfrm>
                  <a:off x="931" y="2590"/>
                  <a:ext cx="391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24376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89" name="Rectangle 143"/>
                <p:cNvSpPr>
                  <a:spLocks noChangeArrowheads="1"/>
                </p:cNvSpPr>
                <p:nvPr/>
              </p:nvSpPr>
              <p:spPr bwMode="auto">
                <a:xfrm>
                  <a:off x="903" y="2590"/>
                  <a:ext cx="44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49" name="Group 146"/>
              <p:cNvGrpSpPr>
                <a:grpSpLocks/>
              </p:cNvGrpSpPr>
              <p:nvPr/>
            </p:nvGrpSpPr>
            <p:grpSpPr bwMode="auto">
              <a:xfrm>
                <a:off x="1350" y="2590"/>
                <a:ext cx="452" cy="518"/>
                <a:chOff x="1350" y="2590"/>
                <a:chExt cx="452" cy="518"/>
              </a:xfrm>
            </p:grpSpPr>
            <p:sp>
              <p:nvSpPr>
                <p:cNvPr id="25686" name="Rectangle 46"/>
                <p:cNvSpPr>
                  <a:spLocks noChangeArrowheads="1"/>
                </p:cNvSpPr>
                <p:nvPr/>
              </p:nvSpPr>
              <p:spPr bwMode="auto">
                <a:xfrm>
                  <a:off x="1378" y="2590"/>
                  <a:ext cx="39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87" name="Rectangle 145"/>
                <p:cNvSpPr>
                  <a:spLocks noChangeArrowheads="1"/>
                </p:cNvSpPr>
                <p:nvPr/>
              </p:nvSpPr>
              <p:spPr bwMode="auto">
                <a:xfrm>
                  <a:off x="1350" y="2590"/>
                  <a:ext cx="45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50" name="Group 148"/>
              <p:cNvGrpSpPr>
                <a:grpSpLocks/>
              </p:cNvGrpSpPr>
              <p:nvPr/>
            </p:nvGrpSpPr>
            <p:grpSpPr bwMode="auto">
              <a:xfrm>
                <a:off x="1802" y="2590"/>
                <a:ext cx="450" cy="518"/>
                <a:chOff x="1802" y="2590"/>
                <a:chExt cx="450" cy="518"/>
              </a:xfrm>
            </p:grpSpPr>
            <p:sp>
              <p:nvSpPr>
                <p:cNvPr id="25684" name="Rectangle 47"/>
                <p:cNvSpPr>
                  <a:spLocks noChangeArrowheads="1"/>
                </p:cNvSpPr>
                <p:nvPr/>
              </p:nvSpPr>
              <p:spPr bwMode="auto">
                <a:xfrm>
                  <a:off x="1830" y="2590"/>
                  <a:ext cx="39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118265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85" name="Rectangle 147"/>
                <p:cNvSpPr>
                  <a:spLocks noChangeArrowheads="1"/>
                </p:cNvSpPr>
                <p:nvPr/>
              </p:nvSpPr>
              <p:spPr bwMode="auto">
                <a:xfrm>
                  <a:off x="1802" y="2590"/>
                  <a:ext cx="45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51" name="Group 150"/>
              <p:cNvGrpSpPr>
                <a:grpSpLocks/>
              </p:cNvGrpSpPr>
              <p:nvPr/>
            </p:nvGrpSpPr>
            <p:grpSpPr bwMode="auto">
              <a:xfrm>
                <a:off x="2252" y="2590"/>
                <a:ext cx="450" cy="518"/>
                <a:chOff x="2252" y="2590"/>
                <a:chExt cx="450" cy="518"/>
              </a:xfrm>
            </p:grpSpPr>
            <p:sp>
              <p:nvSpPr>
                <p:cNvPr id="25682" name="Rectangle 48"/>
                <p:cNvSpPr>
                  <a:spLocks noChangeArrowheads="1"/>
                </p:cNvSpPr>
                <p:nvPr/>
              </p:nvSpPr>
              <p:spPr bwMode="auto">
                <a:xfrm>
                  <a:off x="2280" y="2590"/>
                  <a:ext cx="39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330431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83" name="Rectangle 149"/>
                <p:cNvSpPr>
                  <a:spLocks noChangeArrowheads="1"/>
                </p:cNvSpPr>
                <p:nvPr/>
              </p:nvSpPr>
              <p:spPr bwMode="auto">
                <a:xfrm>
                  <a:off x="2252" y="2590"/>
                  <a:ext cx="45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52" name="Group 152"/>
              <p:cNvGrpSpPr>
                <a:grpSpLocks/>
              </p:cNvGrpSpPr>
              <p:nvPr/>
            </p:nvGrpSpPr>
            <p:grpSpPr bwMode="auto">
              <a:xfrm>
                <a:off x="2702" y="2590"/>
                <a:ext cx="446" cy="518"/>
                <a:chOff x="2702" y="2590"/>
                <a:chExt cx="446" cy="518"/>
              </a:xfrm>
            </p:grpSpPr>
            <p:sp>
              <p:nvSpPr>
                <p:cNvPr id="25680" name="Rectangle 49"/>
                <p:cNvSpPr>
                  <a:spLocks noChangeArrowheads="1"/>
                </p:cNvSpPr>
                <p:nvPr/>
              </p:nvSpPr>
              <p:spPr bwMode="auto">
                <a:xfrm>
                  <a:off x="2730" y="2590"/>
                  <a:ext cx="39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32935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81" name="Rectangle 151"/>
                <p:cNvSpPr>
                  <a:spLocks noChangeArrowheads="1"/>
                </p:cNvSpPr>
                <p:nvPr/>
              </p:nvSpPr>
              <p:spPr bwMode="auto">
                <a:xfrm>
                  <a:off x="2702" y="2590"/>
                  <a:ext cx="44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53" name="Group 154"/>
              <p:cNvGrpSpPr>
                <a:grpSpLocks/>
              </p:cNvGrpSpPr>
              <p:nvPr/>
            </p:nvGrpSpPr>
            <p:grpSpPr bwMode="auto">
              <a:xfrm>
                <a:off x="3148" y="2590"/>
                <a:ext cx="442" cy="518"/>
                <a:chOff x="3148" y="2590"/>
                <a:chExt cx="442" cy="518"/>
              </a:xfrm>
            </p:grpSpPr>
            <p:sp>
              <p:nvSpPr>
                <p:cNvPr id="25678" name="Rectangle 50"/>
                <p:cNvSpPr>
                  <a:spLocks noChangeArrowheads="1"/>
                </p:cNvSpPr>
                <p:nvPr/>
              </p:nvSpPr>
              <p:spPr bwMode="auto">
                <a:xfrm>
                  <a:off x="3176" y="2590"/>
                  <a:ext cx="38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2022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79" name="Rectangle 153"/>
                <p:cNvSpPr>
                  <a:spLocks noChangeArrowheads="1"/>
                </p:cNvSpPr>
                <p:nvPr/>
              </p:nvSpPr>
              <p:spPr bwMode="auto">
                <a:xfrm>
                  <a:off x="3148" y="2590"/>
                  <a:ext cx="44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54" name="Group 156"/>
              <p:cNvGrpSpPr>
                <a:grpSpLocks/>
              </p:cNvGrpSpPr>
              <p:nvPr/>
            </p:nvGrpSpPr>
            <p:grpSpPr bwMode="auto">
              <a:xfrm>
                <a:off x="0" y="3108"/>
                <a:ext cx="455" cy="978"/>
                <a:chOff x="0" y="3108"/>
                <a:chExt cx="455" cy="978"/>
              </a:xfrm>
            </p:grpSpPr>
            <p:sp>
              <p:nvSpPr>
                <p:cNvPr id="25676" name="Rectangle 51"/>
                <p:cNvSpPr>
                  <a:spLocks noChangeArrowheads="1"/>
                </p:cNvSpPr>
                <p:nvPr/>
              </p:nvSpPr>
              <p:spPr bwMode="auto">
                <a:xfrm>
                  <a:off x="28" y="3108"/>
                  <a:ext cx="399" cy="9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% sobre volume de negócios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77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108"/>
                  <a:ext cx="455" cy="97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55" name="Group 158"/>
              <p:cNvGrpSpPr>
                <a:grpSpLocks/>
              </p:cNvGrpSpPr>
              <p:nvPr/>
            </p:nvGrpSpPr>
            <p:grpSpPr bwMode="auto">
              <a:xfrm>
                <a:off x="455" y="3108"/>
                <a:ext cx="448" cy="978"/>
                <a:chOff x="455" y="3108"/>
                <a:chExt cx="448" cy="978"/>
              </a:xfrm>
            </p:grpSpPr>
            <p:sp>
              <p:nvSpPr>
                <p:cNvPr id="25674" name="Rectangle 52"/>
                <p:cNvSpPr>
                  <a:spLocks noChangeArrowheads="1"/>
                </p:cNvSpPr>
                <p:nvPr/>
              </p:nvSpPr>
              <p:spPr bwMode="auto">
                <a:xfrm>
                  <a:off x="483" y="3108"/>
                  <a:ext cx="392" cy="9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7%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75" name="Rectangle 157"/>
                <p:cNvSpPr>
                  <a:spLocks noChangeArrowheads="1"/>
                </p:cNvSpPr>
                <p:nvPr/>
              </p:nvSpPr>
              <p:spPr bwMode="auto">
                <a:xfrm>
                  <a:off x="455" y="3108"/>
                  <a:ext cx="448" cy="97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56" name="Group 160"/>
              <p:cNvGrpSpPr>
                <a:grpSpLocks/>
              </p:cNvGrpSpPr>
              <p:nvPr/>
            </p:nvGrpSpPr>
            <p:grpSpPr bwMode="auto">
              <a:xfrm>
                <a:off x="903" y="3108"/>
                <a:ext cx="447" cy="978"/>
                <a:chOff x="903" y="3108"/>
                <a:chExt cx="447" cy="978"/>
              </a:xfrm>
            </p:grpSpPr>
            <p:sp>
              <p:nvSpPr>
                <p:cNvPr id="25672" name="Rectangle 53"/>
                <p:cNvSpPr>
                  <a:spLocks noChangeArrowheads="1"/>
                </p:cNvSpPr>
                <p:nvPr/>
              </p:nvSpPr>
              <p:spPr bwMode="auto">
                <a:xfrm>
                  <a:off x="931" y="3108"/>
                  <a:ext cx="391" cy="9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5%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73" name="Rectangle 159"/>
                <p:cNvSpPr>
                  <a:spLocks noChangeArrowheads="1"/>
                </p:cNvSpPr>
                <p:nvPr/>
              </p:nvSpPr>
              <p:spPr bwMode="auto">
                <a:xfrm>
                  <a:off x="903" y="3108"/>
                  <a:ext cx="447" cy="97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57" name="Group 162"/>
              <p:cNvGrpSpPr>
                <a:grpSpLocks/>
              </p:cNvGrpSpPr>
              <p:nvPr/>
            </p:nvGrpSpPr>
            <p:grpSpPr bwMode="auto">
              <a:xfrm>
                <a:off x="1350" y="3108"/>
                <a:ext cx="452" cy="978"/>
                <a:chOff x="1350" y="3108"/>
                <a:chExt cx="452" cy="978"/>
              </a:xfrm>
            </p:grpSpPr>
            <p:sp>
              <p:nvSpPr>
                <p:cNvPr id="25670" name="Rectangle 54"/>
                <p:cNvSpPr>
                  <a:spLocks noChangeArrowheads="1"/>
                </p:cNvSpPr>
                <p:nvPr/>
              </p:nvSpPr>
              <p:spPr bwMode="auto">
                <a:xfrm>
                  <a:off x="1378" y="3108"/>
                  <a:ext cx="396" cy="9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0%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71" name="Rectangle 161"/>
                <p:cNvSpPr>
                  <a:spLocks noChangeArrowheads="1"/>
                </p:cNvSpPr>
                <p:nvPr/>
              </p:nvSpPr>
              <p:spPr bwMode="auto">
                <a:xfrm>
                  <a:off x="1350" y="3108"/>
                  <a:ext cx="452" cy="97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58" name="Group 164"/>
              <p:cNvGrpSpPr>
                <a:grpSpLocks/>
              </p:cNvGrpSpPr>
              <p:nvPr/>
            </p:nvGrpSpPr>
            <p:grpSpPr bwMode="auto">
              <a:xfrm>
                <a:off x="1802" y="3108"/>
                <a:ext cx="450" cy="978"/>
                <a:chOff x="1802" y="3108"/>
                <a:chExt cx="450" cy="978"/>
              </a:xfrm>
            </p:grpSpPr>
            <p:sp>
              <p:nvSpPr>
                <p:cNvPr id="25668" name="Rectangle 55"/>
                <p:cNvSpPr>
                  <a:spLocks noChangeArrowheads="1"/>
                </p:cNvSpPr>
                <p:nvPr/>
              </p:nvSpPr>
              <p:spPr bwMode="auto">
                <a:xfrm>
                  <a:off x="1830" y="3108"/>
                  <a:ext cx="394" cy="9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15%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69" name="Rectangle 163"/>
                <p:cNvSpPr>
                  <a:spLocks noChangeArrowheads="1"/>
                </p:cNvSpPr>
                <p:nvPr/>
              </p:nvSpPr>
              <p:spPr bwMode="auto">
                <a:xfrm>
                  <a:off x="1802" y="3108"/>
                  <a:ext cx="450" cy="97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59" name="Group 166"/>
              <p:cNvGrpSpPr>
                <a:grpSpLocks/>
              </p:cNvGrpSpPr>
              <p:nvPr/>
            </p:nvGrpSpPr>
            <p:grpSpPr bwMode="auto">
              <a:xfrm>
                <a:off x="2252" y="3108"/>
                <a:ext cx="450" cy="978"/>
                <a:chOff x="2252" y="3108"/>
                <a:chExt cx="450" cy="978"/>
              </a:xfrm>
            </p:grpSpPr>
            <p:sp>
              <p:nvSpPr>
                <p:cNvPr id="25666" name="Rectangle 56"/>
                <p:cNvSpPr>
                  <a:spLocks noChangeArrowheads="1"/>
                </p:cNvSpPr>
                <p:nvPr/>
              </p:nvSpPr>
              <p:spPr bwMode="auto">
                <a:xfrm>
                  <a:off x="2280" y="3108"/>
                  <a:ext cx="394" cy="9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65%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67" name="Rectangle 165"/>
                <p:cNvSpPr>
                  <a:spLocks noChangeArrowheads="1"/>
                </p:cNvSpPr>
                <p:nvPr/>
              </p:nvSpPr>
              <p:spPr bwMode="auto">
                <a:xfrm>
                  <a:off x="2252" y="3108"/>
                  <a:ext cx="450" cy="97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60" name="Group 168"/>
              <p:cNvGrpSpPr>
                <a:grpSpLocks/>
              </p:cNvGrpSpPr>
              <p:nvPr/>
            </p:nvGrpSpPr>
            <p:grpSpPr bwMode="auto">
              <a:xfrm>
                <a:off x="2702" y="3108"/>
                <a:ext cx="446" cy="978"/>
                <a:chOff x="2702" y="3108"/>
                <a:chExt cx="446" cy="978"/>
              </a:xfrm>
            </p:grpSpPr>
            <p:sp>
              <p:nvSpPr>
                <p:cNvPr id="25664" name="Rectangle 57"/>
                <p:cNvSpPr>
                  <a:spLocks noChangeArrowheads="1"/>
                </p:cNvSpPr>
                <p:nvPr/>
              </p:nvSpPr>
              <p:spPr bwMode="auto">
                <a:xfrm>
                  <a:off x="2730" y="3108"/>
                  <a:ext cx="390" cy="9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6%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65" name="Rectangle 167"/>
                <p:cNvSpPr>
                  <a:spLocks noChangeArrowheads="1"/>
                </p:cNvSpPr>
                <p:nvPr/>
              </p:nvSpPr>
              <p:spPr bwMode="auto">
                <a:xfrm>
                  <a:off x="2702" y="3108"/>
                  <a:ext cx="446" cy="97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5661" name="Group 170"/>
              <p:cNvGrpSpPr>
                <a:grpSpLocks/>
              </p:cNvGrpSpPr>
              <p:nvPr/>
            </p:nvGrpSpPr>
            <p:grpSpPr bwMode="auto">
              <a:xfrm>
                <a:off x="3148" y="3108"/>
                <a:ext cx="442" cy="978"/>
                <a:chOff x="3148" y="3108"/>
                <a:chExt cx="442" cy="978"/>
              </a:xfrm>
            </p:grpSpPr>
            <p:sp>
              <p:nvSpPr>
                <p:cNvPr id="25662" name="Rectangle 58"/>
                <p:cNvSpPr>
                  <a:spLocks noChangeArrowheads="1"/>
                </p:cNvSpPr>
                <p:nvPr/>
              </p:nvSpPr>
              <p:spPr bwMode="auto">
                <a:xfrm>
                  <a:off x="3176" y="3108"/>
                  <a:ext cx="386" cy="9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0%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5663" name="Rectangle 169"/>
                <p:cNvSpPr>
                  <a:spLocks noChangeArrowheads="1"/>
                </p:cNvSpPr>
                <p:nvPr/>
              </p:nvSpPr>
              <p:spPr bwMode="auto">
                <a:xfrm>
                  <a:off x="3148" y="3108"/>
                  <a:ext cx="442" cy="97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25605" name="Rectangle 172"/>
            <p:cNvSpPr>
              <a:spLocks noChangeArrowheads="1"/>
            </p:cNvSpPr>
            <p:nvPr/>
          </p:nvSpPr>
          <p:spPr bwMode="auto">
            <a:xfrm>
              <a:off x="-3" y="-3"/>
              <a:ext cx="3596" cy="4092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ítulo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pt-BR" smtClean="0"/>
              <a:t>Risco Climático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2428875"/>
            <a:ext cx="76438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642938" y="2500313"/>
          <a:ext cx="8215372" cy="4143404"/>
        </p:xfrm>
        <a:graphic>
          <a:graphicData uri="http://schemas.openxmlformats.org/drawingml/2006/table">
            <a:tbl>
              <a:tblPr/>
              <a:tblGrid>
                <a:gridCol w="1368681"/>
                <a:gridCol w="1368681"/>
                <a:gridCol w="1368681"/>
                <a:gridCol w="1370324"/>
                <a:gridCol w="1370324"/>
                <a:gridCol w="1368681"/>
              </a:tblGrid>
              <a:tr h="11838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800" b="1" dirty="0">
                          <a:latin typeface="Times New Roman"/>
                          <a:ea typeface="Times New Roman"/>
                          <a:cs typeface="Times New Roman"/>
                        </a:rPr>
                        <a:t>Cultura</a:t>
                      </a:r>
                      <a:endParaRPr lang="pt-BR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800" b="1" dirty="0">
                          <a:latin typeface="Times New Roman"/>
                          <a:ea typeface="Times New Roman"/>
                          <a:cs typeface="Times New Roman"/>
                        </a:rPr>
                        <a:t>Expectativa</a:t>
                      </a:r>
                      <a:endParaRPr lang="pt-BR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800" b="1" dirty="0">
                          <a:latin typeface="Times New Roman"/>
                          <a:ea typeface="Times New Roman"/>
                          <a:cs typeface="Times New Roman"/>
                        </a:rPr>
                        <a:t>de Produção</a:t>
                      </a:r>
                      <a:endParaRPr lang="pt-BR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800" b="1" dirty="0">
                          <a:latin typeface="Times New Roman"/>
                          <a:ea typeface="Times New Roman"/>
                          <a:cs typeface="Times New Roman"/>
                        </a:rPr>
                        <a:t>Produção</a:t>
                      </a:r>
                      <a:endParaRPr lang="pt-BR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800" b="1" dirty="0">
                          <a:latin typeface="Times New Roman"/>
                          <a:ea typeface="Times New Roman"/>
                          <a:cs typeface="Times New Roman"/>
                        </a:rPr>
                        <a:t>Efetiva</a:t>
                      </a:r>
                      <a:endParaRPr lang="pt-BR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800" b="1" dirty="0">
                          <a:latin typeface="Times New Roman"/>
                          <a:ea typeface="Times New Roman"/>
                          <a:cs typeface="Times New Roman"/>
                        </a:rPr>
                        <a:t>Perdas</a:t>
                      </a:r>
                      <a:endParaRPr lang="pt-BR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800" b="1" dirty="0">
                          <a:latin typeface="Times New Roman"/>
                          <a:ea typeface="Times New Roman"/>
                          <a:cs typeface="Times New Roman"/>
                        </a:rPr>
                        <a:t>Preço</a:t>
                      </a:r>
                      <a:endParaRPr lang="pt-BR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800" b="1" dirty="0">
                          <a:latin typeface="Times New Roman"/>
                          <a:ea typeface="Times New Roman"/>
                          <a:cs typeface="Times New Roman"/>
                        </a:rPr>
                        <a:t>Perda Total</a:t>
                      </a:r>
                      <a:endParaRPr lang="pt-BR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9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200" b="1">
                          <a:latin typeface="Times New Roman"/>
                          <a:ea typeface="Times New Roman"/>
                          <a:cs typeface="Times New Roman"/>
                        </a:rPr>
                        <a:t>(milhões ton)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200" b="1">
                          <a:latin typeface="Times New Roman"/>
                          <a:ea typeface="Times New Roman"/>
                          <a:cs typeface="Times New Roman"/>
                        </a:rPr>
                        <a:t>(R$/ton)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200" b="1">
                          <a:latin typeface="Times New Roman"/>
                          <a:ea typeface="Times New Roman"/>
                          <a:cs typeface="Times New Roman"/>
                        </a:rPr>
                        <a:t>(milhões R$)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9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Soja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8,30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2,45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>
                          <a:latin typeface="Times New Roman"/>
                          <a:ea typeface="Times New Roman"/>
                          <a:cs typeface="Times New Roman"/>
                        </a:rPr>
                        <a:t>5,85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>
                          <a:latin typeface="Times New Roman"/>
                          <a:ea typeface="Times New Roman"/>
                          <a:cs typeface="Times New Roman"/>
                        </a:rPr>
                        <a:t>461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>
                          <a:latin typeface="Times New Roman"/>
                          <a:ea typeface="Times New Roman"/>
                          <a:cs typeface="Times New Roman"/>
                        </a:rPr>
                        <a:t>2.700,2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919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Milho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4,51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1,49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3,02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904,8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919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>
                          <a:latin typeface="Times New Roman"/>
                          <a:ea typeface="Times New Roman"/>
                          <a:cs typeface="Times New Roman"/>
                        </a:rPr>
                        <a:t>Trigo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>
                          <a:latin typeface="Times New Roman"/>
                          <a:ea typeface="Times New Roman"/>
                          <a:cs typeface="Times New Roman"/>
                        </a:rPr>
                        <a:t>1,65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>
                          <a:latin typeface="Times New Roman"/>
                          <a:ea typeface="Times New Roman"/>
                          <a:cs typeface="Times New Roman"/>
                        </a:rPr>
                        <a:t>1,65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>
                          <a:latin typeface="Times New Roman"/>
                          <a:ea typeface="Times New Roman"/>
                          <a:cs typeface="Times New Roman"/>
                        </a:rPr>
                        <a:t>0,00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309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1,3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919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>
                          <a:latin typeface="Times New Roman"/>
                          <a:ea typeface="Times New Roman"/>
                          <a:cs typeface="Times New Roman"/>
                        </a:rPr>
                        <a:t>Total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>
                          <a:latin typeface="Times New Roman"/>
                          <a:ea typeface="Times New Roman"/>
                          <a:cs typeface="Times New Roman"/>
                        </a:rPr>
                        <a:t>14,46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>
                          <a:latin typeface="Times New Roman"/>
                          <a:ea typeface="Times New Roman"/>
                          <a:cs typeface="Times New Roman"/>
                        </a:rPr>
                        <a:t>5,58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8,88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dirty="0">
                          <a:latin typeface="Times New Roman"/>
                          <a:ea typeface="Times New Roman"/>
                          <a:cs typeface="Times New Roman"/>
                        </a:rPr>
                        <a:t>3.606,2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89" name="Rectangle 1"/>
          <p:cNvSpPr>
            <a:spLocks noChangeArrowheads="1"/>
          </p:cNvSpPr>
          <p:nvPr/>
        </p:nvSpPr>
        <p:spPr bwMode="auto">
          <a:xfrm>
            <a:off x="1071563" y="2428875"/>
            <a:ext cx="7286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t-BR" sz="1200">
                <a:cs typeface="Times New Roman" pitchFamily="18" charset="0"/>
              </a:rPr>
              <a:t>Fonte: Extraído de Ozaki, V (2007) com base em Emater/RS (2005). Preço - Base Dez/05</a:t>
            </a:r>
            <a:endParaRPr lang="pt-BR"/>
          </a:p>
        </p:txBody>
      </p:sp>
      <p:sp>
        <p:nvSpPr>
          <p:cNvPr id="27690" name="Título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pt-BR" b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Perdas no Rio Grande do Sul devido a estiagem para a soja, milho e trigo 04/05).</a:t>
            </a: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ítulo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pt-BR" smtClean="0"/>
              <a:t>Risco de Mercado: Volatibilidade de Preços</a:t>
            </a:r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225" y="2428875"/>
            <a:ext cx="8359775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ítulo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pt-BR" smtClean="0"/>
              <a:t>Formas de Prevenir Riscos de Preços: SEGURO RURAL</a:t>
            </a:r>
          </a:p>
        </p:txBody>
      </p:sp>
      <p:sp>
        <p:nvSpPr>
          <p:cNvPr id="29699" name="Espaço Reservado para Conteúdo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pt-BR" b="1" smtClean="0"/>
              <a:t>Ampliação do Escopo do Programa</a:t>
            </a:r>
            <a:r>
              <a:rPr lang="pt-BR" smtClean="0"/>
              <a:t>: algodão, arroz irrigado, feijão, maçã, milho, soja, uva de mesa e uva para vinho. Agora, </a:t>
            </a:r>
            <a:r>
              <a:rPr lang="pt-BR" smtClean="0">
                <a:solidFill>
                  <a:srgbClr val="FF0000"/>
                </a:solidFill>
              </a:rPr>
              <a:t>serão beneficiadas todas as culturas que contam com seguro rural.</a:t>
            </a:r>
          </a:p>
          <a:p>
            <a:pPr eaLnBrk="1" hangingPunct="1"/>
            <a:r>
              <a:rPr lang="pt-BR" smtClean="0"/>
              <a:t>Aumentou a subvenção e criaram Fundo de Catástrofe (Superintendência de Seguros Privados (SUSEP).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ítulo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es-ES" u="sng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Saldos Devedores Rurais Médios Anuais, 1995/2007</a:t>
            </a:r>
            <a:endParaRPr lang="pt-BR" smtClean="0"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1571625" y="2286000"/>
          <a:ext cx="6000792" cy="4682872"/>
        </p:xfrm>
        <a:graphic>
          <a:graphicData uri="http://schemas.openxmlformats.org/drawingml/2006/table">
            <a:tbl>
              <a:tblPr/>
              <a:tblGrid>
                <a:gridCol w="2399060"/>
                <a:gridCol w="3601732"/>
              </a:tblGrid>
              <a:tr h="5817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latin typeface="Times New Roman"/>
                          <a:ea typeface="Calibri"/>
                          <a:cs typeface="Times New Roman"/>
                        </a:rPr>
                        <a:t>Ano</a:t>
                      </a:r>
                      <a:endParaRPr lang="pt-B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latin typeface="Times New Roman"/>
                          <a:ea typeface="Calibri"/>
                          <a:cs typeface="Times New Roman"/>
                        </a:rPr>
                        <a:t>Dívida </a:t>
                      </a:r>
                      <a:r>
                        <a:rPr lang="pt-BR" sz="2400" dirty="0">
                          <a:latin typeface="Times New Roman"/>
                          <a:ea typeface="Calibri"/>
                          <a:cs typeface="Times New Roman"/>
                        </a:rPr>
                        <a:t>Total Acumulada</a:t>
                      </a:r>
                      <a:endParaRPr lang="pt-B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1995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42,3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1996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39,1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1997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37,1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1998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40,2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Calibri"/>
                          <a:cs typeface="Times New Roman"/>
                        </a:rPr>
                        <a:t>1999</a:t>
                      </a:r>
                      <a:endParaRPr lang="pt-B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44,2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Calibri"/>
                          <a:cs typeface="Times New Roman"/>
                        </a:rPr>
                        <a:t>2000</a:t>
                      </a:r>
                      <a:endParaRPr lang="pt-B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48,0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Calibri"/>
                          <a:cs typeface="Times New Roman"/>
                        </a:rPr>
                        <a:t>2001</a:t>
                      </a:r>
                      <a:endParaRPr lang="pt-B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51,7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Calibri"/>
                          <a:cs typeface="Times New Roman"/>
                        </a:rPr>
                        <a:t>2002</a:t>
                      </a:r>
                      <a:endParaRPr lang="pt-B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54,5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Calibri"/>
                          <a:cs typeface="Times New Roman"/>
                        </a:rPr>
                        <a:t>2003</a:t>
                      </a:r>
                      <a:endParaRPr lang="pt-B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62,2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Calibri"/>
                          <a:cs typeface="Times New Roman"/>
                        </a:rPr>
                        <a:t>2004</a:t>
                      </a:r>
                      <a:endParaRPr lang="pt-B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68,7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Calibri"/>
                          <a:cs typeface="Times New Roman"/>
                        </a:rPr>
                        <a:t>2005</a:t>
                      </a:r>
                      <a:endParaRPr lang="pt-B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74,4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Calibri"/>
                          <a:cs typeface="Times New Roman"/>
                        </a:rPr>
                        <a:t>2006</a:t>
                      </a:r>
                      <a:endParaRPr lang="pt-B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81,5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Calibri"/>
                          <a:cs typeface="Times New Roman"/>
                        </a:rPr>
                        <a:t>2007</a:t>
                      </a:r>
                      <a:endParaRPr lang="pt-B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Calibri"/>
                          <a:cs typeface="Times New Roman"/>
                        </a:rPr>
                        <a:t>87,4</a:t>
                      </a:r>
                      <a:endParaRPr lang="pt-B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POLÍTICAS ESTRUTURANTES</a:t>
            </a:r>
          </a:p>
        </p:txBody>
      </p:sp>
      <p:sp>
        <p:nvSpPr>
          <p:cNvPr id="31747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São as Políticas que Criaram a Base Necessária para a Expansão e Boom Posterior do Agronegócio no Brasil:</a:t>
            </a:r>
          </a:p>
          <a:p>
            <a:pPr>
              <a:buFont typeface="Wingdings" pitchFamily="2" charset="2"/>
              <a:buNone/>
            </a:pPr>
            <a:r>
              <a:rPr lang="pt-BR" sz="3200" smtClean="0">
                <a:solidFill>
                  <a:srgbClr val="FF0000"/>
                </a:solidFill>
              </a:rPr>
              <a:t>1-Desenvolvimento Tecnológico</a:t>
            </a:r>
          </a:p>
          <a:p>
            <a:pPr>
              <a:buFont typeface="Wingdings" pitchFamily="2" charset="2"/>
              <a:buNone/>
            </a:pPr>
            <a:r>
              <a:rPr lang="pt-BR" sz="3200" smtClean="0">
                <a:solidFill>
                  <a:srgbClr val="FF0000"/>
                </a:solidFill>
              </a:rPr>
              <a:t>2-Política de Terras.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Políticas Agrícolas Brasil 1965-2008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8001000" cy="1524000"/>
          </a:xfrm>
        </p:spPr>
        <p:txBody>
          <a:bodyPr/>
          <a:lstStyle/>
          <a:p>
            <a:pPr eaLnBrk="1" hangingPunct="1"/>
            <a:r>
              <a:rPr lang="pt-BR" smtClean="0"/>
              <a:t> </a:t>
            </a:r>
            <a:r>
              <a:rPr lang="pt-BR" sz="2800" smtClean="0">
                <a:cs typeface="Times New Roman" pitchFamily="18" charset="0"/>
              </a:rPr>
              <a:t>DESENVOLVIMENTO TECNOLÓGICO E AGRONEGÓCIO</a:t>
            </a:r>
            <a:r>
              <a:rPr lang="pt-BR" smtClean="0">
                <a:cs typeface="Times New Roman" pitchFamily="18" charset="0"/>
              </a:rPr>
              <a:t/>
            </a:r>
            <a:br>
              <a:rPr lang="pt-BR" smtClean="0">
                <a:cs typeface="Times New Roman" pitchFamily="18" charset="0"/>
              </a:rPr>
            </a:br>
            <a:endParaRPr lang="pt-BR" smtClean="0">
              <a:cs typeface="Times New Roman" pitchFamily="18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Char char="•"/>
            </a:pPr>
            <a:r>
              <a:rPr lang="pt-BR" sz="1600" smtClean="0"/>
              <a:t>Técnicas de </a:t>
            </a:r>
            <a:r>
              <a:rPr lang="pt-BR" sz="1600" u="sng" smtClean="0"/>
              <a:t>manejo integrado de invasoras </a:t>
            </a:r>
            <a:r>
              <a:rPr lang="pt-BR" sz="1600" smtClean="0"/>
              <a:t>e de pragas que possibilitaram redução sensível na quantidade de agrotóxicos utilizados no seu controle.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•"/>
            </a:pPr>
            <a:r>
              <a:rPr lang="pt-BR" sz="1600" smtClean="0"/>
              <a:t>Estudos sobre a nutrição da soja : adubação e da </a:t>
            </a:r>
            <a:r>
              <a:rPr lang="pt-BR" sz="1600" u="sng" smtClean="0"/>
              <a:t>calagem 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•"/>
            </a:pPr>
            <a:r>
              <a:rPr lang="pt-BR" sz="1600" smtClean="0"/>
              <a:t>Pesquisas com </a:t>
            </a:r>
            <a:r>
              <a:rPr lang="pt-BR" sz="1600" u="sng" smtClean="0"/>
              <a:t>micronutrientes</a:t>
            </a:r>
            <a:r>
              <a:rPr lang="pt-BR" sz="1600" smtClean="0"/>
              <a:t> que indicaram a necessidade de sua utilização, particularmente </a:t>
            </a:r>
            <a:r>
              <a:rPr lang="pt-BR" sz="1600" u="sng" smtClean="0"/>
              <a:t>nos Cerrados</a:t>
            </a:r>
            <a:r>
              <a:rPr lang="pt-BR" sz="1600" smtClean="0"/>
              <a:t>, para obterem-se máximos rendimentos.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•"/>
            </a:pPr>
            <a:r>
              <a:rPr lang="pt-BR" sz="1600" smtClean="0"/>
              <a:t>Trabalho sobre manejo de solos e rotação de culturas que resultaram na substituição quase total da </a:t>
            </a:r>
            <a:r>
              <a:rPr lang="pt-BR" sz="1600" u="sng" smtClean="0"/>
              <a:t>semeadura convencional pela direta</a:t>
            </a:r>
            <a:r>
              <a:rPr lang="pt-BR" sz="1600" smtClean="0"/>
              <a:t>, com reflexos positivos na sustentabilidade dos sistemas produtivos.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•"/>
            </a:pPr>
            <a:r>
              <a:rPr lang="pt-BR" sz="1600" smtClean="0"/>
              <a:t>O </a:t>
            </a:r>
            <a:r>
              <a:rPr lang="pt-BR" sz="1600" u="sng" smtClean="0"/>
              <a:t>zoneament</a:t>
            </a:r>
            <a:r>
              <a:rPr lang="pt-BR" sz="1600" smtClean="0"/>
              <a:t>o agroclimático da cultura desenvolvido pela Embrapa Soja que permitiu indicar as áreas mais aptas para a produção de soja no país.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•"/>
            </a:pPr>
            <a:r>
              <a:rPr lang="pt-BR" sz="1600" u="sng" smtClean="0"/>
              <a:t>Novos cultivares </a:t>
            </a:r>
            <a:r>
              <a:rPr lang="pt-BR" sz="1600" smtClean="0"/>
              <a:t>que geraram sementes graúdas com alto teor de proteína, : BR-36(QO), BRS 155(KR), BRS 213(AL), BRS 216(PN),IAC PL-1(QO), UFVTN 101(AL), UFVTN 102(AL), UFVTN 103(AL), UFVTN 104(AL), UFVTN 105(AL), UFVTNK 106(AL,KR).</a:t>
            </a:r>
          </a:p>
          <a:p>
            <a:pPr eaLnBrk="1" hangingPunct="1">
              <a:lnSpc>
                <a:spcPct val="90000"/>
              </a:lnSpc>
            </a:pPr>
            <a:r>
              <a:rPr lang="pt-BR" sz="1600" smtClean="0">
                <a:cs typeface="Times New Roman" pitchFamily="18" charset="0"/>
              </a:rPr>
              <a:t>TRANSGÊNICOS: Cultivares geneticamente modificado para tolerância a herbicidas pós-emergentes. MAPA 41 cultivares tolerantes ao glyphosate, denominadas “Roundup Ready”(RR</a:t>
            </a:r>
            <a:r>
              <a:rPr lang="pt-BR" sz="16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Áreas e valores destinados ao PRODECER em suas 3 fases</a:t>
            </a:r>
            <a:r>
              <a:rPr lang="pt-BR" smtClean="0"/>
              <a:t> </a:t>
            </a:r>
          </a:p>
        </p:txBody>
      </p:sp>
      <p:grpSp>
        <p:nvGrpSpPr>
          <p:cNvPr id="33795" name="Group 140"/>
          <p:cNvGrpSpPr>
            <a:grpSpLocks/>
          </p:cNvGrpSpPr>
          <p:nvPr/>
        </p:nvGrpSpPr>
        <p:grpSpPr bwMode="auto">
          <a:xfrm>
            <a:off x="990600" y="2286000"/>
            <a:ext cx="7543800" cy="4572000"/>
            <a:chOff x="-3" y="-3"/>
            <a:chExt cx="4267" cy="3863"/>
          </a:xfrm>
        </p:grpSpPr>
        <p:grpSp>
          <p:nvGrpSpPr>
            <p:cNvPr id="33796" name="Group 138"/>
            <p:cNvGrpSpPr>
              <a:grpSpLocks/>
            </p:cNvGrpSpPr>
            <p:nvPr/>
          </p:nvGrpSpPr>
          <p:grpSpPr bwMode="auto">
            <a:xfrm>
              <a:off x="0" y="0"/>
              <a:ext cx="4261" cy="3857"/>
              <a:chOff x="0" y="0"/>
              <a:chExt cx="4261" cy="3857"/>
            </a:xfrm>
          </p:grpSpPr>
          <p:grpSp>
            <p:nvGrpSpPr>
              <p:cNvPr id="33798" name="Group 49"/>
              <p:cNvGrpSpPr>
                <a:grpSpLocks/>
              </p:cNvGrpSpPr>
              <p:nvPr/>
            </p:nvGrpSpPr>
            <p:grpSpPr bwMode="auto">
              <a:xfrm>
                <a:off x="0" y="0"/>
                <a:ext cx="810" cy="518"/>
                <a:chOff x="0" y="0"/>
                <a:chExt cx="810" cy="518"/>
              </a:xfrm>
            </p:grpSpPr>
            <p:sp>
              <p:nvSpPr>
                <p:cNvPr id="33931" name="Rectangle 3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72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Estado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32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81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799" name="Group 51"/>
              <p:cNvGrpSpPr>
                <a:grpSpLocks/>
              </p:cNvGrpSpPr>
              <p:nvPr/>
            </p:nvGrpSpPr>
            <p:grpSpPr bwMode="auto">
              <a:xfrm>
                <a:off x="810" y="0"/>
                <a:ext cx="1296" cy="518"/>
                <a:chOff x="810" y="0"/>
                <a:chExt cx="1296" cy="518"/>
              </a:xfrm>
            </p:grpSpPr>
            <p:sp>
              <p:nvSpPr>
                <p:cNvPr id="33929" name="Rectangle 4"/>
                <p:cNvSpPr>
                  <a:spLocks noChangeArrowheads="1"/>
                </p:cNvSpPr>
                <p:nvPr/>
              </p:nvSpPr>
              <p:spPr bwMode="auto">
                <a:xfrm>
                  <a:off x="853" y="0"/>
                  <a:ext cx="121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Projetos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30" name="Rectangle 50"/>
                <p:cNvSpPr>
                  <a:spLocks noChangeArrowheads="1"/>
                </p:cNvSpPr>
                <p:nvPr/>
              </p:nvSpPr>
              <p:spPr bwMode="auto">
                <a:xfrm>
                  <a:off x="810" y="0"/>
                  <a:ext cx="129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00" name="Group 53"/>
              <p:cNvGrpSpPr>
                <a:grpSpLocks/>
              </p:cNvGrpSpPr>
              <p:nvPr/>
            </p:nvGrpSpPr>
            <p:grpSpPr bwMode="auto">
              <a:xfrm>
                <a:off x="2106" y="0"/>
                <a:ext cx="716" cy="518"/>
                <a:chOff x="2106" y="0"/>
                <a:chExt cx="716" cy="518"/>
              </a:xfrm>
            </p:grpSpPr>
            <p:sp>
              <p:nvSpPr>
                <p:cNvPr id="33927" name="Rectangle 5"/>
                <p:cNvSpPr>
                  <a:spLocks noChangeArrowheads="1"/>
                </p:cNvSpPr>
                <p:nvPr/>
              </p:nvSpPr>
              <p:spPr bwMode="auto">
                <a:xfrm>
                  <a:off x="2149" y="0"/>
                  <a:ext cx="63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Área Total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28" name="Rectangle 52"/>
                <p:cNvSpPr>
                  <a:spLocks noChangeArrowheads="1"/>
                </p:cNvSpPr>
                <p:nvPr/>
              </p:nvSpPr>
              <p:spPr bwMode="auto">
                <a:xfrm>
                  <a:off x="2106" y="0"/>
                  <a:ext cx="71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01" name="Group 55"/>
              <p:cNvGrpSpPr>
                <a:grpSpLocks/>
              </p:cNvGrpSpPr>
              <p:nvPr/>
            </p:nvGrpSpPr>
            <p:grpSpPr bwMode="auto">
              <a:xfrm>
                <a:off x="2822" y="0"/>
                <a:ext cx="734" cy="518"/>
                <a:chOff x="2822" y="0"/>
                <a:chExt cx="734" cy="518"/>
              </a:xfrm>
            </p:grpSpPr>
            <p:sp>
              <p:nvSpPr>
                <p:cNvPr id="33925" name="Rectangle 6"/>
                <p:cNvSpPr>
                  <a:spLocks noChangeArrowheads="1"/>
                </p:cNvSpPr>
                <p:nvPr/>
              </p:nvSpPr>
              <p:spPr bwMode="auto">
                <a:xfrm>
                  <a:off x="2865" y="0"/>
                  <a:ext cx="64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Investimento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26" name="Rectangle 54"/>
                <p:cNvSpPr>
                  <a:spLocks noChangeArrowheads="1"/>
                </p:cNvSpPr>
                <p:nvPr/>
              </p:nvSpPr>
              <p:spPr bwMode="auto">
                <a:xfrm>
                  <a:off x="2822" y="0"/>
                  <a:ext cx="73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02" name="Group 57"/>
              <p:cNvGrpSpPr>
                <a:grpSpLocks/>
              </p:cNvGrpSpPr>
              <p:nvPr/>
            </p:nvGrpSpPr>
            <p:grpSpPr bwMode="auto">
              <a:xfrm>
                <a:off x="3556" y="0"/>
                <a:ext cx="705" cy="518"/>
                <a:chOff x="3556" y="0"/>
                <a:chExt cx="705" cy="518"/>
              </a:xfrm>
            </p:grpSpPr>
            <p:sp>
              <p:nvSpPr>
                <p:cNvPr id="33923" name="Rectangle 7"/>
                <p:cNvSpPr>
                  <a:spLocks noChangeArrowheads="1"/>
                </p:cNvSpPr>
                <p:nvPr/>
              </p:nvSpPr>
              <p:spPr bwMode="auto">
                <a:xfrm>
                  <a:off x="3599" y="0"/>
                  <a:ext cx="61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Observações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24" name="Rectangle 56"/>
                <p:cNvSpPr>
                  <a:spLocks noChangeArrowheads="1"/>
                </p:cNvSpPr>
                <p:nvPr/>
              </p:nvSpPr>
              <p:spPr bwMode="auto">
                <a:xfrm>
                  <a:off x="3556" y="0"/>
                  <a:ext cx="70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03" name="Group 59"/>
              <p:cNvGrpSpPr>
                <a:grpSpLocks/>
              </p:cNvGrpSpPr>
              <p:nvPr/>
            </p:nvGrpSpPr>
            <p:grpSpPr bwMode="auto">
              <a:xfrm>
                <a:off x="0" y="518"/>
                <a:ext cx="810" cy="518"/>
                <a:chOff x="0" y="518"/>
                <a:chExt cx="810" cy="518"/>
              </a:xfrm>
            </p:grpSpPr>
            <p:sp>
              <p:nvSpPr>
                <p:cNvPr id="33921" name="Rectangle 8"/>
                <p:cNvSpPr>
                  <a:spLocks noChangeArrowheads="1"/>
                </p:cNvSpPr>
                <p:nvPr/>
              </p:nvSpPr>
              <p:spPr bwMode="auto">
                <a:xfrm>
                  <a:off x="43" y="518"/>
                  <a:ext cx="72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Minas Gerais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22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518"/>
                  <a:ext cx="81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04" name="Group 61"/>
              <p:cNvGrpSpPr>
                <a:grpSpLocks/>
              </p:cNvGrpSpPr>
              <p:nvPr/>
            </p:nvGrpSpPr>
            <p:grpSpPr bwMode="auto">
              <a:xfrm>
                <a:off x="810" y="518"/>
                <a:ext cx="1296" cy="518"/>
                <a:chOff x="810" y="518"/>
                <a:chExt cx="1296" cy="518"/>
              </a:xfrm>
            </p:grpSpPr>
            <p:sp>
              <p:nvSpPr>
                <p:cNvPr id="33919" name="Rectangle 9"/>
                <p:cNvSpPr>
                  <a:spLocks noChangeArrowheads="1"/>
                </p:cNvSpPr>
                <p:nvPr/>
              </p:nvSpPr>
              <p:spPr bwMode="auto">
                <a:xfrm>
                  <a:off x="853" y="518"/>
                  <a:ext cx="121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11 Projetos + 3 empresas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20" name="Rectangle 60"/>
                <p:cNvSpPr>
                  <a:spLocks noChangeArrowheads="1"/>
                </p:cNvSpPr>
                <p:nvPr/>
              </p:nvSpPr>
              <p:spPr bwMode="auto">
                <a:xfrm>
                  <a:off x="810" y="518"/>
                  <a:ext cx="129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05" name="Group 63"/>
              <p:cNvGrpSpPr>
                <a:grpSpLocks/>
              </p:cNvGrpSpPr>
              <p:nvPr/>
            </p:nvGrpSpPr>
            <p:grpSpPr bwMode="auto">
              <a:xfrm>
                <a:off x="2106" y="518"/>
                <a:ext cx="716" cy="518"/>
                <a:chOff x="2106" y="518"/>
                <a:chExt cx="716" cy="518"/>
              </a:xfrm>
            </p:grpSpPr>
            <p:sp>
              <p:nvSpPr>
                <p:cNvPr id="33917" name="Rectangle 10"/>
                <p:cNvSpPr>
                  <a:spLocks noChangeArrowheads="1"/>
                </p:cNvSpPr>
                <p:nvPr/>
              </p:nvSpPr>
              <p:spPr bwMode="auto">
                <a:xfrm>
                  <a:off x="2149" y="518"/>
                  <a:ext cx="63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151.250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18" name="Rectangle 62"/>
                <p:cNvSpPr>
                  <a:spLocks noChangeArrowheads="1"/>
                </p:cNvSpPr>
                <p:nvPr/>
              </p:nvSpPr>
              <p:spPr bwMode="auto">
                <a:xfrm>
                  <a:off x="2106" y="518"/>
                  <a:ext cx="71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06" name="Group 65"/>
              <p:cNvGrpSpPr>
                <a:grpSpLocks/>
              </p:cNvGrpSpPr>
              <p:nvPr/>
            </p:nvGrpSpPr>
            <p:grpSpPr bwMode="auto">
              <a:xfrm>
                <a:off x="2822" y="518"/>
                <a:ext cx="734" cy="518"/>
                <a:chOff x="2822" y="518"/>
                <a:chExt cx="734" cy="518"/>
              </a:xfrm>
            </p:grpSpPr>
            <p:sp>
              <p:nvSpPr>
                <p:cNvPr id="33915" name="Rectangle 11"/>
                <p:cNvSpPr>
                  <a:spLocks noChangeArrowheads="1"/>
                </p:cNvSpPr>
                <p:nvPr/>
              </p:nvSpPr>
              <p:spPr bwMode="auto">
                <a:xfrm>
                  <a:off x="2865" y="518"/>
                  <a:ext cx="64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239.000.000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16" name="Rectangle 64"/>
                <p:cNvSpPr>
                  <a:spLocks noChangeArrowheads="1"/>
                </p:cNvSpPr>
                <p:nvPr/>
              </p:nvSpPr>
              <p:spPr bwMode="auto">
                <a:xfrm>
                  <a:off x="2822" y="518"/>
                  <a:ext cx="73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07" name="Group 67"/>
              <p:cNvGrpSpPr>
                <a:grpSpLocks/>
              </p:cNvGrpSpPr>
              <p:nvPr/>
            </p:nvGrpSpPr>
            <p:grpSpPr bwMode="auto">
              <a:xfrm>
                <a:off x="3556" y="518"/>
                <a:ext cx="705" cy="518"/>
                <a:chOff x="3556" y="518"/>
                <a:chExt cx="705" cy="518"/>
              </a:xfrm>
            </p:grpSpPr>
            <p:sp>
              <p:nvSpPr>
                <p:cNvPr id="33913" name="Rectangle 12"/>
                <p:cNvSpPr>
                  <a:spLocks noChangeArrowheads="1"/>
                </p:cNvSpPr>
                <p:nvPr/>
              </p:nvSpPr>
              <p:spPr bwMode="auto">
                <a:xfrm>
                  <a:off x="3599" y="518"/>
                  <a:ext cx="61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P-I, P-II/P, P-II/E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14" name="Rectangle 66"/>
                <p:cNvSpPr>
                  <a:spLocks noChangeArrowheads="1"/>
                </p:cNvSpPr>
                <p:nvPr/>
              </p:nvSpPr>
              <p:spPr bwMode="auto">
                <a:xfrm>
                  <a:off x="3556" y="518"/>
                  <a:ext cx="70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08" name="Group 69"/>
              <p:cNvGrpSpPr>
                <a:grpSpLocks/>
              </p:cNvGrpSpPr>
              <p:nvPr/>
            </p:nvGrpSpPr>
            <p:grpSpPr bwMode="auto">
              <a:xfrm>
                <a:off x="0" y="1036"/>
                <a:ext cx="810" cy="403"/>
                <a:chOff x="0" y="1036"/>
                <a:chExt cx="810" cy="403"/>
              </a:xfrm>
            </p:grpSpPr>
            <p:sp>
              <p:nvSpPr>
                <p:cNvPr id="33911" name="Rectangle 13"/>
                <p:cNvSpPr>
                  <a:spLocks noChangeArrowheads="1"/>
                </p:cNvSpPr>
                <p:nvPr/>
              </p:nvSpPr>
              <p:spPr bwMode="auto">
                <a:xfrm>
                  <a:off x="43" y="1036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M. Grosso Sul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12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1036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09" name="Group 71"/>
              <p:cNvGrpSpPr>
                <a:grpSpLocks/>
              </p:cNvGrpSpPr>
              <p:nvPr/>
            </p:nvGrpSpPr>
            <p:grpSpPr bwMode="auto">
              <a:xfrm>
                <a:off x="810" y="1036"/>
                <a:ext cx="1296" cy="403"/>
                <a:chOff x="810" y="1036"/>
                <a:chExt cx="1296" cy="403"/>
              </a:xfrm>
            </p:grpSpPr>
            <p:sp>
              <p:nvSpPr>
                <p:cNvPr id="33909" name="Rectangle 14"/>
                <p:cNvSpPr>
                  <a:spLocks noChangeArrowheads="1"/>
                </p:cNvSpPr>
                <p:nvPr/>
              </p:nvSpPr>
              <p:spPr bwMode="auto">
                <a:xfrm>
                  <a:off x="853" y="1036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 Projeto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10" name="Rectangle 70"/>
                <p:cNvSpPr>
                  <a:spLocks noChangeArrowheads="1"/>
                </p:cNvSpPr>
                <p:nvPr/>
              </p:nvSpPr>
              <p:spPr bwMode="auto">
                <a:xfrm>
                  <a:off x="810" y="1036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10" name="Group 73"/>
              <p:cNvGrpSpPr>
                <a:grpSpLocks/>
              </p:cNvGrpSpPr>
              <p:nvPr/>
            </p:nvGrpSpPr>
            <p:grpSpPr bwMode="auto">
              <a:xfrm>
                <a:off x="2106" y="1036"/>
                <a:ext cx="716" cy="403"/>
                <a:chOff x="2106" y="1036"/>
                <a:chExt cx="716" cy="403"/>
              </a:xfrm>
            </p:grpSpPr>
            <p:sp>
              <p:nvSpPr>
                <p:cNvPr id="33907" name="Rectangle 15"/>
                <p:cNvSpPr>
                  <a:spLocks noChangeArrowheads="1"/>
                </p:cNvSpPr>
                <p:nvPr/>
              </p:nvSpPr>
              <p:spPr bwMode="auto">
                <a:xfrm>
                  <a:off x="2149" y="1036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22.000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08" name="Rectangle 72"/>
                <p:cNvSpPr>
                  <a:spLocks noChangeArrowheads="1"/>
                </p:cNvSpPr>
                <p:nvPr/>
              </p:nvSpPr>
              <p:spPr bwMode="auto">
                <a:xfrm>
                  <a:off x="2106" y="1036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11" name="Group 75"/>
              <p:cNvGrpSpPr>
                <a:grpSpLocks/>
              </p:cNvGrpSpPr>
              <p:nvPr/>
            </p:nvGrpSpPr>
            <p:grpSpPr bwMode="auto">
              <a:xfrm>
                <a:off x="2822" y="1036"/>
                <a:ext cx="734" cy="403"/>
                <a:chOff x="2822" y="1036"/>
                <a:chExt cx="734" cy="403"/>
              </a:xfrm>
            </p:grpSpPr>
            <p:sp>
              <p:nvSpPr>
                <p:cNvPr id="33905" name="Rectangle 16"/>
                <p:cNvSpPr>
                  <a:spLocks noChangeArrowheads="1"/>
                </p:cNvSpPr>
                <p:nvPr/>
              </p:nvSpPr>
              <p:spPr bwMode="auto">
                <a:xfrm>
                  <a:off x="2865" y="1036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26.000.000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06" name="Rectangle 74"/>
                <p:cNvSpPr>
                  <a:spLocks noChangeArrowheads="1"/>
                </p:cNvSpPr>
                <p:nvPr/>
              </p:nvSpPr>
              <p:spPr bwMode="auto">
                <a:xfrm>
                  <a:off x="2822" y="1036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12" name="Group 77"/>
              <p:cNvGrpSpPr>
                <a:grpSpLocks/>
              </p:cNvGrpSpPr>
              <p:nvPr/>
            </p:nvGrpSpPr>
            <p:grpSpPr bwMode="auto">
              <a:xfrm>
                <a:off x="3556" y="1036"/>
                <a:ext cx="705" cy="403"/>
                <a:chOff x="3556" y="1036"/>
                <a:chExt cx="705" cy="403"/>
              </a:xfrm>
            </p:grpSpPr>
            <p:sp>
              <p:nvSpPr>
                <p:cNvPr id="33903" name="Rectangle 17"/>
                <p:cNvSpPr>
                  <a:spLocks noChangeArrowheads="1"/>
                </p:cNvSpPr>
                <p:nvPr/>
              </p:nvSpPr>
              <p:spPr bwMode="auto">
                <a:xfrm>
                  <a:off x="3599" y="1036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P-II/E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04" name="Rectangle 76"/>
                <p:cNvSpPr>
                  <a:spLocks noChangeArrowheads="1"/>
                </p:cNvSpPr>
                <p:nvPr/>
              </p:nvSpPr>
              <p:spPr bwMode="auto">
                <a:xfrm>
                  <a:off x="3556" y="1036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13" name="Group 79"/>
              <p:cNvGrpSpPr>
                <a:grpSpLocks/>
              </p:cNvGrpSpPr>
              <p:nvPr/>
            </p:nvGrpSpPr>
            <p:grpSpPr bwMode="auto">
              <a:xfrm>
                <a:off x="0" y="1439"/>
                <a:ext cx="810" cy="403"/>
                <a:chOff x="0" y="1439"/>
                <a:chExt cx="810" cy="403"/>
              </a:xfrm>
            </p:grpSpPr>
            <p:sp>
              <p:nvSpPr>
                <p:cNvPr id="33901" name="Rectangle 18"/>
                <p:cNvSpPr>
                  <a:spLocks noChangeArrowheads="1"/>
                </p:cNvSpPr>
                <p:nvPr/>
              </p:nvSpPr>
              <p:spPr bwMode="auto">
                <a:xfrm>
                  <a:off x="43" y="1439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Mato Grosso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02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1439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14" name="Group 81"/>
              <p:cNvGrpSpPr>
                <a:grpSpLocks/>
              </p:cNvGrpSpPr>
              <p:nvPr/>
            </p:nvGrpSpPr>
            <p:grpSpPr bwMode="auto">
              <a:xfrm>
                <a:off x="810" y="1439"/>
                <a:ext cx="1296" cy="403"/>
                <a:chOff x="810" y="1439"/>
                <a:chExt cx="1296" cy="403"/>
              </a:xfrm>
            </p:grpSpPr>
            <p:sp>
              <p:nvSpPr>
                <p:cNvPr id="33899" name="Rectangle 19"/>
                <p:cNvSpPr>
                  <a:spLocks noChangeArrowheads="1"/>
                </p:cNvSpPr>
                <p:nvPr/>
              </p:nvSpPr>
              <p:spPr bwMode="auto">
                <a:xfrm>
                  <a:off x="853" y="1439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 projetos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900" name="Rectangle 80"/>
                <p:cNvSpPr>
                  <a:spLocks noChangeArrowheads="1"/>
                </p:cNvSpPr>
                <p:nvPr/>
              </p:nvSpPr>
              <p:spPr bwMode="auto">
                <a:xfrm>
                  <a:off x="810" y="1439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15" name="Group 83"/>
              <p:cNvGrpSpPr>
                <a:grpSpLocks/>
              </p:cNvGrpSpPr>
              <p:nvPr/>
            </p:nvGrpSpPr>
            <p:grpSpPr bwMode="auto">
              <a:xfrm>
                <a:off x="2106" y="1439"/>
                <a:ext cx="716" cy="403"/>
                <a:chOff x="2106" y="1439"/>
                <a:chExt cx="716" cy="403"/>
              </a:xfrm>
            </p:grpSpPr>
            <p:sp>
              <p:nvSpPr>
                <p:cNvPr id="33897" name="Rectangle 20"/>
                <p:cNvSpPr>
                  <a:spLocks noChangeArrowheads="1"/>
                </p:cNvSpPr>
                <p:nvPr/>
              </p:nvSpPr>
              <p:spPr bwMode="auto">
                <a:xfrm>
                  <a:off x="2149" y="1439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35.320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98" name="Rectangle 82"/>
                <p:cNvSpPr>
                  <a:spLocks noChangeArrowheads="1"/>
                </p:cNvSpPr>
                <p:nvPr/>
              </p:nvSpPr>
              <p:spPr bwMode="auto">
                <a:xfrm>
                  <a:off x="2106" y="1439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16" name="Group 85"/>
              <p:cNvGrpSpPr>
                <a:grpSpLocks/>
              </p:cNvGrpSpPr>
              <p:nvPr/>
            </p:nvGrpSpPr>
            <p:grpSpPr bwMode="auto">
              <a:xfrm>
                <a:off x="2822" y="1439"/>
                <a:ext cx="734" cy="403"/>
                <a:chOff x="2822" y="1439"/>
                <a:chExt cx="734" cy="403"/>
              </a:xfrm>
            </p:grpSpPr>
            <p:sp>
              <p:nvSpPr>
                <p:cNvPr id="33895" name="Rectangle 21"/>
                <p:cNvSpPr>
                  <a:spLocks noChangeArrowheads="1"/>
                </p:cNvSpPr>
                <p:nvPr/>
              </p:nvSpPr>
              <p:spPr bwMode="auto">
                <a:xfrm>
                  <a:off x="2865" y="1439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50.000.000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96" name="Rectangle 84"/>
                <p:cNvSpPr>
                  <a:spLocks noChangeArrowheads="1"/>
                </p:cNvSpPr>
                <p:nvPr/>
              </p:nvSpPr>
              <p:spPr bwMode="auto">
                <a:xfrm>
                  <a:off x="2822" y="1439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17" name="Group 87"/>
              <p:cNvGrpSpPr>
                <a:grpSpLocks/>
              </p:cNvGrpSpPr>
              <p:nvPr/>
            </p:nvGrpSpPr>
            <p:grpSpPr bwMode="auto">
              <a:xfrm>
                <a:off x="3556" y="1439"/>
                <a:ext cx="705" cy="403"/>
                <a:chOff x="3556" y="1439"/>
                <a:chExt cx="705" cy="403"/>
              </a:xfrm>
            </p:grpSpPr>
            <p:sp>
              <p:nvSpPr>
                <p:cNvPr id="33893" name="Rectangle 22"/>
                <p:cNvSpPr>
                  <a:spLocks noChangeArrowheads="1"/>
                </p:cNvSpPr>
                <p:nvPr/>
              </p:nvSpPr>
              <p:spPr bwMode="auto">
                <a:xfrm>
                  <a:off x="3599" y="1439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P-II/P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94" name="Rectangle 86"/>
                <p:cNvSpPr>
                  <a:spLocks noChangeArrowheads="1"/>
                </p:cNvSpPr>
                <p:nvPr/>
              </p:nvSpPr>
              <p:spPr bwMode="auto">
                <a:xfrm>
                  <a:off x="3556" y="1439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18" name="Group 89"/>
              <p:cNvGrpSpPr>
                <a:grpSpLocks/>
              </p:cNvGrpSpPr>
              <p:nvPr/>
            </p:nvGrpSpPr>
            <p:grpSpPr bwMode="auto">
              <a:xfrm>
                <a:off x="0" y="1842"/>
                <a:ext cx="810" cy="403"/>
                <a:chOff x="0" y="1842"/>
                <a:chExt cx="810" cy="403"/>
              </a:xfrm>
            </p:grpSpPr>
            <p:sp>
              <p:nvSpPr>
                <p:cNvPr id="33891" name="Rectangle 23"/>
                <p:cNvSpPr>
                  <a:spLocks noChangeArrowheads="1"/>
                </p:cNvSpPr>
                <p:nvPr/>
              </p:nvSpPr>
              <p:spPr bwMode="auto">
                <a:xfrm>
                  <a:off x="43" y="1842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Goiás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92" name="Rectangle 88"/>
                <p:cNvSpPr>
                  <a:spLocks noChangeArrowheads="1"/>
                </p:cNvSpPr>
                <p:nvPr/>
              </p:nvSpPr>
              <p:spPr bwMode="auto">
                <a:xfrm>
                  <a:off x="0" y="1842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19" name="Group 91"/>
              <p:cNvGrpSpPr>
                <a:grpSpLocks/>
              </p:cNvGrpSpPr>
              <p:nvPr/>
            </p:nvGrpSpPr>
            <p:grpSpPr bwMode="auto">
              <a:xfrm>
                <a:off x="810" y="1842"/>
                <a:ext cx="1296" cy="403"/>
                <a:chOff x="810" y="1842"/>
                <a:chExt cx="1296" cy="403"/>
              </a:xfrm>
            </p:grpSpPr>
            <p:sp>
              <p:nvSpPr>
                <p:cNvPr id="33889" name="Rectangle 24"/>
                <p:cNvSpPr>
                  <a:spLocks noChangeArrowheads="1"/>
                </p:cNvSpPr>
                <p:nvPr/>
              </p:nvSpPr>
              <p:spPr bwMode="auto">
                <a:xfrm>
                  <a:off x="853" y="1842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 projetos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90" name="Rectangle 90"/>
                <p:cNvSpPr>
                  <a:spLocks noChangeArrowheads="1"/>
                </p:cNvSpPr>
                <p:nvPr/>
              </p:nvSpPr>
              <p:spPr bwMode="auto">
                <a:xfrm>
                  <a:off x="810" y="1842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20" name="Group 93"/>
              <p:cNvGrpSpPr>
                <a:grpSpLocks/>
              </p:cNvGrpSpPr>
              <p:nvPr/>
            </p:nvGrpSpPr>
            <p:grpSpPr bwMode="auto">
              <a:xfrm>
                <a:off x="2106" y="1842"/>
                <a:ext cx="716" cy="403"/>
                <a:chOff x="2106" y="1842"/>
                <a:chExt cx="716" cy="403"/>
              </a:xfrm>
            </p:grpSpPr>
            <p:sp>
              <p:nvSpPr>
                <p:cNvPr id="33887" name="Rectangle 25"/>
                <p:cNvSpPr>
                  <a:spLocks noChangeArrowheads="1"/>
                </p:cNvSpPr>
                <p:nvPr/>
              </p:nvSpPr>
              <p:spPr bwMode="auto">
                <a:xfrm>
                  <a:off x="2149" y="1842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30.000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88" name="Rectangle 92"/>
                <p:cNvSpPr>
                  <a:spLocks noChangeArrowheads="1"/>
                </p:cNvSpPr>
                <p:nvPr/>
              </p:nvSpPr>
              <p:spPr bwMode="auto">
                <a:xfrm>
                  <a:off x="2106" y="1842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21" name="Group 95"/>
              <p:cNvGrpSpPr>
                <a:grpSpLocks/>
              </p:cNvGrpSpPr>
              <p:nvPr/>
            </p:nvGrpSpPr>
            <p:grpSpPr bwMode="auto">
              <a:xfrm>
                <a:off x="2822" y="1842"/>
                <a:ext cx="734" cy="403"/>
                <a:chOff x="2822" y="1842"/>
                <a:chExt cx="734" cy="403"/>
              </a:xfrm>
            </p:grpSpPr>
            <p:sp>
              <p:nvSpPr>
                <p:cNvPr id="33885" name="Rectangle 26"/>
                <p:cNvSpPr>
                  <a:spLocks noChangeArrowheads="1"/>
                </p:cNvSpPr>
                <p:nvPr/>
              </p:nvSpPr>
              <p:spPr bwMode="auto">
                <a:xfrm>
                  <a:off x="2865" y="1842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50.000.000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86" name="Rectangle 94"/>
                <p:cNvSpPr>
                  <a:spLocks noChangeArrowheads="1"/>
                </p:cNvSpPr>
                <p:nvPr/>
              </p:nvSpPr>
              <p:spPr bwMode="auto">
                <a:xfrm>
                  <a:off x="2822" y="1842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22" name="Group 97"/>
              <p:cNvGrpSpPr>
                <a:grpSpLocks/>
              </p:cNvGrpSpPr>
              <p:nvPr/>
            </p:nvGrpSpPr>
            <p:grpSpPr bwMode="auto">
              <a:xfrm>
                <a:off x="3556" y="1842"/>
                <a:ext cx="705" cy="403"/>
                <a:chOff x="3556" y="1842"/>
                <a:chExt cx="705" cy="403"/>
              </a:xfrm>
            </p:grpSpPr>
            <p:sp>
              <p:nvSpPr>
                <p:cNvPr id="33883" name="Rectangle 27"/>
                <p:cNvSpPr>
                  <a:spLocks noChangeArrowheads="1"/>
                </p:cNvSpPr>
                <p:nvPr/>
              </p:nvSpPr>
              <p:spPr bwMode="auto">
                <a:xfrm>
                  <a:off x="3599" y="1842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P-II/E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84" name="Rectangle 96"/>
                <p:cNvSpPr>
                  <a:spLocks noChangeArrowheads="1"/>
                </p:cNvSpPr>
                <p:nvPr/>
              </p:nvSpPr>
              <p:spPr bwMode="auto">
                <a:xfrm>
                  <a:off x="3556" y="1842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23" name="Group 99"/>
              <p:cNvGrpSpPr>
                <a:grpSpLocks/>
              </p:cNvGrpSpPr>
              <p:nvPr/>
            </p:nvGrpSpPr>
            <p:grpSpPr bwMode="auto">
              <a:xfrm>
                <a:off x="0" y="2245"/>
                <a:ext cx="810" cy="403"/>
                <a:chOff x="0" y="2245"/>
                <a:chExt cx="810" cy="403"/>
              </a:xfrm>
            </p:grpSpPr>
            <p:sp>
              <p:nvSpPr>
                <p:cNvPr id="33881" name="Rectangle 28"/>
                <p:cNvSpPr>
                  <a:spLocks noChangeArrowheads="1"/>
                </p:cNvSpPr>
                <p:nvPr/>
              </p:nvSpPr>
              <p:spPr bwMode="auto">
                <a:xfrm>
                  <a:off x="43" y="2245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Bahia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82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245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24" name="Group 101"/>
              <p:cNvGrpSpPr>
                <a:grpSpLocks/>
              </p:cNvGrpSpPr>
              <p:nvPr/>
            </p:nvGrpSpPr>
            <p:grpSpPr bwMode="auto">
              <a:xfrm>
                <a:off x="810" y="2245"/>
                <a:ext cx="1296" cy="403"/>
                <a:chOff x="810" y="2245"/>
                <a:chExt cx="1296" cy="403"/>
              </a:xfrm>
            </p:grpSpPr>
            <p:sp>
              <p:nvSpPr>
                <p:cNvPr id="33879" name="Rectangle 29"/>
                <p:cNvSpPr>
                  <a:spLocks noChangeArrowheads="1"/>
                </p:cNvSpPr>
                <p:nvPr/>
              </p:nvSpPr>
              <p:spPr bwMode="auto">
                <a:xfrm>
                  <a:off x="853" y="2245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 projetos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80" name="Rectangle 100"/>
                <p:cNvSpPr>
                  <a:spLocks noChangeArrowheads="1"/>
                </p:cNvSpPr>
                <p:nvPr/>
              </p:nvSpPr>
              <p:spPr bwMode="auto">
                <a:xfrm>
                  <a:off x="810" y="2245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25" name="Group 103"/>
              <p:cNvGrpSpPr>
                <a:grpSpLocks/>
              </p:cNvGrpSpPr>
              <p:nvPr/>
            </p:nvGrpSpPr>
            <p:grpSpPr bwMode="auto">
              <a:xfrm>
                <a:off x="2106" y="2245"/>
                <a:ext cx="716" cy="403"/>
                <a:chOff x="2106" y="2245"/>
                <a:chExt cx="716" cy="403"/>
              </a:xfrm>
            </p:grpSpPr>
            <p:sp>
              <p:nvSpPr>
                <p:cNvPr id="33877" name="Rectangle 30"/>
                <p:cNvSpPr>
                  <a:spLocks noChangeArrowheads="1"/>
                </p:cNvSpPr>
                <p:nvPr/>
              </p:nvSpPr>
              <p:spPr bwMode="auto">
                <a:xfrm>
                  <a:off x="2149" y="2245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31.430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78" name="Rectangle 102"/>
                <p:cNvSpPr>
                  <a:spLocks noChangeArrowheads="1"/>
                </p:cNvSpPr>
                <p:nvPr/>
              </p:nvSpPr>
              <p:spPr bwMode="auto">
                <a:xfrm>
                  <a:off x="2106" y="2245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26" name="Group 105"/>
              <p:cNvGrpSpPr>
                <a:grpSpLocks/>
              </p:cNvGrpSpPr>
              <p:nvPr/>
            </p:nvGrpSpPr>
            <p:grpSpPr bwMode="auto">
              <a:xfrm>
                <a:off x="2822" y="2245"/>
                <a:ext cx="734" cy="403"/>
                <a:chOff x="2822" y="2245"/>
                <a:chExt cx="734" cy="403"/>
              </a:xfrm>
            </p:grpSpPr>
            <p:sp>
              <p:nvSpPr>
                <p:cNvPr id="33875" name="Rectangle 31"/>
                <p:cNvSpPr>
                  <a:spLocks noChangeArrowheads="1"/>
                </p:cNvSpPr>
                <p:nvPr/>
              </p:nvSpPr>
              <p:spPr bwMode="auto">
                <a:xfrm>
                  <a:off x="2865" y="2245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67.000.000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76" name="Rectangle 104"/>
                <p:cNvSpPr>
                  <a:spLocks noChangeArrowheads="1"/>
                </p:cNvSpPr>
                <p:nvPr/>
              </p:nvSpPr>
              <p:spPr bwMode="auto">
                <a:xfrm>
                  <a:off x="2822" y="2245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27" name="Group 107"/>
              <p:cNvGrpSpPr>
                <a:grpSpLocks/>
              </p:cNvGrpSpPr>
              <p:nvPr/>
            </p:nvGrpSpPr>
            <p:grpSpPr bwMode="auto">
              <a:xfrm>
                <a:off x="3556" y="2245"/>
                <a:ext cx="705" cy="403"/>
                <a:chOff x="3556" y="2245"/>
                <a:chExt cx="705" cy="403"/>
              </a:xfrm>
            </p:grpSpPr>
            <p:sp>
              <p:nvSpPr>
                <p:cNvPr id="33873" name="Rectangle 32"/>
                <p:cNvSpPr>
                  <a:spLocks noChangeArrowheads="1"/>
                </p:cNvSpPr>
                <p:nvPr/>
              </p:nvSpPr>
              <p:spPr bwMode="auto">
                <a:xfrm>
                  <a:off x="3599" y="2245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P-II/P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74" name="Rectangle 106"/>
                <p:cNvSpPr>
                  <a:spLocks noChangeArrowheads="1"/>
                </p:cNvSpPr>
                <p:nvPr/>
              </p:nvSpPr>
              <p:spPr bwMode="auto">
                <a:xfrm>
                  <a:off x="3556" y="2245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28" name="Group 109"/>
              <p:cNvGrpSpPr>
                <a:grpSpLocks/>
              </p:cNvGrpSpPr>
              <p:nvPr/>
            </p:nvGrpSpPr>
            <p:grpSpPr bwMode="auto">
              <a:xfrm>
                <a:off x="0" y="2648"/>
                <a:ext cx="810" cy="403"/>
                <a:chOff x="0" y="2648"/>
                <a:chExt cx="810" cy="403"/>
              </a:xfrm>
            </p:grpSpPr>
            <p:sp>
              <p:nvSpPr>
                <p:cNvPr id="33871" name="Rectangle 33"/>
                <p:cNvSpPr>
                  <a:spLocks noChangeArrowheads="1"/>
                </p:cNvSpPr>
                <p:nvPr/>
              </p:nvSpPr>
              <p:spPr bwMode="auto">
                <a:xfrm>
                  <a:off x="43" y="2648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Tocantins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72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648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29" name="Group 111"/>
              <p:cNvGrpSpPr>
                <a:grpSpLocks/>
              </p:cNvGrpSpPr>
              <p:nvPr/>
            </p:nvGrpSpPr>
            <p:grpSpPr bwMode="auto">
              <a:xfrm>
                <a:off x="810" y="2648"/>
                <a:ext cx="1296" cy="403"/>
                <a:chOff x="810" y="2648"/>
                <a:chExt cx="1296" cy="403"/>
              </a:xfrm>
            </p:grpSpPr>
            <p:sp>
              <p:nvSpPr>
                <p:cNvPr id="33869" name="Rectangle 34"/>
                <p:cNvSpPr>
                  <a:spLocks noChangeArrowheads="1"/>
                </p:cNvSpPr>
                <p:nvPr/>
              </p:nvSpPr>
              <p:spPr bwMode="auto">
                <a:xfrm>
                  <a:off x="853" y="2648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 projeto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70" name="Rectangle 110"/>
                <p:cNvSpPr>
                  <a:spLocks noChangeArrowheads="1"/>
                </p:cNvSpPr>
                <p:nvPr/>
              </p:nvSpPr>
              <p:spPr bwMode="auto">
                <a:xfrm>
                  <a:off x="810" y="2648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30" name="Group 113"/>
              <p:cNvGrpSpPr>
                <a:grpSpLocks/>
              </p:cNvGrpSpPr>
              <p:nvPr/>
            </p:nvGrpSpPr>
            <p:grpSpPr bwMode="auto">
              <a:xfrm>
                <a:off x="2106" y="2648"/>
                <a:ext cx="716" cy="403"/>
                <a:chOff x="2106" y="2648"/>
                <a:chExt cx="716" cy="403"/>
              </a:xfrm>
            </p:grpSpPr>
            <p:sp>
              <p:nvSpPr>
                <p:cNvPr id="33867" name="Rectangle 35"/>
                <p:cNvSpPr>
                  <a:spLocks noChangeArrowheads="1"/>
                </p:cNvSpPr>
                <p:nvPr/>
              </p:nvSpPr>
              <p:spPr bwMode="auto">
                <a:xfrm>
                  <a:off x="2149" y="2648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40.000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68" name="Rectangle 112"/>
                <p:cNvSpPr>
                  <a:spLocks noChangeArrowheads="1"/>
                </p:cNvSpPr>
                <p:nvPr/>
              </p:nvSpPr>
              <p:spPr bwMode="auto">
                <a:xfrm>
                  <a:off x="2106" y="2648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31" name="Group 115"/>
              <p:cNvGrpSpPr>
                <a:grpSpLocks/>
              </p:cNvGrpSpPr>
              <p:nvPr/>
            </p:nvGrpSpPr>
            <p:grpSpPr bwMode="auto">
              <a:xfrm>
                <a:off x="2822" y="2648"/>
                <a:ext cx="734" cy="403"/>
                <a:chOff x="2822" y="2648"/>
                <a:chExt cx="734" cy="403"/>
              </a:xfrm>
            </p:grpSpPr>
            <p:sp>
              <p:nvSpPr>
                <p:cNvPr id="33865" name="Rectangle 36"/>
                <p:cNvSpPr>
                  <a:spLocks noChangeArrowheads="1"/>
                </p:cNvSpPr>
                <p:nvPr/>
              </p:nvSpPr>
              <p:spPr bwMode="auto">
                <a:xfrm>
                  <a:off x="2865" y="2648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69.000.000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66" name="Rectangle 114"/>
                <p:cNvSpPr>
                  <a:spLocks noChangeArrowheads="1"/>
                </p:cNvSpPr>
                <p:nvPr/>
              </p:nvSpPr>
              <p:spPr bwMode="auto">
                <a:xfrm>
                  <a:off x="2822" y="2648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32" name="Group 117"/>
              <p:cNvGrpSpPr>
                <a:grpSpLocks/>
              </p:cNvGrpSpPr>
              <p:nvPr/>
            </p:nvGrpSpPr>
            <p:grpSpPr bwMode="auto">
              <a:xfrm>
                <a:off x="3556" y="2648"/>
                <a:ext cx="705" cy="403"/>
                <a:chOff x="3556" y="2648"/>
                <a:chExt cx="705" cy="403"/>
              </a:xfrm>
            </p:grpSpPr>
            <p:sp>
              <p:nvSpPr>
                <p:cNvPr id="33863" name="Rectangle 37"/>
                <p:cNvSpPr>
                  <a:spLocks noChangeArrowheads="1"/>
                </p:cNvSpPr>
                <p:nvPr/>
              </p:nvSpPr>
              <p:spPr bwMode="auto">
                <a:xfrm>
                  <a:off x="3599" y="2648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P-III/P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64" name="Rectangle 116"/>
                <p:cNvSpPr>
                  <a:spLocks noChangeArrowheads="1"/>
                </p:cNvSpPr>
                <p:nvPr/>
              </p:nvSpPr>
              <p:spPr bwMode="auto">
                <a:xfrm>
                  <a:off x="3556" y="2648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33" name="Group 119"/>
              <p:cNvGrpSpPr>
                <a:grpSpLocks/>
              </p:cNvGrpSpPr>
              <p:nvPr/>
            </p:nvGrpSpPr>
            <p:grpSpPr bwMode="auto">
              <a:xfrm>
                <a:off x="0" y="3051"/>
                <a:ext cx="810" cy="403"/>
                <a:chOff x="0" y="3051"/>
                <a:chExt cx="810" cy="403"/>
              </a:xfrm>
            </p:grpSpPr>
            <p:sp>
              <p:nvSpPr>
                <p:cNvPr id="33861" name="Rectangle 38"/>
                <p:cNvSpPr>
                  <a:spLocks noChangeArrowheads="1"/>
                </p:cNvSpPr>
                <p:nvPr/>
              </p:nvSpPr>
              <p:spPr bwMode="auto">
                <a:xfrm>
                  <a:off x="43" y="3051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Maranhão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62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51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34" name="Group 121"/>
              <p:cNvGrpSpPr>
                <a:grpSpLocks/>
              </p:cNvGrpSpPr>
              <p:nvPr/>
            </p:nvGrpSpPr>
            <p:grpSpPr bwMode="auto">
              <a:xfrm>
                <a:off x="810" y="3051"/>
                <a:ext cx="1296" cy="403"/>
                <a:chOff x="810" y="3051"/>
                <a:chExt cx="1296" cy="403"/>
              </a:xfrm>
            </p:grpSpPr>
            <p:sp>
              <p:nvSpPr>
                <p:cNvPr id="33859" name="Rectangle 39"/>
                <p:cNvSpPr>
                  <a:spLocks noChangeArrowheads="1"/>
                </p:cNvSpPr>
                <p:nvPr/>
              </p:nvSpPr>
              <p:spPr bwMode="auto">
                <a:xfrm>
                  <a:off x="853" y="3051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 projeto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60" name="Rectangle 120"/>
                <p:cNvSpPr>
                  <a:spLocks noChangeArrowheads="1"/>
                </p:cNvSpPr>
                <p:nvPr/>
              </p:nvSpPr>
              <p:spPr bwMode="auto">
                <a:xfrm>
                  <a:off x="810" y="3051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35" name="Group 123"/>
              <p:cNvGrpSpPr>
                <a:grpSpLocks/>
              </p:cNvGrpSpPr>
              <p:nvPr/>
            </p:nvGrpSpPr>
            <p:grpSpPr bwMode="auto">
              <a:xfrm>
                <a:off x="2106" y="3051"/>
                <a:ext cx="716" cy="403"/>
                <a:chOff x="2106" y="3051"/>
                <a:chExt cx="716" cy="403"/>
              </a:xfrm>
            </p:grpSpPr>
            <p:sp>
              <p:nvSpPr>
                <p:cNvPr id="33857" name="Rectangle 40"/>
                <p:cNvSpPr>
                  <a:spLocks noChangeArrowheads="1"/>
                </p:cNvSpPr>
                <p:nvPr/>
              </p:nvSpPr>
              <p:spPr bwMode="auto">
                <a:xfrm>
                  <a:off x="2149" y="3051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40.000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58" name="Rectangle 122"/>
                <p:cNvSpPr>
                  <a:spLocks noChangeArrowheads="1"/>
                </p:cNvSpPr>
                <p:nvPr/>
              </p:nvSpPr>
              <p:spPr bwMode="auto">
                <a:xfrm>
                  <a:off x="2106" y="3051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36" name="Group 125"/>
              <p:cNvGrpSpPr>
                <a:grpSpLocks/>
              </p:cNvGrpSpPr>
              <p:nvPr/>
            </p:nvGrpSpPr>
            <p:grpSpPr bwMode="auto">
              <a:xfrm>
                <a:off x="2822" y="3051"/>
                <a:ext cx="734" cy="403"/>
                <a:chOff x="2822" y="3051"/>
                <a:chExt cx="734" cy="403"/>
              </a:xfrm>
            </p:grpSpPr>
            <p:sp>
              <p:nvSpPr>
                <p:cNvPr id="33855" name="Rectangle 41"/>
                <p:cNvSpPr>
                  <a:spLocks noChangeArrowheads="1"/>
                </p:cNvSpPr>
                <p:nvPr/>
              </p:nvSpPr>
              <p:spPr bwMode="auto">
                <a:xfrm>
                  <a:off x="2865" y="3051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69.000.000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56" name="Rectangle 124"/>
                <p:cNvSpPr>
                  <a:spLocks noChangeArrowheads="1"/>
                </p:cNvSpPr>
                <p:nvPr/>
              </p:nvSpPr>
              <p:spPr bwMode="auto">
                <a:xfrm>
                  <a:off x="2822" y="3051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37" name="Group 127"/>
              <p:cNvGrpSpPr>
                <a:grpSpLocks/>
              </p:cNvGrpSpPr>
              <p:nvPr/>
            </p:nvGrpSpPr>
            <p:grpSpPr bwMode="auto">
              <a:xfrm>
                <a:off x="3556" y="3051"/>
                <a:ext cx="705" cy="403"/>
                <a:chOff x="3556" y="3051"/>
                <a:chExt cx="705" cy="403"/>
              </a:xfrm>
            </p:grpSpPr>
            <p:sp>
              <p:nvSpPr>
                <p:cNvPr id="33853" name="Rectangle 42"/>
                <p:cNvSpPr>
                  <a:spLocks noChangeArrowheads="1"/>
                </p:cNvSpPr>
                <p:nvPr/>
              </p:nvSpPr>
              <p:spPr bwMode="auto">
                <a:xfrm>
                  <a:off x="3599" y="3051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P-III/P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54" name="Rectangle 126"/>
                <p:cNvSpPr>
                  <a:spLocks noChangeArrowheads="1"/>
                </p:cNvSpPr>
                <p:nvPr/>
              </p:nvSpPr>
              <p:spPr bwMode="auto">
                <a:xfrm>
                  <a:off x="3556" y="3051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38" name="Group 129"/>
              <p:cNvGrpSpPr>
                <a:grpSpLocks/>
              </p:cNvGrpSpPr>
              <p:nvPr/>
            </p:nvGrpSpPr>
            <p:grpSpPr bwMode="auto">
              <a:xfrm>
                <a:off x="0" y="3454"/>
                <a:ext cx="810" cy="403"/>
                <a:chOff x="0" y="3454"/>
                <a:chExt cx="810" cy="403"/>
              </a:xfrm>
            </p:grpSpPr>
            <p:sp>
              <p:nvSpPr>
                <p:cNvPr id="33851" name="Rectangle 43"/>
                <p:cNvSpPr>
                  <a:spLocks noChangeArrowheads="1"/>
                </p:cNvSpPr>
                <p:nvPr/>
              </p:nvSpPr>
              <p:spPr bwMode="auto">
                <a:xfrm>
                  <a:off x="43" y="3454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TOTAL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52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454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39" name="Group 131"/>
              <p:cNvGrpSpPr>
                <a:grpSpLocks/>
              </p:cNvGrpSpPr>
              <p:nvPr/>
            </p:nvGrpSpPr>
            <p:grpSpPr bwMode="auto">
              <a:xfrm>
                <a:off x="810" y="3454"/>
                <a:ext cx="1296" cy="403"/>
                <a:chOff x="810" y="3454"/>
                <a:chExt cx="1296" cy="403"/>
              </a:xfrm>
            </p:grpSpPr>
            <p:sp>
              <p:nvSpPr>
                <p:cNvPr id="33849" name="Rectangle 44"/>
                <p:cNvSpPr>
                  <a:spLocks noChangeArrowheads="1"/>
                </p:cNvSpPr>
                <p:nvPr/>
              </p:nvSpPr>
              <p:spPr bwMode="auto">
                <a:xfrm>
                  <a:off x="853" y="3454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21 projetos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50" name="Rectangle 130"/>
                <p:cNvSpPr>
                  <a:spLocks noChangeArrowheads="1"/>
                </p:cNvSpPr>
                <p:nvPr/>
              </p:nvSpPr>
              <p:spPr bwMode="auto">
                <a:xfrm>
                  <a:off x="810" y="3454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40" name="Group 133"/>
              <p:cNvGrpSpPr>
                <a:grpSpLocks/>
              </p:cNvGrpSpPr>
              <p:nvPr/>
            </p:nvGrpSpPr>
            <p:grpSpPr bwMode="auto">
              <a:xfrm>
                <a:off x="2106" y="3454"/>
                <a:ext cx="716" cy="403"/>
                <a:chOff x="2106" y="3454"/>
                <a:chExt cx="716" cy="403"/>
              </a:xfrm>
            </p:grpSpPr>
            <p:sp>
              <p:nvSpPr>
                <p:cNvPr id="33847" name="Rectangle 45"/>
                <p:cNvSpPr>
                  <a:spLocks noChangeArrowheads="1"/>
                </p:cNvSpPr>
                <p:nvPr/>
              </p:nvSpPr>
              <p:spPr bwMode="auto">
                <a:xfrm>
                  <a:off x="2149" y="3454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350.000 ha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48" name="Rectangle 132"/>
                <p:cNvSpPr>
                  <a:spLocks noChangeArrowheads="1"/>
                </p:cNvSpPr>
                <p:nvPr/>
              </p:nvSpPr>
              <p:spPr bwMode="auto">
                <a:xfrm>
                  <a:off x="2106" y="3454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41" name="Group 135"/>
              <p:cNvGrpSpPr>
                <a:grpSpLocks/>
              </p:cNvGrpSpPr>
              <p:nvPr/>
            </p:nvGrpSpPr>
            <p:grpSpPr bwMode="auto">
              <a:xfrm>
                <a:off x="2822" y="3454"/>
                <a:ext cx="734" cy="403"/>
                <a:chOff x="2822" y="3454"/>
                <a:chExt cx="734" cy="403"/>
              </a:xfrm>
            </p:grpSpPr>
            <p:sp>
              <p:nvSpPr>
                <p:cNvPr id="33845" name="Rectangle 46"/>
                <p:cNvSpPr>
                  <a:spLocks noChangeArrowheads="1"/>
                </p:cNvSpPr>
                <p:nvPr/>
              </p:nvSpPr>
              <p:spPr bwMode="auto">
                <a:xfrm>
                  <a:off x="2865" y="3454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570.000.000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46" name="Rectangle 134"/>
                <p:cNvSpPr>
                  <a:spLocks noChangeArrowheads="1"/>
                </p:cNvSpPr>
                <p:nvPr/>
              </p:nvSpPr>
              <p:spPr bwMode="auto">
                <a:xfrm>
                  <a:off x="2822" y="3454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3842" name="Group 137"/>
              <p:cNvGrpSpPr>
                <a:grpSpLocks/>
              </p:cNvGrpSpPr>
              <p:nvPr/>
            </p:nvGrpSpPr>
            <p:grpSpPr bwMode="auto">
              <a:xfrm>
                <a:off x="3556" y="3454"/>
                <a:ext cx="705" cy="403"/>
                <a:chOff x="3556" y="3454"/>
                <a:chExt cx="705" cy="403"/>
              </a:xfrm>
            </p:grpSpPr>
            <p:sp>
              <p:nvSpPr>
                <p:cNvPr id="33843" name="Rectangle 47"/>
                <p:cNvSpPr>
                  <a:spLocks noChangeArrowheads="1"/>
                </p:cNvSpPr>
                <p:nvPr/>
              </p:nvSpPr>
              <p:spPr bwMode="auto">
                <a:xfrm>
                  <a:off x="3599" y="3454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3844" name="Rectangle 136"/>
                <p:cNvSpPr>
                  <a:spLocks noChangeArrowheads="1"/>
                </p:cNvSpPr>
                <p:nvPr/>
              </p:nvSpPr>
              <p:spPr bwMode="auto">
                <a:xfrm>
                  <a:off x="3556" y="3454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33797" name="Rectangle 139"/>
            <p:cNvSpPr>
              <a:spLocks noChangeArrowheads="1"/>
            </p:cNvSpPr>
            <p:nvPr/>
          </p:nvSpPr>
          <p:spPr bwMode="auto">
            <a:xfrm>
              <a:off x="-3" y="-3"/>
              <a:ext cx="4267" cy="3863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Entraves Estruturais para um maior avanço do agronegócio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Matriz de transporte de Carga no Brasil (%)</a:t>
            </a:r>
            <a:br>
              <a:rPr lang="pt-BR" smtClean="0">
                <a:cs typeface="Times New Roman" pitchFamily="18" charset="0"/>
              </a:rPr>
            </a:br>
            <a:endParaRPr lang="pt-BR" smtClean="0">
              <a:cs typeface="Times New Roman" pitchFamily="18" charset="0"/>
            </a:endParaRPr>
          </a:p>
        </p:txBody>
      </p:sp>
      <p:grpSp>
        <p:nvGrpSpPr>
          <p:cNvPr id="35843" name="Group 95"/>
          <p:cNvGrpSpPr>
            <a:grpSpLocks/>
          </p:cNvGrpSpPr>
          <p:nvPr/>
        </p:nvGrpSpPr>
        <p:grpSpPr bwMode="auto">
          <a:xfrm>
            <a:off x="1447800" y="2286000"/>
            <a:ext cx="6705600" cy="4267200"/>
            <a:chOff x="-3" y="-3"/>
            <a:chExt cx="2336" cy="2366"/>
          </a:xfrm>
        </p:grpSpPr>
        <p:grpSp>
          <p:nvGrpSpPr>
            <p:cNvPr id="35844" name="Group 93"/>
            <p:cNvGrpSpPr>
              <a:grpSpLocks/>
            </p:cNvGrpSpPr>
            <p:nvPr/>
          </p:nvGrpSpPr>
          <p:grpSpPr bwMode="auto">
            <a:xfrm>
              <a:off x="0" y="0"/>
              <a:ext cx="2330" cy="2360"/>
              <a:chOff x="0" y="0"/>
              <a:chExt cx="2330" cy="2360"/>
            </a:xfrm>
          </p:grpSpPr>
          <p:grpSp>
            <p:nvGrpSpPr>
              <p:cNvPr id="35846" name="Group 34"/>
              <p:cNvGrpSpPr>
                <a:grpSpLocks/>
              </p:cNvGrpSpPr>
              <p:nvPr/>
            </p:nvGrpSpPr>
            <p:grpSpPr bwMode="auto">
              <a:xfrm>
                <a:off x="0" y="0"/>
                <a:ext cx="567" cy="403"/>
                <a:chOff x="0" y="0"/>
                <a:chExt cx="567" cy="403"/>
              </a:xfrm>
            </p:grpSpPr>
            <p:sp>
              <p:nvSpPr>
                <p:cNvPr id="35934" name="Rectangle 3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481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bIns="0"/>
                <a:lstStyle/>
                <a:p>
                  <a:r>
                    <a:rPr lang="en-US" sz="1200" b="1">
                      <a:cs typeface="Times New Roman" pitchFamily="18" charset="0"/>
                    </a:rPr>
                    <a:t>Modais</a:t>
                  </a:r>
                  <a:endParaRPr lang="en-US" sz="2000" b="1">
                    <a:latin typeface="TimesNewRoman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35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6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47" name="Group 36"/>
              <p:cNvGrpSpPr>
                <a:grpSpLocks/>
              </p:cNvGrpSpPr>
              <p:nvPr/>
            </p:nvGrpSpPr>
            <p:grpSpPr bwMode="auto">
              <a:xfrm>
                <a:off x="567" y="0"/>
                <a:ext cx="339" cy="403"/>
                <a:chOff x="567" y="0"/>
                <a:chExt cx="339" cy="403"/>
              </a:xfrm>
            </p:grpSpPr>
            <p:sp>
              <p:nvSpPr>
                <p:cNvPr id="35932" name="Rectangle 4"/>
                <p:cNvSpPr>
                  <a:spLocks noChangeArrowheads="1"/>
                </p:cNvSpPr>
                <p:nvPr/>
              </p:nvSpPr>
              <p:spPr bwMode="auto">
                <a:xfrm>
                  <a:off x="610" y="0"/>
                  <a:ext cx="253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cs typeface="Times New Roman" pitchFamily="18" charset="0"/>
                    </a:rPr>
                    <a:t>1996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33" name="Rectangle 35"/>
                <p:cNvSpPr>
                  <a:spLocks noChangeArrowheads="1"/>
                </p:cNvSpPr>
                <p:nvPr/>
              </p:nvSpPr>
              <p:spPr bwMode="auto">
                <a:xfrm>
                  <a:off x="567" y="0"/>
                  <a:ext cx="339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48" name="Group 38"/>
              <p:cNvGrpSpPr>
                <a:grpSpLocks/>
              </p:cNvGrpSpPr>
              <p:nvPr/>
            </p:nvGrpSpPr>
            <p:grpSpPr bwMode="auto">
              <a:xfrm>
                <a:off x="906" y="0"/>
                <a:ext cx="356" cy="403"/>
                <a:chOff x="906" y="0"/>
                <a:chExt cx="356" cy="403"/>
              </a:xfrm>
            </p:grpSpPr>
            <p:sp>
              <p:nvSpPr>
                <p:cNvPr id="35930" name="Rectangle 5"/>
                <p:cNvSpPr>
                  <a:spLocks noChangeArrowheads="1"/>
                </p:cNvSpPr>
                <p:nvPr/>
              </p:nvSpPr>
              <p:spPr bwMode="auto">
                <a:xfrm>
                  <a:off x="949" y="0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1997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31" name="Rectangle 37"/>
                <p:cNvSpPr>
                  <a:spLocks noChangeArrowheads="1"/>
                </p:cNvSpPr>
                <p:nvPr/>
              </p:nvSpPr>
              <p:spPr bwMode="auto">
                <a:xfrm>
                  <a:off x="906" y="0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49" name="Group 40"/>
              <p:cNvGrpSpPr>
                <a:grpSpLocks/>
              </p:cNvGrpSpPr>
              <p:nvPr/>
            </p:nvGrpSpPr>
            <p:grpSpPr bwMode="auto">
              <a:xfrm>
                <a:off x="1262" y="0"/>
                <a:ext cx="356" cy="403"/>
                <a:chOff x="1262" y="0"/>
                <a:chExt cx="356" cy="403"/>
              </a:xfrm>
            </p:grpSpPr>
            <p:sp>
              <p:nvSpPr>
                <p:cNvPr id="35928" name="Rectangle 6"/>
                <p:cNvSpPr>
                  <a:spLocks noChangeArrowheads="1"/>
                </p:cNvSpPr>
                <p:nvPr/>
              </p:nvSpPr>
              <p:spPr bwMode="auto">
                <a:xfrm>
                  <a:off x="1305" y="0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1998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29" name="Rectangle 39"/>
                <p:cNvSpPr>
                  <a:spLocks noChangeArrowheads="1"/>
                </p:cNvSpPr>
                <p:nvPr/>
              </p:nvSpPr>
              <p:spPr bwMode="auto">
                <a:xfrm>
                  <a:off x="1262" y="0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50" name="Group 42"/>
              <p:cNvGrpSpPr>
                <a:grpSpLocks/>
              </p:cNvGrpSpPr>
              <p:nvPr/>
            </p:nvGrpSpPr>
            <p:grpSpPr bwMode="auto">
              <a:xfrm>
                <a:off x="1618" y="0"/>
                <a:ext cx="356" cy="403"/>
                <a:chOff x="1618" y="0"/>
                <a:chExt cx="356" cy="403"/>
              </a:xfrm>
            </p:grpSpPr>
            <p:sp>
              <p:nvSpPr>
                <p:cNvPr id="35926" name="Rectangle 7"/>
                <p:cNvSpPr>
                  <a:spLocks noChangeArrowheads="1"/>
                </p:cNvSpPr>
                <p:nvPr/>
              </p:nvSpPr>
              <p:spPr bwMode="auto">
                <a:xfrm>
                  <a:off x="1661" y="0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1999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27" name="Rectangle 41"/>
                <p:cNvSpPr>
                  <a:spLocks noChangeArrowheads="1"/>
                </p:cNvSpPr>
                <p:nvPr/>
              </p:nvSpPr>
              <p:spPr bwMode="auto">
                <a:xfrm>
                  <a:off x="1618" y="0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51" name="Group 44"/>
              <p:cNvGrpSpPr>
                <a:grpSpLocks/>
              </p:cNvGrpSpPr>
              <p:nvPr/>
            </p:nvGrpSpPr>
            <p:grpSpPr bwMode="auto">
              <a:xfrm>
                <a:off x="1974" y="0"/>
                <a:ext cx="356" cy="403"/>
                <a:chOff x="1974" y="0"/>
                <a:chExt cx="356" cy="403"/>
              </a:xfrm>
            </p:grpSpPr>
            <p:sp>
              <p:nvSpPr>
                <p:cNvPr id="35924" name="Rectangle 8"/>
                <p:cNvSpPr>
                  <a:spLocks noChangeArrowheads="1"/>
                </p:cNvSpPr>
                <p:nvPr/>
              </p:nvSpPr>
              <p:spPr bwMode="auto">
                <a:xfrm>
                  <a:off x="2017" y="0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2000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25" name="Rectangle 43"/>
                <p:cNvSpPr>
                  <a:spLocks noChangeArrowheads="1"/>
                </p:cNvSpPr>
                <p:nvPr/>
              </p:nvSpPr>
              <p:spPr bwMode="auto">
                <a:xfrm>
                  <a:off x="1974" y="0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52" name="Group 46"/>
              <p:cNvGrpSpPr>
                <a:grpSpLocks/>
              </p:cNvGrpSpPr>
              <p:nvPr/>
            </p:nvGrpSpPr>
            <p:grpSpPr bwMode="auto">
              <a:xfrm>
                <a:off x="0" y="403"/>
                <a:ext cx="567" cy="518"/>
                <a:chOff x="0" y="403"/>
                <a:chExt cx="567" cy="518"/>
              </a:xfrm>
            </p:grpSpPr>
            <p:sp>
              <p:nvSpPr>
                <p:cNvPr id="35922" name="Rectangle 9"/>
                <p:cNvSpPr>
                  <a:spLocks noChangeArrowheads="1"/>
                </p:cNvSpPr>
                <p:nvPr/>
              </p:nvSpPr>
              <p:spPr bwMode="auto">
                <a:xfrm>
                  <a:off x="43" y="403"/>
                  <a:ext cx="481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Hidroviário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23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403"/>
                  <a:ext cx="56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53" name="Group 48"/>
              <p:cNvGrpSpPr>
                <a:grpSpLocks/>
              </p:cNvGrpSpPr>
              <p:nvPr/>
            </p:nvGrpSpPr>
            <p:grpSpPr bwMode="auto">
              <a:xfrm>
                <a:off x="567" y="403"/>
                <a:ext cx="339" cy="518"/>
                <a:chOff x="567" y="403"/>
                <a:chExt cx="339" cy="518"/>
              </a:xfrm>
            </p:grpSpPr>
            <p:sp>
              <p:nvSpPr>
                <p:cNvPr id="35920" name="Rectangle 10"/>
                <p:cNvSpPr>
                  <a:spLocks noChangeArrowheads="1"/>
                </p:cNvSpPr>
                <p:nvPr/>
              </p:nvSpPr>
              <p:spPr bwMode="auto">
                <a:xfrm>
                  <a:off x="610" y="403"/>
                  <a:ext cx="253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11,5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21" name="Rectangle 47"/>
                <p:cNvSpPr>
                  <a:spLocks noChangeArrowheads="1"/>
                </p:cNvSpPr>
                <p:nvPr/>
              </p:nvSpPr>
              <p:spPr bwMode="auto">
                <a:xfrm>
                  <a:off x="567" y="403"/>
                  <a:ext cx="339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54" name="Group 50"/>
              <p:cNvGrpSpPr>
                <a:grpSpLocks/>
              </p:cNvGrpSpPr>
              <p:nvPr/>
            </p:nvGrpSpPr>
            <p:grpSpPr bwMode="auto">
              <a:xfrm>
                <a:off x="906" y="403"/>
                <a:ext cx="356" cy="518"/>
                <a:chOff x="906" y="403"/>
                <a:chExt cx="356" cy="518"/>
              </a:xfrm>
            </p:grpSpPr>
            <p:sp>
              <p:nvSpPr>
                <p:cNvPr id="35918" name="Rectangle 11"/>
                <p:cNvSpPr>
                  <a:spLocks noChangeArrowheads="1"/>
                </p:cNvSpPr>
                <p:nvPr/>
              </p:nvSpPr>
              <p:spPr bwMode="auto">
                <a:xfrm>
                  <a:off x="949" y="403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11,6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19" name="Rectangle 49"/>
                <p:cNvSpPr>
                  <a:spLocks noChangeArrowheads="1"/>
                </p:cNvSpPr>
                <p:nvPr/>
              </p:nvSpPr>
              <p:spPr bwMode="auto">
                <a:xfrm>
                  <a:off x="906" y="403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55" name="Group 52"/>
              <p:cNvGrpSpPr>
                <a:grpSpLocks/>
              </p:cNvGrpSpPr>
              <p:nvPr/>
            </p:nvGrpSpPr>
            <p:grpSpPr bwMode="auto">
              <a:xfrm>
                <a:off x="1262" y="403"/>
                <a:ext cx="356" cy="518"/>
                <a:chOff x="1262" y="403"/>
                <a:chExt cx="356" cy="518"/>
              </a:xfrm>
            </p:grpSpPr>
            <p:sp>
              <p:nvSpPr>
                <p:cNvPr id="35916" name="Rectangle 12"/>
                <p:cNvSpPr>
                  <a:spLocks noChangeArrowheads="1"/>
                </p:cNvSpPr>
                <p:nvPr/>
              </p:nvSpPr>
              <p:spPr bwMode="auto">
                <a:xfrm>
                  <a:off x="1305" y="403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12,7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17" name="Rectangle 51"/>
                <p:cNvSpPr>
                  <a:spLocks noChangeArrowheads="1"/>
                </p:cNvSpPr>
                <p:nvPr/>
              </p:nvSpPr>
              <p:spPr bwMode="auto">
                <a:xfrm>
                  <a:off x="1262" y="403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56" name="Group 54"/>
              <p:cNvGrpSpPr>
                <a:grpSpLocks/>
              </p:cNvGrpSpPr>
              <p:nvPr/>
            </p:nvGrpSpPr>
            <p:grpSpPr bwMode="auto">
              <a:xfrm>
                <a:off x="1618" y="403"/>
                <a:ext cx="356" cy="518"/>
                <a:chOff x="1618" y="403"/>
                <a:chExt cx="356" cy="518"/>
              </a:xfrm>
            </p:grpSpPr>
            <p:sp>
              <p:nvSpPr>
                <p:cNvPr id="35914" name="Rectangle 13"/>
                <p:cNvSpPr>
                  <a:spLocks noChangeArrowheads="1"/>
                </p:cNvSpPr>
                <p:nvPr/>
              </p:nvSpPr>
              <p:spPr bwMode="auto">
                <a:xfrm>
                  <a:off x="1661" y="403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13,2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15" name="Rectangle 53"/>
                <p:cNvSpPr>
                  <a:spLocks noChangeArrowheads="1"/>
                </p:cNvSpPr>
                <p:nvPr/>
              </p:nvSpPr>
              <p:spPr bwMode="auto">
                <a:xfrm>
                  <a:off x="1618" y="403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57" name="Group 56"/>
              <p:cNvGrpSpPr>
                <a:grpSpLocks/>
              </p:cNvGrpSpPr>
              <p:nvPr/>
            </p:nvGrpSpPr>
            <p:grpSpPr bwMode="auto">
              <a:xfrm>
                <a:off x="1974" y="403"/>
                <a:ext cx="356" cy="518"/>
                <a:chOff x="1974" y="403"/>
                <a:chExt cx="356" cy="518"/>
              </a:xfrm>
            </p:grpSpPr>
            <p:sp>
              <p:nvSpPr>
                <p:cNvPr id="35912" name="Rectangle 14"/>
                <p:cNvSpPr>
                  <a:spLocks noChangeArrowheads="1"/>
                </p:cNvSpPr>
                <p:nvPr/>
              </p:nvSpPr>
              <p:spPr bwMode="auto">
                <a:xfrm>
                  <a:off x="2017" y="403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13,9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13" name="Rectangle 55"/>
                <p:cNvSpPr>
                  <a:spLocks noChangeArrowheads="1"/>
                </p:cNvSpPr>
                <p:nvPr/>
              </p:nvSpPr>
              <p:spPr bwMode="auto">
                <a:xfrm>
                  <a:off x="1974" y="403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58" name="Group 58"/>
              <p:cNvGrpSpPr>
                <a:grpSpLocks/>
              </p:cNvGrpSpPr>
              <p:nvPr/>
            </p:nvGrpSpPr>
            <p:grpSpPr bwMode="auto">
              <a:xfrm>
                <a:off x="0" y="921"/>
                <a:ext cx="567" cy="518"/>
                <a:chOff x="0" y="921"/>
                <a:chExt cx="567" cy="518"/>
              </a:xfrm>
            </p:grpSpPr>
            <p:sp>
              <p:nvSpPr>
                <p:cNvPr id="35910" name="Rectangle 15"/>
                <p:cNvSpPr>
                  <a:spLocks noChangeArrowheads="1"/>
                </p:cNvSpPr>
                <p:nvPr/>
              </p:nvSpPr>
              <p:spPr bwMode="auto">
                <a:xfrm>
                  <a:off x="43" y="921"/>
                  <a:ext cx="481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Ferroviário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11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921"/>
                  <a:ext cx="56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59" name="Group 60"/>
              <p:cNvGrpSpPr>
                <a:grpSpLocks/>
              </p:cNvGrpSpPr>
              <p:nvPr/>
            </p:nvGrpSpPr>
            <p:grpSpPr bwMode="auto">
              <a:xfrm>
                <a:off x="567" y="921"/>
                <a:ext cx="339" cy="518"/>
                <a:chOff x="567" y="921"/>
                <a:chExt cx="339" cy="518"/>
              </a:xfrm>
            </p:grpSpPr>
            <p:sp>
              <p:nvSpPr>
                <p:cNvPr id="35908" name="Rectangle 16"/>
                <p:cNvSpPr>
                  <a:spLocks noChangeArrowheads="1"/>
                </p:cNvSpPr>
                <p:nvPr/>
              </p:nvSpPr>
              <p:spPr bwMode="auto">
                <a:xfrm>
                  <a:off x="610" y="921"/>
                  <a:ext cx="253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20,7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09" name="Rectangle 59"/>
                <p:cNvSpPr>
                  <a:spLocks noChangeArrowheads="1"/>
                </p:cNvSpPr>
                <p:nvPr/>
              </p:nvSpPr>
              <p:spPr bwMode="auto">
                <a:xfrm>
                  <a:off x="567" y="921"/>
                  <a:ext cx="339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60" name="Group 62"/>
              <p:cNvGrpSpPr>
                <a:grpSpLocks/>
              </p:cNvGrpSpPr>
              <p:nvPr/>
            </p:nvGrpSpPr>
            <p:grpSpPr bwMode="auto">
              <a:xfrm>
                <a:off x="906" y="921"/>
                <a:ext cx="356" cy="518"/>
                <a:chOff x="906" y="921"/>
                <a:chExt cx="356" cy="518"/>
              </a:xfrm>
            </p:grpSpPr>
            <p:sp>
              <p:nvSpPr>
                <p:cNvPr id="35906" name="Rectangle 17"/>
                <p:cNvSpPr>
                  <a:spLocks noChangeArrowheads="1"/>
                </p:cNvSpPr>
                <p:nvPr/>
              </p:nvSpPr>
              <p:spPr bwMode="auto">
                <a:xfrm>
                  <a:off x="949" y="921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20,7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07" name="Rectangle 61"/>
                <p:cNvSpPr>
                  <a:spLocks noChangeArrowheads="1"/>
                </p:cNvSpPr>
                <p:nvPr/>
              </p:nvSpPr>
              <p:spPr bwMode="auto">
                <a:xfrm>
                  <a:off x="906" y="921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61" name="Group 64"/>
              <p:cNvGrpSpPr>
                <a:grpSpLocks/>
              </p:cNvGrpSpPr>
              <p:nvPr/>
            </p:nvGrpSpPr>
            <p:grpSpPr bwMode="auto">
              <a:xfrm>
                <a:off x="1262" y="921"/>
                <a:ext cx="356" cy="518"/>
                <a:chOff x="1262" y="921"/>
                <a:chExt cx="356" cy="518"/>
              </a:xfrm>
            </p:grpSpPr>
            <p:sp>
              <p:nvSpPr>
                <p:cNvPr id="35904" name="Rectangle 18"/>
                <p:cNvSpPr>
                  <a:spLocks noChangeArrowheads="1"/>
                </p:cNvSpPr>
                <p:nvPr/>
              </p:nvSpPr>
              <p:spPr bwMode="auto">
                <a:xfrm>
                  <a:off x="1305" y="921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05" name="Rectangle 63"/>
                <p:cNvSpPr>
                  <a:spLocks noChangeArrowheads="1"/>
                </p:cNvSpPr>
                <p:nvPr/>
              </p:nvSpPr>
              <p:spPr bwMode="auto">
                <a:xfrm>
                  <a:off x="1262" y="921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62" name="Group 66"/>
              <p:cNvGrpSpPr>
                <a:grpSpLocks/>
              </p:cNvGrpSpPr>
              <p:nvPr/>
            </p:nvGrpSpPr>
            <p:grpSpPr bwMode="auto">
              <a:xfrm>
                <a:off x="1618" y="921"/>
                <a:ext cx="356" cy="518"/>
                <a:chOff x="1618" y="921"/>
                <a:chExt cx="356" cy="518"/>
              </a:xfrm>
            </p:grpSpPr>
            <p:sp>
              <p:nvSpPr>
                <p:cNvPr id="35902" name="Rectangle 19"/>
                <p:cNvSpPr>
                  <a:spLocks noChangeArrowheads="1"/>
                </p:cNvSpPr>
                <p:nvPr/>
              </p:nvSpPr>
              <p:spPr bwMode="auto">
                <a:xfrm>
                  <a:off x="1661" y="921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19,6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03" name="Rectangle 65"/>
                <p:cNvSpPr>
                  <a:spLocks noChangeArrowheads="1"/>
                </p:cNvSpPr>
                <p:nvPr/>
              </p:nvSpPr>
              <p:spPr bwMode="auto">
                <a:xfrm>
                  <a:off x="1618" y="921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63" name="Group 68"/>
              <p:cNvGrpSpPr>
                <a:grpSpLocks/>
              </p:cNvGrpSpPr>
              <p:nvPr/>
            </p:nvGrpSpPr>
            <p:grpSpPr bwMode="auto">
              <a:xfrm>
                <a:off x="1974" y="921"/>
                <a:ext cx="356" cy="518"/>
                <a:chOff x="1974" y="921"/>
                <a:chExt cx="356" cy="518"/>
              </a:xfrm>
            </p:grpSpPr>
            <p:sp>
              <p:nvSpPr>
                <p:cNvPr id="35900" name="Rectangle 20"/>
                <p:cNvSpPr>
                  <a:spLocks noChangeArrowheads="1"/>
                </p:cNvSpPr>
                <p:nvPr/>
              </p:nvSpPr>
              <p:spPr bwMode="auto">
                <a:xfrm>
                  <a:off x="2017" y="921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20,9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901" name="Rectangle 67"/>
                <p:cNvSpPr>
                  <a:spLocks noChangeArrowheads="1"/>
                </p:cNvSpPr>
                <p:nvPr/>
              </p:nvSpPr>
              <p:spPr bwMode="auto">
                <a:xfrm>
                  <a:off x="1974" y="921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64" name="Group 70"/>
              <p:cNvGrpSpPr>
                <a:grpSpLocks/>
              </p:cNvGrpSpPr>
              <p:nvPr/>
            </p:nvGrpSpPr>
            <p:grpSpPr bwMode="auto">
              <a:xfrm>
                <a:off x="0" y="1439"/>
                <a:ext cx="567" cy="518"/>
                <a:chOff x="0" y="1439"/>
                <a:chExt cx="567" cy="518"/>
              </a:xfrm>
            </p:grpSpPr>
            <p:sp>
              <p:nvSpPr>
                <p:cNvPr id="35898" name="Rectangle 21"/>
                <p:cNvSpPr>
                  <a:spLocks noChangeArrowheads="1"/>
                </p:cNvSpPr>
                <p:nvPr/>
              </p:nvSpPr>
              <p:spPr bwMode="auto">
                <a:xfrm>
                  <a:off x="43" y="1439"/>
                  <a:ext cx="481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Rodoviário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899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1439"/>
                  <a:ext cx="56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65" name="Group 72"/>
              <p:cNvGrpSpPr>
                <a:grpSpLocks/>
              </p:cNvGrpSpPr>
              <p:nvPr/>
            </p:nvGrpSpPr>
            <p:grpSpPr bwMode="auto">
              <a:xfrm>
                <a:off x="567" y="1439"/>
                <a:ext cx="339" cy="518"/>
                <a:chOff x="567" y="1439"/>
                <a:chExt cx="339" cy="518"/>
              </a:xfrm>
            </p:grpSpPr>
            <p:sp>
              <p:nvSpPr>
                <p:cNvPr id="35896" name="Rectangle 22"/>
                <p:cNvSpPr>
                  <a:spLocks noChangeArrowheads="1"/>
                </p:cNvSpPr>
                <p:nvPr/>
              </p:nvSpPr>
              <p:spPr bwMode="auto">
                <a:xfrm>
                  <a:off x="610" y="1439"/>
                  <a:ext cx="253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63,7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897" name="Rectangle 71"/>
                <p:cNvSpPr>
                  <a:spLocks noChangeArrowheads="1"/>
                </p:cNvSpPr>
                <p:nvPr/>
              </p:nvSpPr>
              <p:spPr bwMode="auto">
                <a:xfrm>
                  <a:off x="567" y="1439"/>
                  <a:ext cx="339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66" name="Group 74"/>
              <p:cNvGrpSpPr>
                <a:grpSpLocks/>
              </p:cNvGrpSpPr>
              <p:nvPr/>
            </p:nvGrpSpPr>
            <p:grpSpPr bwMode="auto">
              <a:xfrm>
                <a:off x="906" y="1439"/>
                <a:ext cx="356" cy="518"/>
                <a:chOff x="906" y="1439"/>
                <a:chExt cx="356" cy="518"/>
              </a:xfrm>
            </p:grpSpPr>
            <p:sp>
              <p:nvSpPr>
                <p:cNvPr id="35894" name="Rectangle 23"/>
                <p:cNvSpPr>
                  <a:spLocks noChangeArrowheads="1"/>
                </p:cNvSpPr>
                <p:nvPr/>
              </p:nvSpPr>
              <p:spPr bwMode="auto">
                <a:xfrm>
                  <a:off x="949" y="1439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62,9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895" name="Rectangle 73"/>
                <p:cNvSpPr>
                  <a:spLocks noChangeArrowheads="1"/>
                </p:cNvSpPr>
                <p:nvPr/>
              </p:nvSpPr>
              <p:spPr bwMode="auto">
                <a:xfrm>
                  <a:off x="906" y="1439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67" name="Group 76"/>
              <p:cNvGrpSpPr>
                <a:grpSpLocks/>
              </p:cNvGrpSpPr>
              <p:nvPr/>
            </p:nvGrpSpPr>
            <p:grpSpPr bwMode="auto">
              <a:xfrm>
                <a:off x="1262" y="1439"/>
                <a:ext cx="356" cy="518"/>
                <a:chOff x="1262" y="1439"/>
                <a:chExt cx="356" cy="518"/>
              </a:xfrm>
            </p:grpSpPr>
            <p:sp>
              <p:nvSpPr>
                <p:cNvPr id="35892" name="Rectangle 24"/>
                <p:cNvSpPr>
                  <a:spLocks noChangeArrowheads="1"/>
                </p:cNvSpPr>
                <p:nvPr/>
              </p:nvSpPr>
              <p:spPr bwMode="auto">
                <a:xfrm>
                  <a:off x="1305" y="1439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62,5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893" name="Rectangle 75"/>
                <p:cNvSpPr>
                  <a:spLocks noChangeArrowheads="1"/>
                </p:cNvSpPr>
                <p:nvPr/>
              </p:nvSpPr>
              <p:spPr bwMode="auto">
                <a:xfrm>
                  <a:off x="1262" y="1439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68" name="Group 78"/>
              <p:cNvGrpSpPr>
                <a:grpSpLocks/>
              </p:cNvGrpSpPr>
              <p:nvPr/>
            </p:nvGrpSpPr>
            <p:grpSpPr bwMode="auto">
              <a:xfrm>
                <a:off x="1618" y="1439"/>
                <a:ext cx="356" cy="518"/>
                <a:chOff x="1618" y="1439"/>
                <a:chExt cx="356" cy="518"/>
              </a:xfrm>
            </p:grpSpPr>
            <p:sp>
              <p:nvSpPr>
                <p:cNvPr id="35890" name="Rectangle 25"/>
                <p:cNvSpPr>
                  <a:spLocks noChangeArrowheads="1"/>
                </p:cNvSpPr>
                <p:nvPr/>
              </p:nvSpPr>
              <p:spPr bwMode="auto">
                <a:xfrm>
                  <a:off x="1661" y="1439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62,3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891" name="Rectangle 77"/>
                <p:cNvSpPr>
                  <a:spLocks noChangeArrowheads="1"/>
                </p:cNvSpPr>
                <p:nvPr/>
              </p:nvSpPr>
              <p:spPr bwMode="auto">
                <a:xfrm>
                  <a:off x="1618" y="1439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69" name="Group 80"/>
              <p:cNvGrpSpPr>
                <a:grpSpLocks/>
              </p:cNvGrpSpPr>
              <p:nvPr/>
            </p:nvGrpSpPr>
            <p:grpSpPr bwMode="auto">
              <a:xfrm>
                <a:off x="1974" y="1439"/>
                <a:ext cx="356" cy="518"/>
                <a:chOff x="1974" y="1439"/>
                <a:chExt cx="356" cy="518"/>
              </a:xfrm>
            </p:grpSpPr>
            <p:sp>
              <p:nvSpPr>
                <p:cNvPr id="35888" name="Rectangle 26"/>
                <p:cNvSpPr>
                  <a:spLocks noChangeArrowheads="1"/>
                </p:cNvSpPr>
                <p:nvPr/>
              </p:nvSpPr>
              <p:spPr bwMode="auto">
                <a:xfrm>
                  <a:off x="2017" y="1439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60,4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889" name="Rectangle 79"/>
                <p:cNvSpPr>
                  <a:spLocks noChangeArrowheads="1"/>
                </p:cNvSpPr>
                <p:nvPr/>
              </p:nvSpPr>
              <p:spPr bwMode="auto">
                <a:xfrm>
                  <a:off x="1974" y="1439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70" name="Group 82"/>
              <p:cNvGrpSpPr>
                <a:grpSpLocks/>
              </p:cNvGrpSpPr>
              <p:nvPr/>
            </p:nvGrpSpPr>
            <p:grpSpPr bwMode="auto">
              <a:xfrm>
                <a:off x="0" y="1957"/>
                <a:ext cx="567" cy="403"/>
                <a:chOff x="0" y="1957"/>
                <a:chExt cx="567" cy="403"/>
              </a:xfrm>
            </p:grpSpPr>
            <p:sp>
              <p:nvSpPr>
                <p:cNvPr id="35886" name="Rectangle 27"/>
                <p:cNvSpPr>
                  <a:spLocks noChangeArrowheads="1"/>
                </p:cNvSpPr>
                <p:nvPr/>
              </p:nvSpPr>
              <p:spPr bwMode="auto">
                <a:xfrm>
                  <a:off x="43" y="1957"/>
                  <a:ext cx="481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Outros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887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1957"/>
                  <a:ext cx="56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71" name="Group 84"/>
              <p:cNvGrpSpPr>
                <a:grpSpLocks/>
              </p:cNvGrpSpPr>
              <p:nvPr/>
            </p:nvGrpSpPr>
            <p:grpSpPr bwMode="auto">
              <a:xfrm>
                <a:off x="567" y="1957"/>
                <a:ext cx="339" cy="403"/>
                <a:chOff x="567" y="1957"/>
                <a:chExt cx="339" cy="403"/>
              </a:xfrm>
            </p:grpSpPr>
            <p:sp>
              <p:nvSpPr>
                <p:cNvPr id="35884" name="Rectangle 28"/>
                <p:cNvSpPr>
                  <a:spLocks noChangeArrowheads="1"/>
                </p:cNvSpPr>
                <p:nvPr/>
              </p:nvSpPr>
              <p:spPr bwMode="auto">
                <a:xfrm>
                  <a:off x="610" y="1957"/>
                  <a:ext cx="253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4,1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885" name="Rectangle 83"/>
                <p:cNvSpPr>
                  <a:spLocks noChangeArrowheads="1"/>
                </p:cNvSpPr>
                <p:nvPr/>
              </p:nvSpPr>
              <p:spPr bwMode="auto">
                <a:xfrm>
                  <a:off x="567" y="1957"/>
                  <a:ext cx="339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72" name="Group 86"/>
              <p:cNvGrpSpPr>
                <a:grpSpLocks/>
              </p:cNvGrpSpPr>
              <p:nvPr/>
            </p:nvGrpSpPr>
            <p:grpSpPr bwMode="auto">
              <a:xfrm>
                <a:off x="906" y="1957"/>
                <a:ext cx="356" cy="403"/>
                <a:chOff x="906" y="1957"/>
                <a:chExt cx="356" cy="403"/>
              </a:xfrm>
            </p:grpSpPr>
            <p:sp>
              <p:nvSpPr>
                <p:cNvPr id="35882" name="Rectangle 29"/>
                <p:cNvSpPr>
                  <a:spLocks noChangeArrowheads="1"/>
                </p:cNvSpPr>
                <p:nvPr/>
              </p:nvSpPr>
              <p:spPr bwMode="auto">
                <a:xfrm>
                  <a:off x="949" y="1957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4,8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883" name="Rectangle 85"/>
                <p:cNvSpPr>
                  <a:spLocks noChangeArrowheads="1"/>
                </p:cNvSpPr>
                <p:nvPr/>
              </p:nvSpPr>
              <p:spPr bwMode="auto">
                <a:xfrm>
                  <a:off x="906" y="1957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73" name="Group 88"/>
              <p:cNvGrpSpPr>
                <a:grpSpLocks/>
              </p:cNvGrpSpPr>
              <p:nvPr/>
            </p:nvGrpSpPr>
            <p:grpSpPr bwMode="auto">
              <a:xfrm>
                <a:off x="1262" y="1957"/>
                <a:ext cx="356" cy="403"/>
                <a:chOff x="1262" y="1957"/>
                <a:chExt cx="356" cy="403"/>
              </a:xfrm>
            </p:grpSpPr>
            <p:sp>
              <p:nvSpPr>
                <p:cNvPr id="35880" name="Rectangle 30"/>
                <p:cNvSpPr>
                  <a:spLocks noChangeArrowheads="1"/>
                </p:cNvSpPr>
                <p:nvPr/>
              </p:nvSpPr>
              <p:spPr bwMode="auto">
                <a:xfrm>
                  <a:off x="1305" y="1957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4,8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881" name="Rectangle 87"/>
                <p:cNvSpPr>
                  <a:spLocks noChangeArrowheads="1"/>
                </p:cNvSpPr>
                <p:nvPr/>
              </p:nvSpPr>
              <p:spPr bwMode="auto">
                <a:xfrm>
                  <a:off x="1262" y="1957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74" name="Group 90"/>
              <p:cNvGrpSpPr>
                <a:grpSpLocks/>
              </p:cNvGrpSpPr>
              <p:nvPr/>
            </p:nvGrpSpPr>
            <p:grpSpPr bwMode="auto">
              <a:xfrm>
                <a:off x="1618" y="1957"/>
                <a:ext cx="356" cy="403"/>
                <a:chOff x="1618" y="1957"/>
                <a:chExt cx="356" cy="403"/>
              </a:xfrm>
            </p:grpSpPr>
            <p:sp>
              <p:nvSpPr>
                <p:cNvPr id="35878" name="Rectangle 31"/>
                <p:cNvSpPr>
                  <a:spLocks noChangeArrowheads="1"/>
                </p:cNvSpPr>
                <p:nvPr/>
              </p:nvSpPr>
              <p:spPr bwMode="auto">
                <a:xfrm>
                  <a:off x="1661" y="1957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4,9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879" name="Rectangle 89"/>
                <p:cNvSpPr>
                  <a:spLocks noChangeArrowheads="1"/>
                </p:cNvSpPr>
                <p:nvPr/>
              </p:nvSpPr>
              <p:spPr bwMode="auto">
                <a:xfrm>
                  <a:off x="1618" y="1957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5875" name="Group 92"/>
              <p:cNvGrpSpPr>
                <a:grpSpLocks/>
              </p:cNvGrpSpPr>
              <p:nvPr/>
            </p:nvGrpSpPr>
            <p:grpSpPr bwMode="auto">
              <a:xfrm>
                <a:off x="1974" y="1957"/>
                <a:ext cx="356" cy="403"/>
                <a:chOff x="1974" y="1957"/>
                <a:chExt cx="356" cy="403"/>
              </a:xfrm>
            </p:grpSpPr>
            <p:sp>
              <p:nvSpPr>
                <p:cNvPr id="35876" name="Rectangle 32"/>
                <p:cNvSpPr>
                  <a:spLocks noChangeArrowheads="1"/>
                </p:cNvSpPr>
                <p:nvPr/>
              </p:nvSpPr>
              <p:spPr bwMode="auto">
                <a:xfrm>
                  <a:off x="2017" y="1957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4,8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5877" name="Rectangle 91"/>
                <p:cNvSpPr>
                  <a:spLocks noChangeArrowheads="1"/>
                </p:cNvSpPr>
                <p:nvPr/>
              </p:nvSpPr>
              <p:spPr bwMode="auto">
                <a:xfrm>
                  <a:off x="1974" y="1957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35845" name="Rectangle 94"/>
            <p:cNvSpPr>
              <a:spLocks noChangeArrowheads="1"/>
            </p:cNvSpPr>
            <p:nvPr/>
          </p:nvSpPr>
          <p:spPr bwMode="auto">
            <a:xfrm>
              <a:off x="-3" y="-3"/>
              <a:ext cx="2336" cy="2366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Desmatamento da Amazônia</a:t>
            </a:r>
            <a:r>
              <a:rPr lang="pt-BR" smtClean="0"/>
              <a:t> </a:t>
            </a:r>
          </a:p>
        </p:txBody>
      </p:sp>
      <p:grpSp>
        <p:nvGrpSpPr>
          <p:cNvPr id="36867" name="Group 201"/>
          <p:cNvGrpSpPr>
            <a:grpSpLocks/>
          </p:cNvGrpSpPr>
          <p:nvPr/>
        </p:nvGrpSpPr>
        <p:grpSpPr bwMode="auto">
          <a:xfrm>
            <a:off x="838200" y="2514600"/>
            <a:ext cx="7696200" cy="4343400"/>
            <a:chOff x="0" y="0"/>
            <a:chExt cx="2624" cy="4400"/>
          </a:xfrm>
        </p:grpSpPr>
        <p:grpSp>
          <p:nvGrpSpPr>
            <p:cNvPr id="36868" name="Group 70"/>
            <p:cNvGrpSpPr>
              <a:grpSpLocks/>
            </p:cNvGrpSpPr>
            <p:nvPr/>
          </p:nvGrpSpPr>
          <p:grpSpPr bwMode="auto">
            <a:xfrm>
              <a:off x="0" y="0"/>
              <a:ext cx="744" cy="480"/>
              <a:chOff x="0" y="0"/>
              <a:chExt cx="744" cy="480"/>
            </a:xfrm>
          </p:grpSpPr>
          <p:sp>
            <p:nvSpPr>
              <p:cNvPr id="37064" name="Rectangle 3"/>
              <p:cNvSpPr>
                <a:spLocks noChangeArrowheads="1"/>
              </p:cNvSpPr>
              <p:nvPr/>
            </p:nvSpPr>
            <p:spPr bwMode="auto">
              <a:xfrm>
                <a:off x="8" y="8"/>
                <a:ext cx="728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Estados Da Amazônia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65" name="Rectangle 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44" cy="480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69" name="Group 72"/>
            <p:cNvGrpSpPr>
              <a:grpSpLocks/>
            </p:cNvGrpSpPr>
            <p:nvPr/>
          </p:nvGrpSpPr>
          <p:grpSpPr bwMode="auto">
            <a:xfrm>
              <a:off x="744" y="0"/>
              <a:ext cx="376" cy="480"/>
              <a:chOff x="744" y="0"/>
              <a:chExt cx="376" cy="480"/>
            </a:xfrm>
          </p:grpSpPr>
          <p:sp>
            <p:nvSpPr>
              <p:cNvPr id="37062" name="Rectangle 4"/>
              <p:cNvSpPr>
                <a:spLocks noChangeArrowheads="1"/>
              </p:cNvSpPr>
              <p:nvPr/>
            </p:nvSpPr>
            <p:spPr bwMode="auto">
              <a:xfrm>
                <a:off x="752" y="8"/>
                <a:ext cx="360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ct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98/99</a:t>
                </a:r>
                <a:endParaRPr lang="en-US" sz="1200">
                  <a:cs typeface="Times New Roman" pitchFamily="18" charset="0"/>
                </a:endParaRPr>
              </a:p>
              <a:p>
                <a:pPr algn="ct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63" name="Rectangle 71"/>
              <p:cNvSpPr>
                <a:spLocks noChangeArrowheads="1"/>
              </p:cNvSpPr>
              <p:nvPr/>
            </p:nvSpPr>
            <p:spPr bwMode="auto">
              <a:xfrm>
                <a:off x="744" y="0"/>
                <a:ext cx="376" cy="480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70" name="Group 74"/>
            <p:cNvGrpSpPr>
              <a:grpSpLocks/>
            </p:cNvGrpSpPr>
            <p:nvPr/>
          </p:nvGrpSpPr>
          <p:grpSpPr bwMode="auto">
            <a:xfrm>
              <a:off x="1120" y="0"/>
              <a:ext cx="376" cy="480"/>
              <a:chOff x="1120" y="0"/>
              <a:chExt cx="376" cy="480"/>
            </a:xfrm>
          </p:grpSpPr>
          <p:sp>
            <p:nvSpPr>
              <p:cNvPr id="37060" name="Rectangle 5"/>
              <p:cNvSpPr>
                <a:spLocks noChangeArrowheads="1"/>
              </p:cNvSpPr>
              <p:nvPr/>
            </p:nvSpPr>
            <p:spPr bwMode="auto">
              <a:xfrm>
                <a:off x="1128" y="8"/>
                <a:ext cx="360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ct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99/00</a:t>
                </a:r>
                <a:endParaRPr lang="en-US" sz="1200">
                  <a:cs typeface="Times New Roman" pitchFamily="18" charset="0"/>
                </a:endParaRPr>
              </a:p>
              <a:p>
                <a:pPr algn="ct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61" name="Rectangle 73"/>
              <p:cNvSpPr>
                <a:spLocks noChangeArrowheads="1"/>
              </p:cNvSpPr>
              <p:nvPr/>
            </p:nvSpPr>
            <p:spPr bwMode="auto">
              <a:xfrm>
                <a:off x="1120" y="0"/>
                <a:ext cx="376" cy="480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71" name="Group 76"/>
            <p:cNvGrpSpPr>
              <a:grpSpLocks/>
            </p:cNvGrpSpPr>
            <p:nvPr/>
          </p:nvGrpSpPr>
          <p:grpSpPr bwMode="auto">
            <a:xfrm>
              <a:off x="1496" y="0"/>
              <a:ext cx="376" cy="480"/>
              <a:chOff x="1496" y="0"/>
              <a:chExt cx="376" cy="480"/>
            </a:xfrm>
          </p:grpSpPr>
          <p:sp>
            <p:nvSpPr>
              <p:cNvPr id="37058" name="Rectangle 6"/>
              <p:cNvSpPr>
                <a:spLocks noChangeArrowheads="1"/>
              </p:cNvSpPr>
              <p:nvPr/>
            </p:nvSpPr>
            <p:spPr bwMode="auto">
              <a:xfrm>
                <a:off x="1504" y="8"/>
                <a:ext cx="360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ct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00/01</a:t>
                </a:r>
                <a:endParaRPr lang="en-US" sz="1200">
                  <a:cs typeface="Times New Roman" pitchFamily="18" charset="0"/>
                </a:endParaRPr>
              </a:p>
              <a:p>
                <a:pPr algn="ct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59" name="Rectangle 75"/>
              <p:cNvSpPr>
                <a:spLocks noChangeArrowheads="1"/>
              </p:cNvSpPr>
              <p:nvPr/>
            </p:nvSpPr>
            <p:spPr bwMode="auto">
              <a:xfrm>
                <a:off x="1496" y="0"/>
                <a:ext cx="376" cy="480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72" name="Group 78"/>
            <p:cNvGrpSpPr>
              <a:grpSpLocks/>
            </p:cNvGrpSpPr>
            <p:nvPr/>
          </p:nvGrpSpPr>
          <p:grpSpPr bwMode="auto">
            <a:xfrm>
              <a:off x="1872" y="0"/>
              <a:ext cx="376" cy="480"/>
              <a:chOff x="1872" y="0"/>
              <a:chExt cx="376" cy="480"/>
            </a:xfrm>
          </p:grpSpPr>
          <p:sp>
            <p:nvSpPr>
              <p:cNvPr id="37056" name="Rectangle 7"/>
              <p:cNvSpPr>
                <a:spLocks noChangeArrowheads="1"/>
              </p:cNvSpPr>
              <p:nvPr/>
            </p:nvSpPr>
            <p:spPr bwMode="auto">
              <a:xfrm>
                <a:off x="1880" y="8"/>
                <a:ext cx="360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ct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01/02</a:t>
                </a:r>
                <a:endParaRPr lang="en-US" sz="1200">
                  <a:cs typeface="Times New Roman" pitchFamily="18" charset="0"/>
                </a:endParaRPr>
              </a:p>
              <a:p>
                <a:pPr algn="ct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57" name="Rectangle 77"/>
              <p:cNvSpPr>
                <a:spLocks noChangeArrowheads="1"/>
              </p:cNvSpPr>
              <p:nvPr/>
            </p:nvSpPr>
            <p:spPr bwMode="auto">
              <a:xfrm>
                <a:off x="1872" y="0"/>
                <a:ext cx="376" cy="480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73" name="Group 80"/>
            <p:cNvGrpSpPr>
              <a:grpSpLocks/>
            </p:cNvGrpSpPr>
            <p:nvPr/>
          </p:nvGrpSpPr>
          <p:grpSpPr bwMode="auto">
            <a:xfrm>
              <a:off x="2248" y="0"/>
              <a:ext cx="376" cy="480"/>
              <a:chOff x="2248" y="0"/>
              <a:chExt cx="376" cy="480"/>
            </a:xfrm>
          </p:grpSpPr>
          <p:sp>
            <p:nvSpPr>
              <p:cNvPr id="37054" name="Rectangle 8"/>
              <p:cNvSpPr>
                <a:spLocks noChangeArrowheads="1"/>
              </p:cNvSpPr>
              <p:nvPr/>
            </p:nvSpPr>
            <p:spPr bwMode="auto">
              <a:xfrm>
                <a:off x="2256" y="8"/>
                <a:ext cx="360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ct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02/03(*)</a:t>
                </a:r>
                <a:endParaRPr lang="en-US" sz="1200">
                  <a:cs typeface="Times New Roman" pitchFamily="18" charset="0"/>
                </a:endParaRPr>
              </a:p>
              <a:p>
                <a:pPr algn="ct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55" name="Rectangle 79"/>
              <p:cNvSpPr>
                <a:spLocks noChangeArrowheads="1"/>
              </p:cNvSpPr>
              <p:nvPr/>
            </p:nvSpPr>
            <p:spPr bwMode="auto">
              <a:xfrm>
                <a:off x="2248" y="0"/>
                <a:ext cx="376" cy="480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74" name="Group 82"/>
            <p:cNvGrpSpPr>
              <a:grpSpLocks/>
            </p:cNvGrpSpPr>
            <p:nvPr/>
          </p:nvGrpSpPr>
          <p:grpSpPr bwMode="auto">
            <a:xfrm>
              <a:off x="0" y="488"/>
              <a:ext cx="744" cy="384"/>
              <a:chOff x="0" y="488"/>
              <a:chExt cx="744" cy="384"/>
            </a:xfrm>
          </p:grpSpPr>
          <p:sp>
            <p:nvSpPr>
              <p:cNvPr id="37052" name="Rectangle 9"/>
              <p:cNvSpPr>
                <a:spLocks noChangeArrowheads="1"/>
              </p:cNvSpPr>
              <p:nvPr/>
            </p:nvSpPr>
            <p:spPr bwMode="auto">
              <a:xfrm>
                <a:off x="8" y="496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Acre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53" name="Rectangle 81"/>
              <p:cNvSpPr>
                <a:spLocks noChangeArrowheads="1"/>
              </p:cNvSpPr>
              <p:nvPr/>
            </p:nvSpPr>
            <p:spPr bwMode="auto">
              <a:xfrm>
                <a:off x="0" y="488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75" name="Group 84"/>
            <p:cNvGrpSpPr>
              <a:grpSpLocks/>
            </p:cNvGrpSpPr>
            <p:nvPr/>
          </p:nvGrpSpPr>
          <p:grpSpPr bwMode="auto">
            <a:xfrm>
              <a:off x="744" y="488"/>
              <a:ext cx="376" cy="384"/>
              <a:chOff x="744" y="488"/>
              <a:chExt cx="376" cy="384"/>
            </a:xfrm>
          </p:grpSpPr>
          <p:sp>
            <p:nvSpPr>
              <p:cNvPr id="37050" name="Rectangle 10"/>
              <p:cNvSpPr>
                <a:spLocks noChangeArrowheads="1"/>
              </p:cNvSpPr>
              <p:nvPr/>
            </p:nvSpPr>
            <p:spPr bwMode="auto">
              <a:xfrm>
                <a:off x="752" y="49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441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51" name="Rectangle 83"/>
              <p:cNvSpPr>
                <a:spLocks noChangeArrowheads="1"/>
              </p:cNvSpPr>
              <p:nvPr/>
            </p:nvSpPr>
            <p:spPr bwMode="auto">
              <a:xfrm>
                <a:off x="744" y="48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76" name="Group 86"/>
            <p:cNvGrpSpPr>
              <a:grpSpLocks/>
            </p:cNvGrpSpPr>
            <p:nvPr/>
          </p:nvGrpSpPr>
          <p:grpSpPr bwMode="auto">
            <a:xfrm>
              <a:off x="1120" y="488"/>
              <a:ext cx="376" cy="384"/>
              <a:chOff x="1120" y="488"/>
              <a:chExt cx="376" cy="384"/>
            </a:xfrm>
          </p:grpSpPr>
          <p:sp>
            <p:nvSpPr>
              <p:cNvPr id="37048" name="Rectangle 11"/>
              <p:cNvSpPr>
                <a:spLocks noChangeArrowheads="1"/>
              </p:cNvSpPr>
              <p:nvPr/>
            </p:nvSpPr>
            <p:spPr bwMode="auto">
              <a:xfrm>
                <a:off x="1128" y="49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547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49" name="Rectangle 85"/>
              <p:cNvSpPr>
                <a:spLocks noChangeArrowheads="1"/>
              </p:cNvSpPr>
              <p:nvPr/>
            </p:nvSpPr>
            <p:spPr bwMode="auto">
              <a:xfrm>
                <a:off x="1120" y="48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77" name="Group 88"/>
            <p:cNvGrpSpPr>
              <a:grpSpLocks/>
            </p:cNvGrpSpPr>
            <p:nvPr/>
          </p:nvGrpSpPr>
          <p:grpSpPr bwMode="auto">
            <a:xfrm>
              <a:off x="1496" y="488"/>
              <a:ext cx="376" cy="384"/>
              <a:chOff x="1496" y="488"/>
              <a:chExt cx="376" cy="384"/>
            </a:xfrm>
          </p:grpSpPr>
          <p:sp>
            <p:nvSpPr>
              <p:cNvPr id="37046" name="Rectangle 12"/>
              <p:cNvSpPr>
                <a:spLocks noChangeArrowheads="1"/>
              </p:cNvSpPr>
              <p:nvPr/>
            </p:nvSpPr>
            <p:spPr bwMode="auto">
              <a:xfrm>
                <a:off x="1504" y="49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419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47" name="Rectangle 87"/>
              <p:cNvSpPr>
                <a:spLocks noChangeArrowheads="1"/>
              </p:cNvSpPr>
              <p:nvPr/>
            </p:nvSpPr>
            <p:spPr bwMode="auto">
              <a:xfrm>
                <a:off x="1496" y="48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78" name="Group 90"/>
            <p:cNvGrpSpPr>
              <a:grpSpLocks/>
            </p:cNvGrpSpPr>
            <p:nvPr/>
          </p:nvGrpSpPr>
          <p:grpSpPr bwMode="auto">
            <a:xfrm>
              <a:off x="1872" y="488"/>
              <a:ext cx="376" cy="384"/>
              <a:chOff x="1872" y="488"/>
              <a:chExt cx="376" cy="384"/>
            </a:xfrm>
          </p:grpSpPr>
          <p:sp>
            <p:nvSpPr>
              <p:cNvPr id="37044" name="Rectangle 13"/>
              <p:cNvSpPr>
                <a:spLocks noChangeArrowheads="1"/>
              </p:cNvSpPr>
              <p:nvPr/>
            </p:nvSpPr>
            <p:spPr bwMode="auto">
              <a:xfrm>
                <a:off x="1880" y="49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727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45" name="Rectangle 89"/>
              <p:cNvSpPr>
                <a:spLocks noChangeArrowheads="1"/>
              </p:cNvSpPr>
              <p:nvPr/>
            </p:nvSpPr>
            <p:spPr bwMode="auto">
              <a:xfrm>
                <a:off x="1872" y="48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79" name="Group 92"/>
            <p:cNvGrpSpPr>
              <a:grpSpLocks/>
            </p:cNvGrpSpPr>
            <p:nvPr/>
          </p:nvGrpSpPr>
          <p:grpSpPr bwMode="auto">
            <a:xfrm>
              <a:off x="2248" y="488"/>
              <a:ext cx="376" cy="384"/>
              <a:chOff x="2248" y="488"/>
              <a:chExt cx="376" cy="384"/>
            </a:xfrm>
          </p:grpSpPr>
          <p:sp>
            <p:nvSpPr>
              <p:cNvPr id="37042" name="Rectangle 14"/>
              <p:cNvSpPr>
                <a:spLocks noChangeArrowheads="1"/>
              </p:cNvSpPr>
              <p:nvPr/>
            </p:nvSpPr>
            <p:spPr bwMode="auto">
              <a:xfrm>
                <a:off x="2256" y="49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549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43" name="Rectangle 91"/>
              <p:cNvSpPr>
                <a:spLocks noChangeArrowheads="1"/>
              </p:cNvSpPr>
              <p:nvPr/>
            </p:nvSpPr>
            <p:spPr bwMode="auto">
              <a:xfrm>
                <a:off x="2248" y="48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80" name="Group 94"/>
            <p:cNvGrpSpPr>
              <a:grpSpLocks/>
            </p:cNvGrpSpPr>
            <p:nvPr/>
          </p:nvGrpSpPr>
          <p:grpSpPr bwMode="auto">
            <a:xfrm>
              <a:off x="0" y="880"/>
              <a:ext cx="744" cy="384"/>
              <a:chOff x="0" y="880"/>
              <a:chExt cx="744" cy="384"/>
            </a:xfrm>
          </p:grpSpPr>
          <p:sp>
            <p:nvSpPr>
              <p:cNvPr id="37040" name="Rectangle 15"/>
              <p:cNvSpPr>
                <a:spLocks noChangeArrowheads="1"/>
              </p:cNvSpPr>
              <p:nvPr/>
            </p:nvSpPr>
            <p:spPr bwMode="auto">
              <a:xfrm>
                <a:off x="8" y="888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Amapá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41" name="Rectangle 93"/>
              <p:cNvSpPr>
                <a:spLocks noChangeArrowheads="1"/>
              </p:cNvSpPr>
              <p:nvPr/>
            </p:nvSpPr>
            <p:spPr bwMode="auto">
              <a:xfrm>
                <a:off x="0" y="880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81" name="Group 96"/>
            <p:cNvGrpSpPr>
              <a:grpSpLocks/>
            </p:cNvGrpSpPr>
            <p:nvPr/>
          </p:nvGrpSpPr>
          <p:grpSpPr bwMode="auto">
            <a:xfrm>
              <a:off x="744" y="880"/>
              <a:ext cx="376" cy="384"/>
              <a:chOff x="744" y="880"/>
              <a:chExt cx="376" cy="384"/>
            </a:xfrm>
          </p:grpSpPr>
          <p:sp>
            <p:nvSpPr>
              <p:cNvPr id="37038" name="Rectangle 16"/>
              <p:cNvSpPr>
                <a:spLocks noChangeArrowheads="1"/>
              </p:cNvSpPr>
              <p:nvPr/>
            </p:nvSpPr>
            <p:spPr bwMode="auto">
              <a:xfrm>
                <a:off x="752" y="88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 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39" name="Rectangle 95"/>
              <p:cNvSpPr>
                <a:spLocks noChangeArrowheads="1"/>
              </p:cNvSpPr>
              <p:nvPr/>
            </p:nvSpPr>
            <p:spPr bwMode="auto">
              <a:xfrm>
                <a:off x="744" y="88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82" name="Group 98"/>
            <p:cNvGrpSpPr>
              <a:grpSpLocks/>
            </p:cNvGrpSpPr>
            <p:nvPr/>
          </p:nvGrpSpPr>
          <p:grpSpPr bwMode="auto">
            <a:xfrm>
              <a:off x="1120" y="880"/>
              <a:ext cx="376" cy="384"/>
              <a:chOff x="1120" y="880"/>
              <a:chExt cx="376" cy="384"/>
            </a:xfrm>
          </p:grpSpPr>
          <p:sp>
            <p:nvSpPr>
              <p:cNvPr id="37036" name="Rectangle 17"/>
              <p:cNvSpPr>
                <a:spLocks noChangeArrowheads="1"/>
              </p:cNvSpPr>
              <p:nvPr/>
            </p:nvSpPr>
            <p:spPr bwMode="auto">
              <a:xfrm>
                <a:off x="1128" y="88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 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37" name="Rectangle 97"/>
              <p:cNvSpPr>
                <a:spLocks noChangeArrowheads="1"/>
              </p:cNvSpPr>
              <p:nvPr/>
            </p:nvSpPr>
            <p:spPr bwMode="auto">
              <a:xfrm>
                <a:off x="1120" y="88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83" name="Group 100"/>
            <p:cNvGrpSpPr>
              <a:grpSpLocks/>
            </p:cNvGrpSpPr>
            <p:nvPr/>
          </p:nvGrpSpPr>
          <p:grpSpPr bwMode="auto">
            <a:xfrm>
              <a:off x="1496" y="880"/>
              <a:ext cx="376" cy="384"/>
              <a:chOff x="1496" y="880"/>
              <a:chExt cx="376" cy="384"/>
            </a:xfrm>
          </p:grpSpPr>
          <p:sp>
            <p:nvSpPr>
              <p:cNvPr id="37034" name="Rectangle 18"/>
              <p:cNvSpPr>
                <a:spLocks noChangeArrowheads="1"/>
              </p:cNvSpPr>
              <p:nvPr/>
            </p:nvSpPr>
            <p:spPr bwMode="auto">
              <a:xfrm>
                <a:off x="1504" y="88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35" name="Rectangle 99"/>
              <p:cNvSpPr>
                <a:spLocks noChangeArrowheads="1"/>
              </p:cNvSpPr>
              <p:nvPr/>
            </p:nvSpPr>
            <p:spPr bwMode="auto">
              <a:xfrm>
                <a:off x="1496" y="88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84" name="Group 102"/>
            <p:cNvGrpSpPr>
              <a:grpSpLocks/>
            </p:cNvGrpSpPr>
            <p:nvPr/>
          </p:nvGrpSpPr>
          <p:grpSpPr bwMode="auto">
            <a:xfrm>
              <a:off x="1872" y="880"/>
              <a:ext cx="376" cy="384"/>
              <a:chOff x="1872" y="880"/>
              <a:chExt cx="376" cy="384"/>
            </a:xfrm>
          </p:grpSpPr>
          <p:sp>
            <p:nvSpPr>
              <p:cNvPr id="37032" name="Rectangle 19"/>
              <p:cNvSpPr>
                <a:spLocks noChangeArrowheads="1"/>
              </p:cNvSpPr>
              <p:nvPr/>
            </p:nvSpPr>
            <p:spPr bwMode="auto">
              <a:xfrm>
                <a:off x="1880" y="88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 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33" name="Rectangle 101"/>
              <p:cNvSpPr>
                <a:spLocks noChangeArrowheads="1"/>
              </p:cNvSpPr>
              <p:nvPr/>
            </p:nvSpPr>
            <p:spPr bwMode="auto">
              <a:xfrm>
                <a:off x="1872" y="88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85" name="Group 104"/>
            <p:cNvGrpSpPr>
              <a:grpSpLocks/>
            </p:cNvGrpSpPr>
            <p:nvPr/>
          </p:nvGrpSpPr>
          <p:grpSpPr bwMode="auto">
            <a:xfrm>
              <a:off x="2248" y="880"/>
              <a:ext cx="376" cy="384"/>
              <a:chOff x="2248" y="880"/>
              <a:chExt cx="376" cy="384"/>
            </a:xfrm>
          </p:grpSpPr>
          <p:sp>
            <p:nvSpPr>
              <p:cNvPr id="37030" name="Rectangle 20"/>
              <p:cNvSpPr>
                <a:spLocks noChangeArrowheads="1"/>
              </p:cNvSpPr>
              <p:nvPr/>
            </p:nvSpPr>
            <p:spPr bwMode="auto">
              <a:xfrm>
                <a:off x="2256" y="88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4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31" name="Rectangle 103"/>
              <p:cNvSpPr>
                <a:spLocks noChangeArrowheads="1"/>
              </p:cNvSpPr>
              <p:nvPr/>
            </p:nvSpPr>
            <p:spPr bwMode="auto">
              <a:xfrm>
                <a:off x="2248" y="88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86" name="Group 106"/>
            <p:cNvGrpSpPr>
              <a:grpSpLocks/>
            </p:cNvGrpSpPr>
            <p:nvPr/>
          </p:nvGrpSpPr>
          <p:grpSpPr bwMode="auto">
            <a:xfrm>
              <a:off x="0" y="1272"/>
              <a:ext cx="744" cy="384"/>
              <a:chOff x="0" y="1272"/>
              <a:chExt cx="744" cy="384"/>
            </a:xfrm>
          </p:grpSpPr>
          <p:sp>
            <p:nvSpPr>
              <p:cNvPr id="37028" name="Rectangle 21"/>
              <p:cNvSpPr>
                <a:spLocks noChangeArrowheads="1"/>
              </p:cNvSpPr>
              <p:nvPr/>
            </p:nvSpPr>
            <p:spPr bwMode="auto">
              <a:xfrm>
                <a:off x="8" y="1280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Amazonas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29" name="Rectangle 105"/>
              <p:cNvSpPr>
                <a:spLocks noChangeArrowheads="1"/>
              </p:cNvSpPr>
              <p:nvPr/>
            </p:nvSpPr>
            <p:spPr bwMode="auto">
              <a:xfrm>
                <a:off x="0" y="1272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87" name="Group 108"/>
            <p:cNvGrpSpPr>
              <a:grpSpLocks/>
            </p:cNvGrpSpPr>
            <p:nvPr/>
          </p:nvGrpSpPr>
          <p:grpSpPr bwMode="auto">
            <a:xfrm>
              <a:off x="744" y="1272"/>
              <a:ext cx="376" cy="384"/>
              <a:chOff x="744" y="1272"/>
              <a:chExt cx="376" cy="384"/>
            </a:xfrm>
          </p:grpSpPr>
          <p:sp>
            <p:nvSpPr>
              <p:cNvPr id="37026" name="Rectangle 22"/>
              <p:cNvSpPr>
                <a:spLocks noChangeArrowheads="1"/>
              </p:cNvSpPr>
              <p:nvPr/>
            </p:nvSpPr>
            <p:spPr bwMode="auto">
              <a:xfrm>
                <a:off x="752" y="128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720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27" name="Rectangle 107"/>
              <p:cNvSpPr>
                <a:spLocks noChangeArrowheads="1"/>
              </p:cNvSpPr>
              <p:nvPr/>
            </p:nvSpPr>
            <p:spPr bwMode="auto">
              <a:xfrm>
                <a:off x="744" y="127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88" name="Group 110"/>
            <p:cNvGrpSpPr>
              <a:grpSpLocks/>
            </p:cNvGrpSpPr>
            <p:nvPr/>
          </p:nvGrpSpPr>
          <p:grpSpPr bwMode="auto">
            <a:xfrm>
              <a:off x="1120" y="1272"/>
              <a:ext cx="376" cy="384"/>
              <a:chOff x="1120" y="1272"/>
              <a:chExt cx="376" cy="384"/>
            </a:xfrm>
          </p:grpSpPr>
          <p:sp>
            <p:nvSpPr>
              <p:cNvPr id="37024" name="Rectangle 23"/>
              <p:cNvSpPr>
                <a:spLocks noChangeArrowheads="1"/>
              </p:cNvSpPr>
              <p:nvPr/>
            </p:nvSpPr>
            <p:spPr bwMode="auto">
              <a:xfrm>
                <a:off x="1128" y="128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612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25" name="Rectangle 109"/>
              <p:cNvSpPr>
                <a:spLocks noChangeArrowheads="1"/>
              </p:cNvSpPr>
              <p:nvPr/>
            </p:nvSpPr>
            <p:spPr bwMode="auto">
              <a:xfrm>
                <a:off x="1120" y="127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89" name="Group 112"/>
            <p:cNvGrpSpPr>
              <a:grpSpLocks/>
            </p:cNvGrpSpPr>
            <p:nvPr/>
          </p:nvGrpSpPr>
          <p:grpSpPr bwMode="auto">
            <a:xfrm>
              <a:off x="1496" y="1272"/>
              <a:ext cx="376" cy="384"/>
              <a:chOff x="1496" y="1272"/>
              <a:chExt cx="376" cy="384"/>
            </a:xfrm>
          </p:grpSpPr>
          <p:sp>
            <p:nvSpPr>
              <p:cNvPr id="37022" name="Rectangle 24"/>
              <p:cNvSpPr>
                <a:spLocks noChangeArrowheads="1"/>
              </p:cNvSpPr>
              <p:nvPr/>
            </p:nvSpPr>
            <p:spPr bwMode="auto">
              <a:xfrm>
                <a:off x="1504" y="128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634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23" name="Rectangle 111"/>
              <p:cNvSpPr>
                <a:spLocks noChangeArrowheads="1"/>
              </p:cNvSpPr>
              <p:nvPr/>
            </p:nvSpPr>
            <p:spPr bwMode="auto">
              <a:xfrm>
                <a:off x="1496" y="127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90" name="Group 114"/>
            <p:cNvGrpSpPr>
              <a:grpSpLocks/>
            </p:cNvGrpSpPr>
            <p:nvPr/>
          </p:nvGrpSpPr>
          <p:grpSpPr bwMode="auto">
            <a:xfrm>
              <a:off x="1872" y="1272"/>
              <a:ext cx="376" cy="384"/>
              <a:chOff x="1872" y="1272"/>
              <a:chExt cx="376" cy="384"/>
            </a:xfrm>
          </p:grpSpPr>
          <p:sp>
            <p:nvSpPr>
              <p:cNvPr id="37020" name="Rectangle 25"/>
              <p:cNvSpPr>
                <a:spLocks noChangeArrowheads="1"/>
              </p:cNvSpPr>
              <p:nvPr/>
            </p:nvSpPr>
            <p:spPr bwMode="auto">
              <a:xfrm>
                <a:off x="1880" y="128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1016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21" name="Rectangle 113"/>
              <p:cNvSpPr>
                <a:spLocks noChangeArrowheads="1"/>
              </p:cNvSpPr>
              <p:nvPr/>
            </p:nvSpPr>
            <p:spPr bwMode="auto">
              <a:xfrm>
                <a:off x="1872" y="127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91" name="Group 116"/>
            <p:cNvGrpSpPr>
              <a:grpSpLocks/>
            </p:cNvGrpSpPr>
            <p:nvPr/>
          </p:nvGrpSpPr>
          <p:grpSpPr bwMode="auto">
            <a:xfrm>
              <a:off x="2248" y="1272"/>
              <a:ext cx="376" cy="384"/>
              <a:chOff x="2248" y="1272"/>
              <a:chExt cx="376" cy="384"/>
            </a:xfrm>
          </p:grpSpPr>
          <p:sp>
            <p:nvSpPr>
              <p:cNvPr id="37018" name="Rectangle 26"/>
              <p:cNvSpPr>
                <a:spLocks noChangeArrowheads="1"/>
              </p:cNvSpPr>
              <p:nvPr/>
            </p:nvSpPr>
            <p:spPr bwMode="auto">
              <a:xfrm>
                <a:off x="2256" y="128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797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19" name="Rectangle 115"/>
              <p:cNvSpPr>
                <a:spLocks noChangeArrowheads="1"/>
              </p:cNvSpPr>
              <p:nvPr/>
            </p:nvSpPr>
            <p:spPr bwMode="auto">
              <a:xfrm>
                <a:off x="2248" y="127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92" name="Group 118"/>
            <p:cNvGrpSpPr>
              <a:grpSpLocks/>
            </p:cNvGrpSpPr>
            <p:nvPr/>
          </p:nvGrpSpPr>
          <p:grpSpPr bwMode="auto">
            <a:xfrm>
              <a:off x="0" y="1664"/>
              <a:ext cx="744" cy="384"/>
              <a:chOff x="0" y="1664"/>
              <a:chExt cx="744" cy="384"/>
            </a:xfrm>
          </p:grpSpPr>
          <p:sp>
            <p:nvSpPr>
              <p:cNvPr id="37016" name="Rectangle 27"/>
              <p:cNvSpPr>
                <a:spLocks noChangeArrowheads="1"/>
              </p:cNvSpPr>
              <p:nvPr/>
            </p:nvSpPr>
            <p:spPr bwMode="auto">
              <a:xfrm>
                <a:off x="8" y="1672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Maranhão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17" name="Rectangle 117"/>
              <p:cNvSpPr>
                <a:spLocks noChangeArrowheads="1"/>
              </p:cNvSpPr>
              <p:nvPr/>
            </p:nvSpPr>
            <p:spPr bwMode="auto">
              <a:xfrm>
                <a:off x="0" y="1664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93" name="Group 120"/>
            <p:cNvGrpSpPr>
              <a:grpSpLocks/>
            </p:cNvGrpSpPr>
            <p:nvPr/>
          </p:nvGrpSpPr>
          <p:grpSpPr bwMode="auto">
            <a:xfrm>
              <a:off x="744" y="1664"/>
              <a:ext cx="376" cy="384"/>
              <a:chOff x="744" y="1664"/>
              <a:chExt cx="376" cy="384"/>
            </a:xfrm>
          </p:grpSpPr>
          <p:sp>
            <p:nvSpPr>
              <p:cNvPr id="37014" name="Rectangle 28"/>
              <p:cNvSpPr>
                <a:spLocks noChangeArrowheads="1"/>
              </p:cNvSpPr>
              <p:nvPr/>
            </p:nvSpPr>
            <p:spPr bwMode="auto">
              <a:xfrm>
                <a:off x="752" y="167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1230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15" name="Rectangle 119"/>
              <p:cNvSpPr>
                <a:spLocks noChangeArrowheads="1"/>
              </p:cNvSpPr>
              <p:nvPr/>
            </p:nvSpPr>
            <p:spPr bwMode="auto">
              <a:xfrm>
                <a:off x="744" y="166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94" name="Group 122"/>
            <p:cNvGrpSpPr>
              <a:grpSpLocks/>
            </p:cNvGrpSpPr>
            <p:nvPr/>
          </p:nvGrpSpPr>
          <p:grpSpPr bwMode="auto">
            <a:xfrm>
              <a:off x="1120" y="1664"/>
              <a:ext cx="376" cy="384"/>
              <a:chOff x="1120" y="1664"/>
              <a:chExt cx="376" cy="384"/>
            </a:xfrm>
          </p:grpSpPr>
          <p:sp>
            <p:nvSpPr>
              <p:cNvPr id="37012" name="Rectangle 29"/>
              <p:cNvSpPr>
                <a:spLocks noChangeArrowheads="1"/>
              </p:cNvSpPr>
              <p:nvPr/>
            </p:nvSpPr>
            <p:spPr bwMode="auto">
              <a:xfrm>
                <a:off x="1128" y="167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1065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13" name="Rectangle 121"/>
              <p:cNvSpPr>
                <a:spLocks noChangeArrowheads="1"/>
              </p:cNvSpPr>
              <p:nvPr/>
            </p:nvSpPr>
            <p:spPr bwMode="auto">
              <a:xfrm>
                <a:off x="1120" y="166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95" name="Group 124"/>
            <p:cNvGrpSpPr>
              <a:grpSpLocks/>
            </p:cNvGrpSpPr>
            <p:nvPr/>
          </p:nvGrpSpPr>
          <p:grpSpPr bwMode="auto">
            <a:xfrm>
              <a:off x="1496" y="1664"/>
              <a:ext cx="376" cy="384"/>
              <a:chOff x="1496" y="1664"/>
              <a:chExt cx="376" cy="384"/>
            </a:xfrm>
          </p:grpSpPr>
          <p:sp>
            <p:nvSpPr>
              <p:cNvPr id="37010" name="Rectangle 30"/>
              <p:cNvSpPr>
                <a:spLocks noChangeArrowheads="1"/>
              </p:cNvSpPr>
              <p:nvPr/>
            </p:nvSpPr>
            <p:spPr bwMode="auto">
              <a:xfrm>
                <a:off x="1504" y="167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958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11" name="Rectangle 123"/>
              <p:cNvSpPr>
                <a:spLocks noChangeArrowheads="1"/>
              </p:cNvSpPr>
              <p:nvPr/>
            </p:nvSpPr>
            <p:spPr bwMode="auto">
              <a:xfrm>
                <a:off x="1496" y="166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96" name="Group 126"/>
            <p:cNvGrpSpPr>
              <a:grpSpLocks/>
            </p:cNvGrpSpPr>
            <p:nvPr/>
          </p:nvGrpSpPr>
          <p:grpSpPr bwMode="auto">
            <a:xfrm>
              <a:off x="1872" y="1664"/>
              <a:ext cx="376" cy="384"/>
              <a:chOff x="1872" y="1664"/>
              <a:chExt cx="376" cy="384"/>
            </a:xfrm>
          </p:grpSpPr>
          <p:sp>
            <p:nvSpPr>
              <p:cNvPr id="37008" name="Rectangle 31"/>
              <p:cNvSpPr>
                <a:spLocks noChangeArrowheads="1"/>
              </p:cNvSpPr>
              <p:nvPr/>
            </p:nvSpPr>
            <p:spPr bwMode="auto">
              <a:xfrm>
                <a:off x="1880" y="167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1330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09" name="Rectangle 125"/>
              <p:cNvSpPr>
                <a:spLocks noChangeArrowheads="1"/>
              </p:cNvSpPr>
              <p:nvPr/>
            </p:nvSpPr>
            <p:spPr bwMode="auto">
              <a:xfrm>
                <a:off x="1872" y="166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97" name="Group 128"/>
            <p:cNvGrpSpPr>
              <a:grpSpLocks/>
            </p:cNvGrpSpPr>
            <p:nvPr/>
          </p:nvGrpSpPr>
          <p:grpSpPr bwMode="auto">
            <a:xfrm>
              <a:off x="2248" y="1664"/>
              <a:ext cx="376" cy="384"/>
              <a:chOff x="2248" y="1664"/>
              <a:chExt cx="376" cy="384"/>
            </a:xfrm>
          </p:grpSpPr>
          <p:sp>
            <p:nvSpPr>
              <p:cNvPr id="37006" name="Rectangle 32"/>
              <p:cNvSpPr>
                <a:spLocks noChangeArrowheads="1"/>
              </p:cNvSpPr>
              <p:nvPr/>
            </p:nvSpPr>
            <p:spPr bwMode="auto">
              <a:xfrm>
                <a:off x="2256" y="167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766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07" name="Rectangle 127"/>
              <p:cNvSpPr>
                <a:spLocks noChangeArrowheads="1"/>
              </p:cNvSpPr>
              <p:nvPr/>
            </p:nvSpPr>
            <p:spPr bwMode="auto">
              <a:xfrm>
                <a:off x="2248" y="166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98" name="Group 130"/>
            <p:cNvGrpSpPr>
              <a:grpSpLocks/>
            </p:cNvGrpSpPr>
            <p:nvPr/>
          </p:nvGrpSpPr>
          <p:grpSpPr bwMode="auto">
            <a:xfrm>
              <a:off x="0" y="2056"/>
              <a:ext cx="744" cy="384"/>
              <a:chOff x="0" y="2056"/>
              <a:chExt cx="744" cy="384"/>
            </a:xfrm>
          </p:grpSpPr>
          <p:sp>
            <p:nvSpPr>
              <p:cNvPr id="37004" name="Rectangle 33"/>
              <p:cNvSpPr>
                <a:spLocks noChangeArrowheads="1"/>
              </p:cNvSpPr>
              <p:nvPr/>
            </p:nvSpPr>
            <p:spPr bwMode="auto">
              <a:xfrm>
                <a:off x="8" y="2064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Mato Grosso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05" name="Rectangle 129"/>
              <p:cNvSpPr>
                <a:spLocks noChangeArrowheads="1"/>
              </p:cNvSpPr>
              <p:nvPr/>
            </p:nvSpPr>
            <p:spPr bwMode="auto">
              <a:xfrm>
                <a:off x="0" y="2056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899" name="Group 132"/>
            <p:cNvGrpSpPr>
              <a:grpSpLocks/>
            </p:cNvGrpSpPr>
            <p:nvPr/>
          </p:nvGrpSpPr>
          <p:grpSpPr bwMode="auto">
            <a:xfrm>
              <a:off x="744" y="2056"/>
              <a:ext cx="376" cy="384"/>
              <a:chOff x="744" y="2056"/>
              <a:chExt cx="376" cy="384"/>
            </a:xfrm>
          </p:grpSpPr>
          <p:sp>
            <p:nvSpPr>
              <p:cNvPr id="37002" name="Rectangle 34"/>
              <p:cNvSpPr>
                <a:spLocks noChangeArrowheads="1"/>
              </p:cNvSpPr>
              <p:nvPr/>
            </p:nvSpPr>
            <p:spPr bwMode="auto">
              <a:xfrm>
                <a:off x="752" y="206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6963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03" name="Rectangle 131"/>
              <p:cNvSpPr>
                <a:spLocks noChangeArrowheads="1"/>
              </p:cNvSpPr>
              <p:nvPr/>
            </p:nvSpPr>
            <p:spPr bwMode="auto">
              <a:xfrm>
                <a:off x="744" y="205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00" name="Group 134"/>
            <p:cNvGrpSpPr>
              <a:grpSpLocks/>
            </p:cNvGrpSpPr>
            <p:nvPr/>
          </p:nvGrpSpPr>
          <p:grpSpPr bwMode="auto">
            <a:xfrm>
              <a:off x="1120" y="2056"/>
              <a:ext cx="376" cy="384"/>
              <a:chOff x="1120" y="2056"/>
              <a:chExt cx="376" cy="384"/>
            </a:xfrm>
          </p:grpSpPr>
          <p:sp>
            <p:nvSpPr>
              <p:cNvPr id="37000" name="Rectangle 35"/>
              <p:cNvSpPr>
                <a:spLocks noChangeArrowheads="1"/>
              </p:cNvSpPr>
              <p:nvPr/>
            </p:nvSpPr>
            <p:spPr bwMode="auto">
              <a:xfrm>
                <a:off x="1128" y="206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6369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7001" name="Rectangle 133"/>
              <p:cNvSpPr>
                <a:spLocks noChangeArrowheads="1"/>
              </p:cNvSpPr>
              <p:nvPr/>
            </p:nvSpPr>
            <p:spPr bwMode="auto">
              <a:xfrm>
                <a:off x="1120" y="205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01" name="Group 136"/>
            <p:cNvGrpSpPr>
              <a:grpSpLocks/>
            </p:cNvGrpSpPr>
            <p:nvPr/>
          </p:nvGrpSpPr>
          <p:grpSpPr bwMode="auto">
            <a:xfrm>
              <a:off x="1496" y="2056"/>
              <a:ext cx="376" cy="384"/>
              <a:chOff x="1496" y="2056"/>
              <a:chExt cx="376" cy="384"/>
            </a:xfrm>
          </p:grpSpPr>
          <p:sp>
            <p:nvSpPr>
              <p:cNvPr id="36998" name="Rectangle 36"/>
              <p:cNvSpPr>
                <a:spLocks noChangeArrowheads="1"/>
              </p:cNvSpPr>
              <p:nvPr/>
            </p:nvSpPr>
            <p:spPr bwMode="auto">
              <a:xfrm>
                <a:off x="1504" y="206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7703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99" name="Rectangle 135"/>
              <p:cNvSpPr>
                <a:spLocks noChangeArrowheads="1"/>
              </p:cNvSpPr>
              <p:nvPr/>
            </p:nvSpPr>
            <p:spPr bwMode="auto">
              <a:xfrm>
                <a:off x="1496" y="205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02" name="Group 138"/>
            <p:cNvGrpSpPr>
              <a:grpSpLocks/>
            </p:cNvGrpSpPr>
            <p:nvPr/>
          </p:nvGrpSpPr>
          <p:grpSpPr bwMode="auto">
            <a:xfrm>
              <a:off x="1872" y="2056"/>
              <a:ext cx="376" cy="384"/>
              <a:chOff x="1872" y="2056"/>
              <a:chExt cx="376" cy="384"/>
            </a:xfrm>
          </p:grpSpPr>
          <p:sp>
            <p:nvSpPr>
              <p:cNvPr id="36996" name="Rectangle 37"/>
              <p:cNvSpPr>
                <a:spLocks noChangeArrowheads="1"/>
              </p:cNvSpPr>
              <p:nvPr/>
            </p:nvSpPr>
            <p:spPr bwMode="auto">
              <a:xfrm>
                <a:off x="1880" y="206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7578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97" name="Rectangle 137"/>
              <p:cNvSpPr>
                <a:spLocks noChangeArrowheads="1"/>
              </p:cNvSpPr>
              <p:nvPr/>
            </p:nvSpPr>
            <p:spPr bwMode="auto">
              <a:xfrm>
                <a:off x="1872" y="205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03" name="Group 140"/>
            <p:cNvGrpSpPr>
              <a:grpSpLocks/>
            </p:cNvGrpSpPr>
            <p:nvPr/>
          </p:nvGrpSpPr>
          <p:grpSpPr bwMode="auto">
            <a:xfrm>
              <a:off x="2248" y="2056"/>
              <a:ext cx="376" cy="384"/>
              <a:chOff x="2248" y="2056"/>
              <a:chExt cx="376" cy="384"/>
            </a:xfrm>
          </p:grpSpPr>
          <p:sp>
            <p:nvSpPr>
              <p:cNvPr id="36994" name="Rectangle 38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10416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95" name="Rectangle 139"/>
              <p:cNvSpPr>
                <a:spLocks noChangeArrowheads="1"/>
              </p:cNvSpPr>
              <p:nvPr/>
            </p:nvSpPr>
            <p:spPr bwMode="auto">
              <a:xfrm>
                <a:off x="2248" y="205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04" name="Group 142"/>
            <p:cNvGrpSpPr>
              <a:grpSpLocks/>
            </p:cNvGrpSpPr>
            <p:nvPr/>
          </p:nvGrpSpPr>
          <p:grpSpPr bwMode="auto">
            <a:xfrm>
              <a:off x="0" y="2448"/>
              <a:ext cx="744" cy="384"/>
              <a:chOff x="0" y="2448"/>
              <a:chExt cx="744" cy="384"/>
            </a:xfrm>
          </p:grpSpPr>
          <p:sp>
            <p:nvSpPr>
              <p:cNvPr id="36992" name="Rectangle 39"/>
              <p:cNvSpPr>
                <a:spLocks noChangeArrowheads="1"/>
              </p:cNvSpPr>
              <p:nvPr/>
            </p:nvSpPr>
            <p:spPr bwMode="auto">
              <a:xfrm>
                <a:off x="8" y="2456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Para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93" name="Rectangle 141"/>
              <p:cNvSpPr>
                <a:spLocks noChangeArrowheads="1"/>
              </p:cNvSpPr>
              <p:nvPr/>
            </p:nvSpPr>
            <p:spPr bwMode="auto">
              <a:xfrm>
                <a:off x="0" y="2448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05" name="Group 144"/>
            <p:cNvGrpSpPr>
              <a:grpSpLocks/>
            </p:cNvGrpSpPr>
            <p:nvPr/>
          </p:nvGrpSpPr>
          <p:grpSpPr bwMode="auto">
            <a:xfrm>
              <a:off x="744" y="2448"/>
              <a:ext cx="376" cy="384"/>
              <a:chOff x="744" y="2448"/>
              <a:chExt cx="376" cy="384"/>
            </a:xfrm>
          </p:grpSpPr>
          <p:sp>
            <p:nvSpPr>
              <p:cNvPr id="36990" name="Rectangle 40"/>
              <p:cNvSpPr>
                <a:spLocks noChangeArrowheads="1"/>
              </p:cNvSpPr>
              <p:nvPr/>
            </p:nvSpPr>
            <p:spPr bwMode="auto">
              <a:xfrm>
                <a:off x="752" y="245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5111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91" name="Rectangle 143"/>
              <p:cNvSpPr>
                <a:spLocks noChangeArrowheads="1"/>
              </p:cNvSpPr>
              <p:nvPr/>
            </p:nvSpPr>
            <p:spPr bwMode="auto">
              <a:xfrm>
                <a:off x="744" y="244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06" name="Group 146"/>
            <p:cNvGrpSpPr>
              <a:grpSpLocks/>
            </p:cNvGrpSpPr>
            <p:nvPr/>
          </p:nvGrpSpPr>
          <p:grpSpPr bwMode="auto">
            <a:xfrm>
              <a:off x="1120" y="2448"/>
              <a:ext cx="376" cy="384"/>
              <a:chOff x="1120" y="2448"/>
              <a:chExt cx="376" cy="384"/>
            </a:xfrm>
          </p:grpSpPr>
          <p:sp>
            <p:nvSpPr>
              <p:cNvPr id="36988" name="Rectangle 41"/>
              <p:cNvSpPr>
                <a:spLocks noChangeArrowheads="1"/>
              </p:cNvSpPr>
              <p:nvPr/>
            </p:nvSpPr>
            <p:spPr bwMode="auto">
              <a:xfrm>
                <a:off x="1128" y="245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6671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89" name="Rectangle 145"/>
              <p:cNvSpPr>
                <a:spLocks noChangeArrowheads="1"/>
              </p:cNvSpPr>
              <p:nvPr/>
            </p:nvSpPr>
            <p:spPr bwMode="auto">
              <a:xfrm>
                <a:off x="1120" y="244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07" name="Group 148"/>
            <p:cNvGrpSpPr>
              <a:grpSpLocks/>
            </p:cNvGrpSpPr>
            <p:nvPr/>
          </p:nvGrpSpPr>
          <p:grpSpPr bwMode="auto">
            <a:xfrm>
              <a:off x="1496" y="2448"/>
              <a:ext cx="376" cy="384"/>
              <a:chOff x="1496" y="2448"/>
              <a:chExt cx="376" cy="384"/>
            </a:xfrm>
          </p:grpSpPr>
          <p:sp>
            <p:nvSpPr>
              <p:cNvPr id="36986" name="Rectangle 42"/>
              <p:cNvSpPr>
                <a:spLocks noChangeArrowheads="1"/>
              </p:cNvSpPr>
              <p:nvPr/>
            </p:nvSpPr>
            <p:spPr bwMode="auto">
              <a:xfrm>
                <a:off x="1504" y="245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5237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87" name="Rectangle 147"/>
              <p:cNvSpPr>
                <a:spLocks noChangeArrowheads="1"/>
              </p:cNvSpPr>
              <p:nvPr/>
            </p:nvSpPr>
            <p:spPr bwMode="auto">
              <a:xfrm>
                <a:off x="1496" y="244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08" name="Group 150"/>
            <p:cNvGrpSpPr>
              <a:grpSpLocks/>
            </p:cNvGrpSpPr>
            <p:nvPr/>
          </p:nvGrpSpPr>
          <p:grpSpPr bwMode="auto">
            <a:xfrm>
              <a:off x="1872" y="2448"/>
              <a:ext cx="376" cy="384"/>
              <a:chOff x="1872" y="2448"/>
              <a:chExt cx="376" cy="384"/>
            </a:xfrm>
          </p:grpSpPr>
          <p:sp>
            <p:nvSpPr>
              <p:cNvPr id="36984" name="Rectangle 43"/>
              <p:cNvSpPr>
                <a:spLocks noChangeArrowheads="1"/>
              </p:cNvSpPr>
              <p:nvPr/>
            </p:nvSpPr>
            <p:spPr bwMode="auto">
              <a:xfrm>
                <a:off x="1880" y="245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8697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85" name="Rectangle 149"/>
              <p:cNvSpPr>
                <a:spLocks noChangeArrowheads="1"/>
              </p:cNvSpPr>
              <p:nvPr/>
            </p:nvSpPr>
            <p:spPr bwMode="auto">
              <a:xfrm>
                <a:off x="1872" y="244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09" name="Group 152"/>
            <p:cNvGrpSpPr>
              <a:grpSpLocks/>
            </p:cNvGrpSpPr>
            <p:nvPr/>
          </p:nvGrpSpPr>
          <p:grpSpPr bwMode="auto">
            <a:xfrm>
              <a:off x="2248" y="2448"/>
              <a:ext cx="376" cy="384"/>
              <a:chOff x="2248" y="2448"/>
              <a:chExt cx="376" cy="384"/>
            </a:xfrm>
          </p:grpSpPr>
          <p:sp>
            <p:nvSpPr>
              <p:cNvPr id="36982" name="Rectangle 44"/>
              <p:cNvSpPr>
                <a:spLocks noChangeArrowheads="1"/>
              </p:cNvSpPr>
              <p:nvPr/>
            </p:nvSpPr>
            <p:spPr bwMode="auto">
              <a:xfrm>
                <a:off x="2256" y="245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7293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83" name="Rectangle 151"/>
              <p:cNvSpPr>
                <a:spLocks noChangeArrowheads="1"/>
              </p:cNvSpPr>
              <p:nvPr/>
            </p:nvSpPr>
            <p:spPr bwMode="auto">
              <a:xfrm>
                <a:off x="2248" y="244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10" name="Group 154"/>
            <p:cNvGrpSpPr>
              <a:grpSpLocks/>
            </p:cNvGrpSpPr>
            <p:nvPr/>
          </p:nvGrpSpPr>
          <p:grpSpPr bwMode="auto">
            <a:xfrm>
              <a:off x="0" y="2840"/>
              <a:ext cx="744" cy="384"/>
              <a:chOff x="0" y="2840"/>
              <a:chExt cx="744" cy="384"/>
            </a:xfrm>
          </p:grpSpPr>
          <p:sp>
            <p:nvSpPr>
              <p:cNvPr id="36980" name="Rectangle 45"/>
              <p:cNvSpPr>
                <a:spLocks noChangeArrowheads="1"/>
              </p:cNvSpPr>
              <p:nvPr/>
            </p:nvSpPr>
            <p:spPr bwMode="auto">
              <a:xfrm>
                <a:off x="8" y="2848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Rondônia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81" name="Rectangle 153"/>
              <p:cNvSpPr>
                <a:spLocks noChangeArrowheads="1"/>
              </p:cNvSpPr>
              <p:nvPr/>
            </p:nvSpPr>
            <p:spPr bwMode="auto">
              <a:xfrm>
                <a:off x="0" y="2840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11" name="Group 156"/>
            <p:cNvGrpSpPr>
              <a:grpSpLocks/>
            </p:cNvGrpSpPr>
            <p:nvPr/>
          </p:nvGrpSpPr>
          <p:grpSpPr bwMode="auto">
            <a:xfrm>
              <a:off x="744" y="2840"/>
              <a:ext cx="376" cy="384"/>
              <a:chOff x="744" y="2840"/>
              <a:chExt cx="376" cy="384"/>
            </a:xfrm>
          </p:grpSpPr>
          <p:sp>
            <p:nvSpPr>
              <p:cNvPr id="36978" name="Rectangle 46"/>
              <p:cNvSpPr>
                <a:spLocks noChangeArrowheads="1"/>
              </p:cNvSpPr>
              <p:nvPr/>
            </p:nvSpPr>
            <p:spPr bwMode="auto">
              <a:xfrm>
                <a:off x="752" y="284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2358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79" name="Rectangle 155"/>
              <p:cNvSpPr>
                <a:spLocks noChangeArrowheads="1"/>
              </p:cNvSpPr>
              <p:nvPr/>
            </p:nvSpPr>
            <p:spPr bwMode="auto">
              <a:xfrm>
                <a:off x="744" y="284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12" name="Group 158"/>
            <p:cNvGrpSpPr>
              <a:grpSpLocks/>
            </p:cNvGrpSpPr>
            <p:nvPr/>
          </p:nvGrpSpPr>
          <p:grpSpPr bwMode="auto">
            <a:xfrm>
              <a:off x="1120" y="2840"/>
              <a:ext cx="376" cy="384"/>
              <a:chOff x="1120" y="2840"/>
              <a:chExt cx="376" cy="384"/>
            </a:xfrm>
          </p:grpSpPr>
          <p:sp>
            <p:nvSpPr>
              <p:cNvPr id="36976" name="Rectangle 47"/>
              <p:cNvSpPr>
                <a:spLocks noChangeArrowheads="1"/>
              </p:cNvSpPr>
              <p:nvPr/>
            </p:nvSpPr>
            <p:spPr bwMode="auto">
              <a:xfrm>
                <a:off x="1128" y="284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2465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77" name="Rectangle 157"/>
              <p:cNvSpPr>
                <a:spLocks noChangeArrowheads="1"/>
              </p:cNvSpPr>
              <p:nvPr/>
            </p:nvSpPr>
            <p:spPr bwMode="auto">
              <a:xfrm>
                <a:off x="1120" y="284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13" name="Group 160"/>
            <p:cNvGrpSpPr>
              <a:grpSpLocks/>
            </p:cNvGrpSpPr>
            <p:nvPr/>
          </p:nvGrpSpPr>
          <p:grpSpPr bwMode="auto">
            <a:xfrm>
              <a:off x="1496" y="2840"/>
              <a:ext cx="376" cy="384"/>
              <a:chOff x="1496" y="2840"/>
              <a:chExt cx="376" cy="384"/>
            </a:xfrm>
          </p:grpSpPr>
          <p:sp>
            <p:nvSpPr>
              <p:cNvPr id="36974" name="Rectangle 48"/>
              <p:cNvSpPr>
                <a:spLocks noChangeArrowheads="1"/>
              </p:cNvSpPr>
              <p:nvPr/>
            </p:nvSpPr>
            <p:spPr bwMode="auto">
              <a:xfrm>
                <a:off x="1504" y="284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2673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75" name="Rectangle 159"/>
              <p:cNvSpPr>
                <a:spLocks noChangeArrowheads="1"/>
              </p:cNvSpPr>
              <p:nvPr/>
            </p:nvSpPr>
            <p:spPr bwMode="auto">
              <a:xfrm>
                <a:off x="1496" y="284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14" name="Group 162"/>
            <p:cNvGrpSpPr>
              <a:grpSpLocks/>
            </p:cNvGrpSpPr>
            <p:nvPr/>
          </p:nvGrpSpPr>
          <p:grpSpPr bwMode="auto">
            <a:xfrm>
              <a:off x="1872" y="2840"/>
              <a:ext cx="376" cy="384"/>
              <a:chOff x="1872" y="2840"/>
              <a:chExt cx="376" cy="384"/>
            </a:xfrm>
          </p:grpSpPr>
          <p:sp>
            <p:nvSpPr>
              <p:cNvPr id="36972" name="Rectangle 49"/>
              <p:cNvSpPr>
                <a:spLocks noChangeArrowheads="1"/>
              </p:cNvSpPr>
              <p:nvPr/>
            </p:nvSpPr>
            <p:spPr bwMode="auto">
              <a:xfrm>
                <a:off x="1880" y="284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3605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73" name="Rectangle 161"/>
              <p:cNvSpPr>
                <a:spLocks noChangeArrowheads="1"/>
              </p:cNvSpPr>
              <p:nvPr/>
            </p:nvSpPr>
            <p:spPr bwMode="auto">
              <a:xfrm>
                <a:off x="1872" y="284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15" name="Group 164"/>
            <p:cNvGrpSpPr>
              <a:grpSpLocks/>
            </p:cNvGrpSpPr>
            <p:nvPr/>
          </p:nvGrpSpPr>
          <p:grpSpPr bwMode="auto">
            <a:xfrm>
              <a:off x="2248" y="2840"/>
              <a:ext cx="376" cy="384"/>
              <a:chOff x="2248" y="2840"/>
              <a:chExt cx="376" cy="384"/>
            </a:xfrm>
          </p:grpSpPr>
          <p:sp>
            <p:nvSpPr>
              <p:cNvPr id="36970" name="Rectangle 50"/>
              <p:cNvSpPr>
                <a:spLocks noChangeArrowheads="1"/>
              </p:cNvSpPr>
              <p:nvPr/>
            </p:nvSpPr>
            <p:spPr bwMode="auto">
              <a:xfrm>
                <a:off x="2256" y="284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3463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71" name="Rectangle 163"/>
              <p:cNvSpPr>
                <a:spLocks noChangeArrowheads="1"/>
              </p:cNvSpPr>
              <p:nvPr/>
            </p:nvSpPr>
            <p:spPr bwMode="auto">
              <a:xfrm>
                <a:off x="2248" y="284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16" name="Group 166"/>
            <p:cNvGrpSpPr>
              <a:grpSpLocks/>
            </p:cNvGrpSpPr>
            <p:nvPr/>
          </p:nvGrpSpPr>
          <p:grpSpPr bwMode="auto">
            <a:xfrm>
              <a:off x="0" y="3232"/>
              <a:ext cx="744" cy="384"/>
              <a:chOff x="0" y="3232"/>
              <a:chExt cx="744" cy="384"/>
            </a:xfrm>
          </p:grpSpPr>
          <p:sp>
            <p:nvSpPr>
              <p:cNvPr id="36968" name="Rectangle 51"/>
              <p:cNvSpPr>
                <a:spLocks noChangeArrowheads="1"/>
              </p:cNvSpPr>
              <p:nvPr/>
            </p:nvSpPr>
            <p:spPr bwMode="auto">
              <a:xfrm>
                <a:off x="8" y="3240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Roraima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69" name="Rectangle 165"/>
              <p:cNvSpPr>
                <a:spLocks noChangeArrowheads="1"/>
              </p:cNvSpPr>
              <p:nvPr/>
            </p:nvSpPr>
            <p:spPr bwMode="auto">
              <a:xfrm>
                <a:off x="0" y="3232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17" name="Group 168"/>
            <p:cNvGrpSpPr>
              <a:grpSpLocks/>
            </p:cNvGrpSpPr>
            <p:nvPr/>
          </p:nvGrpSpPr>
          <p:grpSpPr bwMode="auto">
            <a:xfrm>
              <a:off x="744" y="3232"/>
              <a:ext cx="376" cy="384"/>
              <a:chOff x="744" y="3232"/>
              <a:chExt cx="376" cy="384"/>
            </a:xfrm>
          </p:grpSpPr>
          <p:sp>
            <p:nvSpPr>
              <p:cNvPr id="36966" name="Rectangle 52"/>
              <p:cNvSpPr>
                <a:spLocks noChangeArrowheads="1"/>
              </p:cNvSpPr>
              <p:nvPr/>
            </p:nvSpPr>
            <p:spPr bwMode="auto">
              <a:xfrm>
                <a:off x="752" y="324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220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67" name="Rectangle 167"/>
              <p:cNvSpPr>
                <a:spLocks noChangeArrowheads="1"/>
              </p:cNvSpPr>
              <p:nvPr/>
            </p:nvSpPr>
            <p:spPr bwMode="auto">
              <a:xfrm>
                <a:off x="744" y="323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18" name="Group 170"/>
            <p:cNvGrpSpPr>
              <a:grpSpLocks/>
            </p:cNvGrpSpPr>
            <p:nvPr/>
          </p:nvGrpSpPr>
          <p:grpSpPr bwMode="auto">
            <a:xfrm>
              <a:off x="1120" y="3232"/>
              <a:ext cx="376" cy="384"/>
              <a:chOff x="1120" y="3232"/>
              <a:chExt cx="376" cy="384"/>
            </a:xfrm>
          </p:grpSpPr>
          <p:sp>
            <p:nvSpPr>
              <p:cNvPr id="36964" name="Rectangle 53"/>
              <p:cNvSpPr>
                <a:spLocks noChangeArrowheads="1"/>
              </p:cNvSpPr>
              <p:nvPr/>
            </p:nvSpPr>
            <p:spPr bwMode="auto">
              <a:xfrm>
                <a:off x="1128" y="324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253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65" name="Rectangle 169"/>
              <p:cNvSpPr>
                <a:spLocks noChangeArrowheads="1"/>
              </p:cNvSpPr>
              <p:nvPr/>
            </p:nvSpPr>
            <p:spPr bwMode="auto">
              <a:xfrm>
                <a:off x="1120" y="323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19" name="Group 172"/>
            <p:cNvGrpSpPr>
              <a:grpSpLocks/>
            </p:cNvGrpSpPr>
            <p:nvPr/>
          </p:nvGrpSpPr>
          <p:grpSpPr bwMode="auto">
            <a:xfrm>
              <a:off x="1496" y="3232"/>
              <a:ext cx="376" cy="384"/>
              <a:chOff x="1496" y="3232"/>
              <a:chExt cx="376" cy="384"/>
            </a:xfrm>
          </p:grpSpPr>
          <p:sp>
            <p:nvSpPr>
              <p:cNvPr id="36962" name="Rectangle 54"/>
              <p:cNvSpPr>
                <a:spLocks noChangeArrowheads="1"/>
              </p:cNvSpPr>
              <p:nvPr/>
            </p:nvSpPr>
            <p:spPr bwMode="auto">
              <a:xfrm>
                <a:off x="1504" y="324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345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63" name="Rectangle 171"/>
              <p:cNvSpPr>
                <a:spLocks noChangeArrowheads="1"/>
              </p:cNvSpPr>
              <p:nvPr/>
            </p:nvSpPr>
            <p:spPr bwMode="auto">
              <a:xfrm>
                <a:off x="1496" y="323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20" name="Group 174"/>
            <p:cNvGrpSpPr>
              <a:grpSpLocks/>
            </p:cNvGrpSpPr>
            <p:nvPr/>
          </p:nvGrpSpPr>
          <p:grpSpPr bwMode="auto">
            <a:xfrm>
              <a:off x="1872" y="3232"/>
              <a:ext cx="376" cy="384"/>
              <a:chOff x="1872" y="3232"/>
              <a:chExt cx="376" cy="384"/>
            </a:xfrm>
          </p:grpSpPr>
          <p:sp>
            <p:nvSpPr>
              <p:cNvPr id="36960" name="Rectangle 55"/>
              <p:cNvSpPr>
                <a:spLocks noChangeArrowheads="1"/>
              </p:cNvSpPr>
              <p:nvPr/>
            </p:nvSpPr>
            <p:spPr bwMode="auto">
              <a:xfrm>
                <a:off x="1880" y="324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54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61" name="Rectangle 173"/>
              <p:cNvSpPr>
                <a:spLocks noChangeArrowheads="1"/>
              </p:cNvSpPr>
              <p:nvPr/>
            </p:nvSpPr>
            <p:spPr bwMode="auto">
              <a:xfrm>
                <a:off x="1872" y="323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21" name="Group 176"/>
            <p:cNvGrpSpPr>
              <a:grpSpLocks/>
            </p:cNvGrpSpPr>
            <p:nvPr/>
          </p:nvGrpSpPr>
          <p:grpSpPr bwMode="auto">
            <a:xfrm>
              <a:off x="2248" y="3232"/>
              <a:ext cx="376" cy="384"/>
              <a:chOff x="2248" y="3232"/>
              <a:chExt cx="376" cy="384"/>
            </a:xfrm>
          </p:grpSpPr>
          <p:sp>
            <p:nvSpPr>
              <p:cNvPr id="36958" name="Rectangle 56"/>
              <p:cNvSpPr>
                <a:spLocks noChangeArrowheads="1"/>
              </p:cNvSpPr>
              <p:nvPr/>
            </p:nvSpPr>
            <p:spPr bwMode="auto">
              <a:xfrm>
                <a:off x="2256" y="324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326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59" name="Rectangle 175"/>
              <p:cNvSpPr>
                <a:spLocks noChangeArrowheads="1"/>
              </p:cNvSpPr>
              <p:nvPr/>
            </p:nvSpPr>
            <p:spPr bwMode="auto">
              <a:xfrm>
                <a:off x="2248" y="323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22" name="Group 178"/>
            <p:cNvGrpSpPr>
              <a:grpSpLocks/>
            </p:cNvGrpSpPr>
            <p:nvPr/>
          </p:nvGrpSpPr>
          <p:grpSpPr bwMode="auto">
            <a:xfrm>
              <a:off x="0" y="3624"/>
              <a:ext cx="744" cy="384"/>
              <a:chOff x="0" y="3624"/>
              <a:chExt cx="744" cy="384"/>
            </a:xfrm>
          </p:grpSpPr>
          <p:sp>
            <p:nvSpPr>
              <p:cNvPr id="36956" name="Rectangle 57"/>
              <p:cNvSpPr>
                <a:spLocks noChangeArrowheads="1"/>
              </p:cNvSpPr>
              <p:nvPr/>
            </p:nvSpPr>
            <p:spPr bwMode="auto">
              <a:xfrm>
                <a:off x="8" y="3632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Tocantins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57" name="Rectangle 177"/>
              <p:cNvSpPr>
                <a:spLocks noChangeArrowheads="1"/>
              </p:cNvSpPr>
              <p:nvPr/>
            </p:nvSpPr>
            <p:spPr bwMode="auto">
              <a:xfrm>
                <a:off x="0" y="3624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23" name="Group 180"/>
            <p:cNvGrpSpPr>
              <a:grpSpLocks/>
            </p:cNvGrpSpPr>
            <p:nvPr/>
          </p:nvGrpSpPr>
          <p:grpSpPr bwMode="auto">
            <a:xfrm>
              <a:off x="744" y="3624"/>
              <a:ext cx="376" cy="384"/>
              <a:chOff x="744" y="3624"/>
              <a:chExt cx="376" cy="384"/>
            </a:xfrm>
          </p:grpSpPr>
          <p:sp>
            <p:nvSpPr>
              <p:cNvPr id="36954" name="Rectangle 58"/>
              <p:cNvSpPr>
                <a:spLocks noChangeArrowheads="1"/>
              </p:cNvSpPr>
              <p:nvPr/>
            </p:nvSpPr>
            <p:spPr bwMode="auto">
              <a:xfrm>
                <a:off x="752" y="363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216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55" name="Rectangle 179"/>
              <p:cNvSpPr>
                <a:spLocks noChangeArrowheads="1"/>
              </p:cNvSpPr>
              <p:nvPr/>
            </p:nvSpPr>
            <p:spPr bwMode="auto">
              <a:xfrm>
                <a:off x="744" y="362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24" name="Group 182"/>
            <p:cNvGrpSpPr>
              <a:grpSpLocks/>
            </p:cNvGrpSpPr>
            <p:nvPr/>
          </p:nvGrpSpPr>
          <p:grpSpPr bwMode="auto">
            <a:xfrm>
              <a:off x="1120" y="3624"/>
              <a:ext cx="376" cy="384"/>
              <a:chOff x="1120" y="3624"/>
              <a:chExt cx="376" cy="384"/>
            </a:xfrm>
          </p:grpSpPr>
          <p:sp>
            <p:nvSpPr>
              <p:cNvPr id="36952" name="Rectangle 59"/>
              <p:cNvSpPr>
                <a:spLocks noChangeArrowheads="1"/>
              </p:cNvSpPr>
              <p:nvPr/>
            </p:nvSpPr>
            <p:spPr bwMode="auto">
              <a:xfrm>
                <a:off x="1128" y="363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244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53" name="Rectangle 181"/>
              <p:cNvSpPr>
                <a:spLocks noChangeArrowheads="1"/>
              </p:cNvSpPr>
              <p:nvPr/>
            </p:nvSpPr>
            <p:spPr bwMode="auto">
              <a:xfrm>
                <a:off x="1120" y="362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25" name="Group 184"/>
            <p:cNvGrpSpPr>
              <a:grpSpLocks/>
            </p:cNvGrpSpPr>
            <p:nvPr/>
          </p:nvGrpSpPr>
          <p:grpSpPr bwMode="auto">
            <a:xfrm>
              <a:off x="1496" y="3624"/>
              <a:ext cx="376" cy="384"/>
              <a:chOff x="1496" y="3624"/>
              <a:chExt cx="376" cy="384"/>
            </a:xfrm>
          </p:grpSpPr>
          <p:sp>
            <p:nvSpPr>
              <p:cNvPr id="36950" name="Rectangle 60"/>
              <p:cNvSpPr>
                <a:spLocks noChangeArrowheads="1"/>
              </p:cNvSpPr>
              <p:nvPr/>
            </p:nvSpPr>
            <p:spPr bwMode="auto">
              <a:xfrm>
                <a:off x="1504" y="363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189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51" name="Rectangle 183"/>
              <p:cNvSpPr>
                <a:spLocks noChangeArrowheads="1"/>
              </p:cNvSpPr>
              <p:nvPr/>
            </p:nvSpPr>
            <p:spPr bwMode="auto">
              <a:xfrm>
                <a:off x="1496" y="362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26" name="Group 186"/>
            <p:cNvGrpSpPr>
              <a:grpSpLocks/>
            </p:cNvGrpSpPr>
            <p:nvPr/>
          </p:nvGrpSpPr>
          <p:grpSpPr bwMode="auto">
            <a:xfrm>
              <a:off x="1872" y="3624"/>
              <a:ext cx="376" cy="384"/>
              <a:chOff x="1872" y="3624"/>
              <a:chExt cx="376" cy="384"/>
            </a:xfrm>
          </p:grpSpPr>
          <p:sp>
            <p:nvSpPr>
              <p:cNvPr id="36948" name="Rectangle 61"/>
              <p:cNvSpPr>
                <a:spLocks noChangeArrowheads="1"/>
              </p:cNvSpPr>
              <p:nvPr/>
            </p:nvSpPr>
            <p:spPr bwMode="auto">
              <a:xfrm>
                <a:off x="1880" y="363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259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49" name="Rectangle 185"/>
              <p:cNvSpPr>
                <a:spLocks noChangeArrowheads="1"/>
              </p:cNvSpPr>
              <p:nvPr/>
            </p:nvSpPr>
            <p:spPr bwMode="auto">
              <a:xfrm>
                <a:off x="1872" y="362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27" name="Group 188"/>
            <p:cNvGrpSpPr>
              <a:grpSpLocks/>
            </p:cNvGrpSpPr>
            <p:nvPr/>
          </p:nvGrpSpPr>
          <p:grpSpPr bwMode="auto">
            <a:xfrm>
              <a:off x="2248" y="3624"/>
              <a:ext cx="376" cy="384"/>
              <a:chOff x="2248" y="3624"/>
              <a:chExt cx="376" cy="384"/>
            </a:xfrm>
          </p:grpSpPr>
          <p:sp>
            <p:nvSpPr>
              <p:cNvPr id="36946" name="Rectangle 62"/>
              <p:cNvSpPr>
                <a:spLocks noChangeArrowheads="1"/>
              </p:cNvSpPr>
              <p:nvPr/>
            </p:nvSpPr>
            <p:spPr bwMode="auto">
              <a:xfrm>
                <a:off x="2256" y="363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136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47" name="Rectangle 187"/>
              <p:cNvSpPr>
                <a:spLocks noChangeArrowheads="1"/>
              </p:cNvSpPr>
              <p:nvPr/>
            </p:nvSpPr>
            <p:spPr bwMode="auto">
              <a:xfrm>
                <a:off x="2248" y="362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28" name="Group 190"/>
            <p:cNvGrpSpPr>
              <a:grpSpLocks/>
            </p:cNvGrpSpPr>
            <p:nvPr/>
          </p:nvGrpSpPr>
          <p:grpSpPr bwMode="auto">
            <a:xfrm>
              <a:off x="0" y="4016"/>
              <a:ext cx="744" cy="384"/>
              <a:chOff x="0" y="4016"/>
              <a:chExt cx="744" cy="384"/>
            </a:xfrm>
          </p:grpSpPr>
          <p:sp>
            <p:nvSpPr>
              <p:cNvPr id="36944" name="Rectangle 63"/>
              <p:cNvSpPr>
                <a:spLocks noChangeArrowheads="1"/>
              </p:cNvSpPr>
              <p:nvPr/>
            </p:nvSpPr>
            <p:spPr bwMode="auto">
              <a:xfrm>
                <a:off x="8" y="4024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Amazônia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45" name="Rectangle 189"/>
              <p:cNvSpPr>
                <a:spLocks noChangeArrowheads="1"/>
              </p:cNvSpPr>
              <p:nvPr/>
            </p:nvSpPr>
            <p:spPr bwMode="auto">
              <a:xfrm>
                <a:off x="0" y="4016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29" name="Group 192"/>
            <p:cNvGrpSpPr>
              <a:grpSpLocks/>
            </p:cNvGrpSpPr>
            <p:nvPr/>
          </p:nvGrpSpPr>
          <p:grpSpPr bwMode="auto">
            <a:xfrm>
              <a:off x="744" y="4016"/>
              <a:ext cx="376" cy="384"/>
              <a:chOff x="744" y="4016"/>
              <a:chExt cx="376" cy="384"/>
            </a:xfrm>
          </p:grpSpPr>
          <p:sp>
            <p:nvSpPr>
              <p:cNvPr id="36942" name="Rectangle 64"/>
              <p:cNvSpPr>
                <a:spLocks noChangeArrowheads="1"/>
              </p:cNvSpPr>
              <p:nvPr/>
            </p:nvSpPr>
            <p:spPr bwMode="auto">
              <a:xfrm>
                <a:off x="752" y="402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17259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43" name="Rectangle 191"/>
              <p:cNvSpPr>
                <a:spLocks noChangeArrowheads="1"/>
              </p:cNvSpPr>
              <p:nvPr/>
            </p:nvSpPr>
            <p:spPr bwMode="auto">
              <a:xfrm>
                <a:off x="744" y="401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30" name="Group 194"/>
            <p:cNvGrpSpPr>
              <a:grpSpLocks/>
            </p:cNvGrpSpPr>
            <p:nvPr/>
          </p:nvGrpSpPr>
          <p:grpSpPr bwMode="auto">
            <a:xfrm>
              <a:off x="1120" y="4016"/>
              <a:ext cx="376" cy="384"/>
              <a:chOff x="1120" y="4016"/>
              <a:chExt cx="376" cy="384"/>
            </a:xfrm>
          </p:grpSpPr>
          <p:sp>
            <p:nvSpPr>
              <p:cNvPr id="36940" name="Rectangle 65"/>
              <p:cNvSpPr>
                <a:spLocks noChangeArrowheads="1"/>
              </p:cNvSpPr>
              <p:nvPr/>
            </p:nvSpPr>
            <p:spPr bwMode="auto">
              <a:xfrm>
                <a:off x="1128" y="402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18226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41" name="Rectangle 193"/>
              <p:cNvSpPr>
                <a:spLocks noChangeArrowheads="1"/>
              </p:cNvSpPr>
              <p:nvPr/>
            </p:nvSpPr>
            <p:spPr bwMode="auto">
              <a:xfrm>
                <a:off x="1120" y="401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31" name="Group 196"/>
            <p:cNvGrpSpPr>
              <a:grpSpLocks/>
            </p:cNvGrpSpPr>
            <p:nvPr/>
          </p:nvGrpSpPr>
          <p:grpSpPr bwMode="auto">
            <a:xfrm>
              <a:off x="1496" y="4016"/>
              <a:ext cx="376" cy="384"/>
              <a:chOff x="1496" y="4016"/>
              <a:chExt cx="376" cy="384"/>
            </a:xfrm>
          </p:grpSpPr>
          <p:sp>
            <p:nvSpPr>
              <p:cNvPr id="36938" name="Rectangle 66"/>
              <p:cNvSpPr>
                <a:spLocks noChangeArrowheads="1"/>
              </p:cNvSpPr>
              <p:nvPr/>
            </p:nvSpPr>
            <p:spPr bwMode="auto">
              <a:xfrm>
                <a:off x="1504" y="402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18165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39" name="Rectangle 195"/>
              <p:cNvSpPr>
                <a:spLocks noChangeArrowheads="1"/>
              </p:cNvSpPr>
              <p:nvPr/>
            </p:nvSpPr>
            <p:spPr bwMode="auto">
              <a:xfrm>
                <a:off x="1496" y="401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32" name="Group 198"/>
            <p:cNvGrpSpPr>
              <a:grpSpLocks/>
            </p:cNvGrpSpPr>
            <p:nvPr/>
          </p:nvGrpSpPr>
          <p:grpSpPr bwMode="auto">
            <a:xfrm>
              <a:off x="1872" y="4016"/>
              <a:ext cx="376" cy="384"/>
              <a:chOff x="1872" y="4016"/>
              <a:chExt cx="376" cy="384"/>
            </a:xfrm>
          </p:grpSpPr>
          <p:sp>
            <p:nvSpPr>
              <p:cNvPr id="36936" name="Rectangle 67"/>
              <p:cNvSpPr>
                <a:spLocks noChangeArrowheads="1"/>
              </p:cNvSpPr>
              <p:nvPr/>
            </p:nvSpPr>
            <p:spPr bwMode="auto">
              <a:xfrm>
                <a:off x="1880" y="402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23266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37" name="Rectangle 197"/>
              <p:cNvSpPr>
                <a:spLocks noChangeArrowheads="1"/>
              </p:cNvSpPr>
              <p:nvPr/>
            </p:nvSpPr>
            <p:spPr bwMode="auto">
              <a:xfrm>
                <a:off x="1872" y="401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36933" name="Group 200"/>
            <p:cNvGrpSpPr>
              <a:grpSpLocks/>
            </p:cNvGrpSpPr>
            <p:nvPr/>
          </p:nvGrpSpPr>
          <p:grpSpPr bwMode="auto">
            <a:xfrm>
              <a:off x="2248" y="4016"/>
              <a:ext cx="376" cy="384"/>
              <a:chOff x="2248" y="4016"/>
              <a:chExt cx="376" cy="384"/>
            </a:xfrm>
          </p:grpSpPr>
          <p:sp>
            <p:nvSpPr>
              <p:cNvPr id="36934" name="Rectangle 68"/>
              <p:cNvSpPr>
                <a:spLocks noChangeArrowheads="1"/>
              </p:cNvSpPr>
              <p:nvPr/>
            </p:nvSpPr>
            <p:spPr bwMode="auto">
              <a:xfrm>
                <a:off x="2256" y="402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23750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36935" name="Rectangle 199"/>
              <p:cNvSpPr>
                <a:spLocks noChangeArrowheads="1"/>
              </p:cNvSpPr>
              <p:nvPr/>
            </p:nvSpPr>
            <p:spPr bwMode="auto">
              <a:xfrm>
                <a:off x="2248" y="401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Rateio de Concentração no setor de agronegócio </a:t>
            </a:r>
          </a:p>
        </p:txBody>
      </p:sp>
      <p:grpSp>
        <p:nvGrpSpPr>
          <p:cNvPr id="37891" name="Group 290"/>
          <p:cNvGrpSpPr>
            <a:grpSpLocks/>
          </p:cNvGrpSpPr>
          <p:nvPr/>
        </p:nvGrpSpPr>
        <p:grpSpPr bwMode="auto">
          <a:xfrm>
            <a:off x="1295400" y="2286000"/>
            <a:ext cx="7086600" cy="4572000"/>
            <a:chOff x="-3" y="-3"/>
            <a:chExt cx="1545" cy="6678"/>
          </a:xfrm>
        </p:grpSpPr>
        <p:grpSp>
          <p:nvGrpSpPr>
            <p:cNvPr id="37892" name="Group 288"/>
            <p:cNvGrpSpPr>
              <a:grpSpLocks/>
            </p:cNvGrpSpPr>
            <p:nvPr/>
          </p:nvGrpSpPr>
          <p:grpSpPr bwMode="auto">
            <a:xfrm>
              <a:off x="0" y="0"/>
              <a:ext cx="1539" cy="6672"/>
              <a:chOff x="0" y="0"/>
              <a:chExt cx="1539" cy="6672"/>
            </a:xfrm>
          </p:grpSpPr>
          <p:grpSp>
            <p:nvGrpSpPr>
              <p:cNvPr id="37894" name="Group 195"/>
              <p:cNvGrpSpPr>
                <a:grpSpLocks/>
              </p:cNvGrpSpPr>
              <p:nvPr/>
            </p:nvGrpSpPr>
            <p:grpSpPr bwMode="auto">
              <a:xfrm>
                <a:off x="0" y="0"/>
                <a:ext cx="488" cy="556"/>
                <a:chOff x="0" y="0"/>
                <a:chExt cx="488" cy="556"/>
              </a:xfrm>
            </p:grpSpPr>
            <p:sp>
              <p:nvSpPr>
                <p:cNvPr id="38033" name="Rectangle 147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n-US" sz="1400" i="1">
                      <a:latin typeface="Arial" pitchFamily="34" charset="0"/>
                      <a:cs typeface="Arial" pitchFamily="34" charset="0"/>
                    </a:rPr>
                    <a:t> 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ct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34" name="Rectangle 19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895" name="Group 197"/>
              <p:cNvGrpSpPr>
                <a:grpSpLocks/>
              </p:cNvGrpSpPr>
              <p:nvPr/>
            </p:nvGrpSpPr>
            <p:grpSpPr bwMode="auto">
              <a:xfrm>
                <a:off x="488" y="0"/>
                <a:ext cx="263" cy="556"/>
                <a:chOff x="488" y="0"/>
                <a:chExt cx="263" cy="556"/>
              </a:xfrm>
            </p:grpSpPr>
            <p:sp>
              <p:nvSpPr>
                <p:cNvPr id="38031" name="Rectangle 148"/>
                <p:cNvSpPr>
                  <a:spLocks noChangeArrowheads="1"/>
                </p:cNvSpPr>
                <p:nvPr/>
              </p:nvSpPr>
              <p:spPr bwMode="auto">
                <a:xfrm>
                  <a:off x="531" y="0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n-US" sz="1400" i="1">
                      <a:latin typeface="Arial" pitchFamily="34" charset="0"/>
                      <a:cs typeface="Arial" pitchFamily="34" charset="0"/>
                    </a:rPr>
                    <a:t>1994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ct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32" name="Rectangle 196"/>
                <p:cNvSpPr>
                  <a:spLocks noChangeArrowheads="1"/>
                </p:cNvSpPr>
                <p:nvPr/>
              </p:nvSpPr>
              <p:spPr bwMode="auto">
                <a:xfrm>
                  <a:off x="488" y="0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896" name="Group 199"/>
              <p:cNvGrpSpPr>
                <a:grpSpLocks/>
              </p:cNvGrpSpPr>
              <p:nvPr/>
            </p:nvGrpSpPr>
            <p:grpSpPr bwMode="auto">
              <a:xfrm>
                <a:off x="751" y="0"/>
                <a:ext cx="514" cy="556"/>
                <a:chOff x="751" y="0"/>
                <a:chExt cx="514" cy="556"/>
              </a:xfrm>
            </p:grpSpPr>
            <p:sp>
              <p:nvSpPr>
                <p:cNvPr id="38029" name="Rectangle 149"/>
                <p:cNvSpPr>
                  <a:spLocks noChangeArrowheads="1"/>
                </p:cNvSpPr>
                <p:nvPr/>
              </p:nvSpPr>
              <p:spPr bwMode="auto">
                <a:xfrm>
                  <a:off x="794" y="0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n-US" sz="1400" i="1">
                      <a:latin typeface="Arial" pitchFamily="34" charset="0"/>
                      <a:cs typeface="Arial" pitchFamily="34" charset="0"/>
                    </a:rPr>
                    <a:t> 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ct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30" name="Rectangle 198"/>
                <p:cNvSpPr>
                  <a:spLocks noChangeArrowheads="1"/>
                </p:cNvSpPr>
                <p:nvPr/>
              </p:nvSpPr>
              <p:spPr bwMode="auto">
                <a:xfrm>
                  <a:off x="751" y="0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897" name="Group 201"/>
              <p:cNvGrpSpPr>
                <a:grpSpLocks/>
              </p:cNvGrpSpPr>
              <p:nvPr/>
            </p:nvGrpSpPr>
            <p:grpSpPr bwMode="auto">
              <a:xfrm>
                <a:off x="1265" y="0"/>
                <a:ext cx="274" cy="556"/>
                <a:chOff x="1265" y="0"/>
                <a:chExt cx="274" cy="556"/>
              </a:xfrm>
            </p:grpSpPr>
            <p:sp>
              <p:nvSpPr>
                <p:cNvPr id="38027" name="Rectangle 150"/>
                <p:cNvSpPr>
                  <a:spLocks noChangeArrowheads="1"/>
                </p:cNvSpPr>
                <p:nvPr/>
              </p:nvSpPr>
              <p:spPr bwMode="auto">
                <a:xfrm>
                  <a:off x="1308" y="0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n-US" sz="1400" i="1">
                      <a:latin typeface="Arial" pitchFamily="34" charset="0"/>
                      <a:cs typeface="Arial" pitchFamily="34" charset="0"/>
                    </a:rPr>
                    <a:t>2001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ct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28" name="Rectangle 200"/>
                <p:cNvSpPr>
                  <a:spLocks noChangeArrowheads="1"/>
                </p:cNvSpPr>
                <p:nvPr/>
              </p:nvSpPr>
              <p:spPr bwMode="auto">
                <a:xfrm>
                  <a:off x="1265" y="0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898" name="Group 203"/>
              <p:cNvGrpSpPr>
                <a:grpSpLocks/>
              </p:cNvGrpSpPr>
              <p:nvPr/>
            </p:nvGrpSpPr>
            <p:grpSpPr bwMode="auto">
              <a:xfrm>
                <a:off x="0" y="556"/>
                <a:ext cx="488" cy="556"/>
                <a:chOff x="0" y="556"/>
                <a:chExt cx="488" cy="556"/>
              </a:xfrm>
            </p:grpSpPr>
            <p:sp>
              <p:nvSpPr>
                <p:cNvPr id="38025" name="Rectangle 151"/>
                <p:cNvSpPr>
                  <a:spLocks noChangeArrowheads="1"/>
                </p:cNvSpPr>
                <p:nvPr/>
              </p:nvSpPr>
              <p:spPr bwMode="auto">
                <a:xfrm>
                  <a:off x="43" y="556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Nestlé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26" name="Rectangle 202"/>
                <p:cNvSpPr>
                  <a:spLocks noChangeArrowheads="1"/>
                </p:cNvSpPr>
                <p:nvPr/>
              </p:nvSpPr>
              <p:spPr bwMode="auto">
                <a:xfrm>
                  <a:off x="0" y="556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899" name="Group 205"/>
              <p:cNvGrpSpPr>
                <a:grpSpLocks/>
              </p:cNvGrpSpPr>
              <p:nvPr/>
            </p:nvGrpSpPr>
            <p:grpSpPr bwMode="auto">
              <a:xfrm>
                <a:off x="488" y="556"/>
                <a:ext cx="263" cy="556"/>
                <a:chOff x="488" y="556"/>
                <a:chExt cx="263" cy="556"/>
              </a:xfrm>
            </p:grpSpPr>
            <p:sp>
              <p:nvSpPr>
                <p:cNvPr id="38023" name="Rectangle 152"/>
                <p:cNvSpPr>
                  <a:spLocks noChangeArrowheads="1"/>
                </p:cNvSpPr>
                <p:nvPr/>
              </p:nvSpPr>
              <p:spPr bwMode="auto">
                <a:xfrm>
                  <a:off x="531" y="556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5.42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24" name="Rectangle 204"/>
                <p:cNvSpPr>
                  <a:spLocks noChangeArrowheads="1"/>
                </p:cNvSpPr>
                <p:nvPr/>
              </p:nvSpPr>
              <p:spPr bwMode="auto">
                <a:xfrm>
                  <a:off x="488" y="556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00" name="Group 207"/>
              <p:cNvGrpSpPr>
                <a:grpSpLocks/>
              </p:cNvGrpSpPr>
              <p:nvPr/>
            </p:nvGrpSpPr>
            <p:grpSpPr bwMode="auto">
              <a:xfrm>
                <a:off x="751" y="556"/>
                <a:ext cx="514" cy="556"/>
                <a:chOff x="751" y="556"/>
                <a:chExt cx="514" cy="556"/>
              </a:xfrm>
            </p:grpSpPr>
            <p:sp>
              <p:nvSpPr>
                <p:cNvPr id="38021" name="Rectangle 153"/>
                <p:cNvSpPr>
                  <a:spLocks noChangeArrowheads="1"/>
                </p:cNvSpPr>
                <p:nvPr/>
              </p:nvSpPr>
              <p:spPr bwMode="auto">
                <a:xfrm>
                  <a:off x="794" y="556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Bunge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22" name="Rectangle 206"/>
                <p:cNvSpPr>
                  <a:spLocks noChangeArrowheads="1"/>
                </p:cNvSpPr>
                <p:nvPr/>
              </p:nvSpPr>
              <p:spPr bwMode="auto">
                <a:xfrm>
                  <a:off x="751" y="556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01" name="Group 209"/>
              <p:cNvGrpSpPr>
                <a:grpSpLocks/>
              </p:cNvGrpSpPr>
              <p:nvPr/>
            </p:nvGrpSpPr>
            <p:grpSpPr bwMode="auto">
              <a:xfrm>
                <a:off x="1265" y="556"/>
                <a:ext cx="274" cy="556"/>
                <a:chOff x="1265" y="556"/>
                <a:chExt cx="274" cy="556"/>
              </a:xfrm>
            </p:grpSpPr>
            <p:sp>
              <p:nvSpPr>
                <p:cNvPr id="38019" name="Rectangle 154"/>
                <p:cNvSpPr>
                  <a:spLocks noChangeArrowheads="1"/>
                </p:cNvSpPr>
                <p:nvPr/>
              </p:nvSpPr>
              <p:spPr bwMode="auto">
                <a:xfrm>
                  <a:off x="1308" y="556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7.59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20" name="Rectangle 208"/>
                <p:cNvSpPr>
                  <a:spLocks noChangeArrowheads="1"/>
                </p:cNvSpPr>
                <p:nvPr/>
              </p:nvSpPr>
              <p:spPr bwMode="auto">
                <a:xfrm>
                  <a:off x="1265" y="556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02" name="Group 211"/>
              <p:cNvGrpSpPr>
                <a:grpSpLocks/>
              </p:cNvGrpSpPr>
              <p:nvPr/>
            </p:nvGrpSpPr>
            <p:grpSpPr bwMode="auto">
              <a:xfrm>
                <a:off x="0" y="1112"/>
                <a:ext cx="488" cy="556"/>
                <a:chOff x="0" y="1112"/>
                <a:chExt cx="488" cy="556"/>
              </a:xfrm>
            </p:grpSpPr>
            <p:sp>
              <p:nvSpPr>
                <p:cNvPr id="38017" name="Rectangle 155"/>
                <p:cNvSpPr>
                  <a:spLocks noChangeArrowheads="1"/>
                </p:cNvSpPr>
                <p:nvPr/>
              </p:nvSpPr>
              <p:spPr bwMode="auto">
                <a:xfrm>
                  <a:off x="43" y="1112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Copersucar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18" name="Rectangle 210"/>
                <p:cNvSpPr>
                  <a:spLocks noChangeArrowheads="1"/>
                </p:cNvSpPr>
                <p:nvPr/>
              </p:nvSpPr>
              <p:spPr bwMode="auto">
                <a:xfrm>
                  <a:off x="0" y="1112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03" name="Group 213"/>
              <p:cNvGrpSpPr>
                <a:grpSpLocks/>
              </p:cNvGrpSpPr>
              <p:nvPr/>
            </p:nvGrpSpPr>
            <p:grpSpPr bwMode="auto">
              <a:xfrm>
                <a:off x="488" y="1112"/>
                <a:ext cx="263" cy="556"/>
                <a:chOff x="488" y="1112"/>
                <a:chExt cx="263" cy="556"/>
              </a:xfrm>
            </p:grpSpPr>
            <p:sp>
              <p:nvSpPr>
                <p:cNvPr id="38015" name="Rectangle 156"/>
                <p:cNvSpPr>
                  <a:spLocks noChangeArrowheads="1"/>
                </p:cNvSpPr>
                <p:nvPr/>
              </p:nvSpPr>
              <p:spPr bwMode="auto">
                <a:xfrm>
                  <a:off x="531" y="1112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5.00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16" name="Rectangle 212"/>
                <p:cNvSpPr>
                  <a:spLocks noChangeArrowheads="1"/>
                </p:cNvSpPr>
                <p:nvPr/>
              </p:nvSpPr>
              <p:spPr bwMode="auto">
                <a:xfrm>
                  <a:off x="488" y="1112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04" name="Group 215"/>
              <p:cNvGrpSpPr>
                <a:grpSpLocks/>
              </p:cNvGrpSpPr>
              <p:nvPr/>
            </p:nvGrpSpPr>
            <p:grpSpPr bwMode="auto">
              <a:xfrm>
                <a:off x="751" y="1112"/>
                <a:ext cx="514" cy="556"/>
                <a:chOff x="751" y="1112"/>
                <a:chExt cx="514" cy="556"/>
              </a:xfrm>
            </p:grpSpPr>
            <p:sp>
              <p:nvSpPr>
                <p:cNvPr id="38013" name="Rectangle 157"/>
                <p:cNvSpPr>
                  <a:spLocks noChangeArrowheads="1"/>
                </p:cNvSpPr>
                <p:nvPr/>
              </p:nvSpPr>
              <p:spPr bwMode="auto">
                <a:xfrm>
                  <a:off x="794" y="1112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Nestlé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14" name="Rectangle 214"/>
                <p:cNvSpPr>
                  <a:spLocks noChangeArrowheads="1"/>
                </p:cNvSpPr>
                <p:nvPr/>
              </p:nvSpPr>
              <p:spPr bwMode="auto">
                <a:xfrm>
                  <a:off x="751" y="1112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05" name="Group 217"/>
              <p:cNvGrpSpPr>
                <a:grpSpLocks/>
              </p:cNvGrpSpPr>
              <p:nvPr/>
            </p:nvGrpSpPr>
            <p:grpSpPr bwMode="auto">
              <a:xfrm>
                <a:off x="1265" y="1112"/>
                <a:ext cx="274" cy="556"/>
                <a:chOff x="1265" y="1112"/>
                <a:chExt cx="274" cy="556"/>
              </a:xfrm>
            </p:grpSpPr>
            <p:sp>
              <p:nvSpPr>
                <p:cNvPr id="38011" name="Rectangle 158"/>
                <p:cNvSpPr>
                  <a:spLocks noChangeArrowheads="1"/>
                </p:cNvSpPr>
                <p:nvPr/>
              </p:nvSpPr>
              <p:spPr bwMode="auto">
                <a:xfrm>
                  <a:off x="1308" y="1112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6.03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12" name="Rectangle 216"/>
                <p:cNvSpPr>
                  <a:spLocks noChangeArrowheads="1"/>
                </p:cNvSpPr>
                <p:nvPr/>
              </p:nvSpPr>
              <p:spPr bwMode="auto">
                <a:xfrm>
                  <a:off x="1265" y="1112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06" name="Group 219"/>
              <p:cNvGrpSpPr>
                <a:grpSpLocks/>
              </p:cNvGrpSpPr>
              <p:nvPr/>
            </p:nvGrpSpPr>
            <p:grpSpPr bwMode="auto">
              <a:xfrm>
                <a:off x="0" y="1668"/>
                <a:ext cx="488" cy="556"/>
                <a:chOff x="0" y="1668"/>
                <a:chExt cx="488" cy="556"/>
              </a:xfrm>
            </p:grpSpPr>
            <p:sp>
              <p:nvSpPr>
                <p:cNvPr id="38009" name="Rectangle 159"/>
                <p:cNvSpPr>
                  <a:spLocks noChangeArrowheads="1"/>
                </p:cNvSpPr>
                <p:nvPr/>
              </p:nvSpPr>
              <p:spPr bwMode="auto">
                <a:xfrm>
                  <a:off x="43" y="1668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Ceval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10" name="Rectangle 218"/>
                <p:cNvSpPr>
                  <a:spLocks noChangeArrowheads="1"/>
                </p:cNvSpPr>
                <p:nvPr/>
              </p:nvSpPr>
              <p:spPr bwMode="auto">
                <a:xfrm>
                  <a:off x="0" y="1668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07" name="Group 221"/>
              <p:cNvGrpSpPr>
                <a:grpSpLocks/>
              </p:cNvGrpSpPr>
              <p:nvPr/>
            </p:nvGrpSpPr>
            <p:grpSpPr bwMode="auto">
              <a:xfrm>
                <a:off x="488" y="1668"/>
                <a:ext cx="263" cy="556"/>
                <a:chOff x="488" y="1668"/>
                <a:chExt cx="263" cy="556"/>
              </a:xfrm>
            </p:grpSpPr>
            <p:sp>
              <p:nvSpPr>
                <p:cNvPr id="38007" name="Rectangle 160"/>
                <p:cNvSpPr>
                  <a:spLocks noChangeArrowheads="1"/>
                </p:cNvSpPr>
                <p:nvPr/>
              </p:nvSpPr>
              <p:spPr bwMode="auto">
                <a:xfrm>
                  <a:off x="531" y="1668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3.53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08" name="Rectangle 220"/>
                <p:cNvSpPr>
                  <a:spLocks noChangeArrowheads="1"/>
                </p:cNvSpPr>
                <p:nvPr/>
              </p:nvSpPr>
              <p:spPr bwMode="auto">
                <a:xfrm>
                  <a:off x="488" y="1668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08" name="Group 223"/>
              <p:cNvGrpSpPr>
                <a:grpSpLocks/>
              </p:cNvGrpSpPr>
              <p:nvPr/>
            </p:nvGrpSpPr>
            <p:grpSpPr bwMode="auto">
              <a:xfrm>
                <a:off x="751" y="1668"/>
                <a:ext cx="514" cy="556"/>
                <a:chOff x="751" y="1668"/>
                <a:chExt cx="514" cy="556"/>
              </a:xfrm>
            </p:grpSpPr>
            <p:sp>
              <p:nvSpPr>
                <p:cNvPr id="38005" name="Rectangle 161"/>
                <p:cNvSpPr>
                  <a:spLocks noChangeArrowheads="1"/>
                </p:cNvSpPr>
                <p:nvPr/>
              </p:nvSpPr>
              <p:spPr bwMode="auto">
                <a:xfrm>
                  <a:off x="794" y="1668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Cargill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06" name="Rectangle 222"/>
                <p:cNvSpPr>
                  <a:spLocks noChangeArrowheads="1"/>
                </p:cNvSpPr>
                <p:nvPr/>
              </p:nvSpPr>
              <p:spPr bwMode="auto">
                <a:xfrm>
                  <a:off x="751" y="1668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09" name="Group 225"/>
              <p:cNvGrpSpPr>
                <a:grpSpLocks/>
              </p:cNvGrpSpPr>
              <p:nvPr/>
            </p:nvGrpSpPr>
            <p:grpSpPr bwMode="auto">
              <a:xfrm>
                <a:off x="1265" y="1668"/>
                <a:ext cx="274" cy="556"/>
                <a:chOff x="1265" y="1668"/>
                <a:chExt cx="274" cy="556"/>
              </a:xfrm>
            </p:grpSpPr>
            <p:sp>
              <p:nvSpPr>
                <p:cNvPr id="38003" name="Rectangle 162"/>
                <p:cNvSpPr>
                  <a:spLocks noChangeArrowheads="1"/>
                </p:cNvSpPr>
                <p:nvPr/>
              </p:nvSpPr>
              <p:spPr bwMode="auto">
                <a:xfrm>
                  <a:off x="1308" y="1668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4.78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04" name="Rectangle 224"/>
                <p:cNvSpPr>
                  <a:spLocks noChangeArrowheads="1"/>
                </p:cNvSpPr>
                <p:nvPr/>
              </p:nvSpPr>
              <p:spPr bwMode="auto">
                <a:xfrm>
                  <a:off x="1265" y="1668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10" name="Group 227"/>
              <p:cNvGrpSpPr>
                <a:grpSpLocks/>
              </p:cNvGrpSpPr>
              <p:nvPr/>
            </p:nvGrpSpPr>
            <p:grpSpPr bwMode="auto">
              <a:xfrm>
                <a:off x="0" y="2224"/>
                <a:ext cx="488" cy="556"/>
                <a:chOff x="0" y="2224"/>
                <a:chExt cx="488" cy="556"/>
              </a:xfrm>
            </p:grpSpPr>
            <p:sp>
              <p:nvSpPr>
                <p:cNvPr id="38001" name="Rectangle 163"/>
                <p:cNvSpPr>
                  <a:spLocks noChangeArrowheads="1"/>
                </p:cNvSpPr>
                <p:nvPr/>
              </p:nvSpPr>
              <p:spPr bwMode="auto">
                <a:xfrm>
                  <a:off x="43" y="2224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Santista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02" name="Rectangle 226"/>
                <p:cNvSpPr>
                  <a:spLocks noChangeArrowheads="1"/>
                </p:cNvSpPr>
                <p:nvPr/>
              </p:nvSpPr>
              <p:spPr bwMode="auto">
                <a:xfrm>
                  <a:off x="0" y="2224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11" name="Group 229"/>
              <p:cNvGrpSpPr>
                <a:grpSpLocks/>
              </p:cNvGrpSpPr>
              <p:nvPr/>
            </p:nvGrpSpPr>
            <p:grpSpPr bwMode="auto">
              <a:xfrm>
                <a:off x="488" y="2224"/>
                <a:ext cx="263" cy="556"/>
                <a:chOff x="488" y="2224"/>
                <a:chExt cx="263" cy="556"/>
              </a:xfrm>
            </p:grpSpPr>
            <p:sp>
              <p:nvSpPr>
                <p:cNvPr id="37999" name="Rectangle 164"/>
                <p:cNvSpPr>
                  <a:spLocks noChangeArrowheads="1"/>
                </p:cNvSpPr>
                <p:nvPr/>
              </p:nvSpPr>
              <p:spPr bwMode="auto">
                <a:xfrm>
                  <a:off x="531" y="2224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3.28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8000" name="Rectangle 228"/>
                <p:cNvSpPr>
                  <a:spLocks noChangeArrowheads="1"/>
                </p:cNvSpPr>
                <p:nvPr/>
              </p:nvSpPr>
              <p:spPr bwMode="auto">
                <a:xfrm>
                  <a:off x="488" y="2224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12" name="Group 231"/>
              <p:cNvGrpSpPr>
                <a:grpSpLocks/>
              </p:cNvGrpSpPr>
              <p:nvPr/>
            </p:nvGrpSpPr>
            <p:grpSpPr bwMode="auto">
              <a:xfrm>
                <a:off x="751" y="2224"/>
                <a:ext cx="514" cy="556"/>
                <a:chOff x="751" y="2224"/>
                <a:chExt cx="514" cy="556"/>
              </a:xfrm>
            </p:grpSpPr>
            <p:sp>
              <p:nvSpPr>
                <p:cNvPr id="37997" name="Rectangle 165"/>
                <p:cNvSpPr>
                  <a:spLocks noChangeArrowheads="1"/>
                </p:cNvSpPr>
                <p:nvPr/>
              </p:nvSpPr>
              <p:spPr bwMode="auto">
                <a:xfrm>
                  <a:off x="794" y="2224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Sadia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98" name="Rectangle 230"/>
                <p:cNvSpPr>
                  <a:spLocks noChangeArrowheads="1"/>
                </p:cNvSpPr>
                <p:nvPr/>
              </p:nvSpPr>
              <p:spPr bwMode="auto">
                <a:xfrm>
                  <a:off x="751" y="2224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13" name="Group 233"/>
              <p:cNvGrpSpPr>
                <a:grpSpLocks/>
              </p:cNvGrpSpPr>
              <p:nvPr/>
            </p:nvGrpSpPr>
            <p:grpSpPr bwMode="auto">
              <a:xfrm>
                <a:off x="1265" y="2224"/>
                <a:ext cx="274" cy="556"/>
                <a:chOff x="1265" y="2224"/>
                <a:chExt cx="274" cy="556"/>
              </a:xfrm>
            </p:grpSpPr>
            <p:sp>
              <p:nvSpPr>
                <p:cNvPr id="37995" name="Rectangle 166"/>
                <p:cNvSpPr>
                  <a:spLocks noChangeArrowheads="1"/>
                </p:cNvSpPr>
                <p:nvPr/>
              </p:nvSpPr>
              <p:spPr bwMode="auto">
                <a:xfrm>
                  <a:off x="1308" y="2224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3.85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96" name="Rectangle 232"/>
                <p:cNvSpPr>
                  <a:spLocks noChangeArrowheads="1"/>
                </p:cNvSpPr>
                <p:nvPr/>
              </p:nvSpPr>
              <p:spPr bwMode="auto">
                <a:xfrm>
                  <a:off x="1265" y="2224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14" name="Group 235"/>
              <p:cNvGrpSpPr>
                <a:grpSpLocks/>
              </p:cNvGrpSpPr>
              <p:nvPr/>
            </p:nvGrpSpPr>
            <p:grpSpPr bwMode="auto">
              <a:xfrm>
                <a:off x="0" y="2780"/>
                <a:ext cx="488" cy="556"/>
                <a:chOff x="0" y="2780"/>
                <a:chExt cx="488" cy="556"/>
              </a:xfrm>
            </p:grpSpPr>
            <p:sp>
              <p:nvSpPr>
                <p:cNvPr id="37993" name="Rectangle 167"/>
                <p:cNvSpPr>
                  <a:spLocks noChangeArrowheads="1"/>
                </p:cNvSpPr>
                <p:nvPr/>
              </p:nvSpPr>
              <p:spPr bwMode="auto">
                <a:xfrm>
                  <a:off x="43" y="2780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Sadia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94" name="Rectangle 234"/>
                <p:cNvSpPr>
                  <a:spLocks noChangeArrowheads="1"/>
                </p:cNvSpPr>
                <p:nvPr/>
              </p:nvSpPr>
              <p:spPr bwMode="auto">
                <a:xfrm>
                  <a:off x="0" y="2780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15" name="Group 237"/>
              <p:cNvGrpSpPr>
                <a:grpSpLocks/>
              </p:cNvGrpSpPr>
              <p:nvPr/>
            </p:nvGrpSpPr>
            <p:grpSpPr bwMode="auto">
              <a:xfrm>
                <a:off x="488" y="2780"/>
                <a:ext cx="263" cy="556"/>
                <a:chOff x="488" y="2780"/>
                <a:chExt cx="263" cy="556"/>
              </a:xfrm>
            </p:grpSpPr>
            <p:sp>
              <p:nvSpPr>
                <p:cNvPr id="37991" name="Rectangle 168"/>
                <p:cNvSpPr>
                  <a:spLocks noChangeArrowheads="1"/>
                </p:cNvSpPr>
                <p:nvPr/>
              </p:nvSpPr>
              <p:spPr bwMode="auto">
                <a:xfrm>
                  <a:off x="531" y="2780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2.89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92" name="Rectangle 236"/>
                <p:cNvSpPr>
                  <a:spLocks noChangeArrowheads="1"/>
                </p:cNvSpPr>
                <p:nvPr/>
              </p:nvSpPr>
              <p:spPr bwMode="auto">
                <a:xfrm>
                  <a:off x="488" y="2780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16" name="Group 239"/>
              <p:cNvGrpSpPr>
                <a:grpSpLocks/>
              </p:cNvGrpSpPr>
              <p:nvPr/>
            </p:nvGrpSpPr>
            <p:grpSpPr bwMode="auto">
              <a:xfrm>
                <a:off x="751" y="2780"/>
                <a:ext cx="514" cy="556"/>
                <a:chOff x="751" y="2780"/>
                <a:chExt cx="514" cy="556"/>
              </a:xfrm>
            </p:grpSpPr>
            <p:sp>
              <p:nvSpPr>
                <p:cNvPr id="37989" name="Rectangle 169"/>
                <p:cNvSpPr>
                  <a:spLocks noChangeArrowheads="1"/>
                </p:cNvSpPr>
                <p:nvPr/>
              </p:nvSpPr>
              <p:spPr bwMode="auto">
                <a:xfrm>
                  <a:off x="794" y="2780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Copersucar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90" name="Rectangle 238"/>
                <p:cNvSpPr>
                  <a:spLocks noChangeArrowheads="1"/>
                </p:cNvSpPr>
                <p:nvPr/>
              </p:nvSpPr>
              <p:spPr bwMode="auto">
                <a:xfrm>
                  <a:off x="751" y="2780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17" name="Group 241"/>
              <p:cNvGrpSpPr>
                <a:grpSpLocks/>
              </p:cNvGrpSpPr>
              <p:nvPr/>
            </p:nvGrpSpPr>
            <p:grpSpPr bwMode="auto">
              <a:xfrm>
                <a:off x="1265" y="2780"/>
                <a:ext cx="274" cy="556"/>
                <a:chOff x="1265" y="2780"/>
                <a:chExt cx="274" cy="556"/>
              </a:xfrm>
            </p:grpSpPr>
            <p:sp>
              <p:nvSpPr>
                <p:cNvPr id="37987" name="Rectangle 170"/>
                <p:cNvSpPr>
                  <a:spLocks noChangeArrowheads="1"/>
                </p:cNvSpPr>
                <p:nvPr/>
              </p:nvSpPr>
              <p:spPr bwMode="auto">
                <a:xfrm>
                  <a:off x="1308" y="2780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3.75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88" name="Rectangle 240"/>
                <p:cNvSpPr>
                  <a:spLocks noChangeArrowheads="1"/>
                </p:cNvSpPr>
                <p:nvPr/>
              </p:nvSpPr>
              <p:spPr bwMode="auto">
                <a:xfrm>
                  <a:off x="1265" y="2780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18" name="Group 243"/>
              <p:cNvGrpSpPr>
                <a:grpSpLocks/>
              </p:cNvGrpSpPr>
              <p:nvPr/>
            </p:nvGrpSpPr>
            <p:grpSpPr bwMode="auto">
              <a:xfrm>
                <a:off x="0" y="3336"/>
                <a:ext cx="488" cy="556"/>
                <a:chOff x="0" y="3336"/>
                <a:chExt cx="488" cy="556"/>
              </a:xfrm>
            </p:grpSpPr>
            <p:sp>
              <p:nvSpPr>
                <p:cNvPr id="37985" name="Rectangle 171"/>
                <p:cNvSpPr>
                  <a:spLocks noChangeArrowheads="1"/>
                </p:cNvSpPr>
                <p:nvPr/>
              </p:nvSpPr>
              <p:spPr bwMode="auto">
                <a:xfrm>
                  <a:off x="43" y="3336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Frigobrás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86" name="Rectangle 242"/>
                <p:cNvSpPr>
                  <a:spLocks noChangeArrowheads="1"/>
                </p:cNvSpPr>
                <p:nvPr/>
              </p:nvSpPr>
              <p:spPr bwMode="auto">
                <a:xfrm>
                  <a:off x="0" y="3336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19" name="Group 245"/>
              <p:cNvGrpSpPr>
                <a:grpSpLocks/>
              </p:cNvGrpSpPr>
              <p:nvPr/>
            </p:nvGrpSpPr>
            <p:grpSpPr bwMode="auto">
              <a:xfrm>
                <a:off x="488" y="3336"/>
                <a:ext cx="263" cy="556"/>
                <a:chOff x="488" y="3336"/>
                <a:chExt cx="263" cy="556"/>
              </a:xfrm>
            </p:grpSpPr>
            <p:sp>
              <p:nvSpPr>
                <p:cNvPr id="37983" name="Rectangle 172"/>
                <p:cNvSpPr>
                  <a:spLocks noChangeArrowheads="1"/>
                </p:cNvSpPr>
                <p:nvPr/>
              </p:nvSpPr>
              <p:spPr bwMode="auto">
                <a:xfrm>
                  <a:off x="531" y="3336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1.68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84" name="Rectangle 244"/>
                <p:cNvSpPr>
                  <a:spLocks noChangeArrowheads="1"/>
                </p:cNvSpPr>
                <p:nvPr/>
              </p:nvSpPr>
              <p:spPr bwMode="auto">
                <a:xfrm>
                  <a:off x="488" y="3336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20" name="Group 247"/>
              <p:cNvGrpSpPr>
                <a:grpSpLocks/>
              </p:cNvGrpSpPr>
              <p:nvPr/>
            </p:nvGrpSpPr>
            <p:grpSpPr bwMode="auto">
              <a:xfrm>
                <a:off x="751" y="3336"/>
                <a:ext cx="514" cy="556"/>
                <a:chOff x="751" y="3336"/>
                <a:chExt cx="514" cy="556"/>
              </a:xfrm>
            </p:grpSpPr>
            <p:sp>
              <p:nvSpPr>
                <p:cNvPr id="37981" name="Rectangle 173"/>
                <p:cNvSpPr>
                  <a:spLocks noChangeArrowheads="1"/>
                </p:cNvSpPr>
                <p:nvPr/>
              </p:nvSpPr>
              <p:spPr bwMode="auto">
                <a:xfrm>
                  <a:off x="794" y="3336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Perdigão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82" name="Rectangle 246"/>
                <p:cNvSpPr>
                  <a:spLocks noChangeArrowheads="1"/>
                </p:cNvSpPr>
                <p:nvPr/>
              </p:nvSpPr>
              <p:spPr bwMode="auto">
                <a:xfrm>
                  <a:off x="751" y="3336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21" name="Group 249"/>
              <p:cNvGrpSpPr>
                <a:grpSpLocks/>
              </p:cNvGrpSpPr>
              <p:nvPr/>
            </p:nvGrpSpPr>
            <p:grpSpPr bwMode="auto">
              <a:xfrm>
                <a:off x="1265" y="3336"/>
                <a:ext cx="274" cy="556"/>
                <a:chOff x="1265" y="3336"/>
                <a:chExt cx="274" cy="556"/>
              </a:xfrm>
            </p:grpSpPr>
            <p:sp>
              <p:nvSpPr>
                <p:cNvPr id="37979" name="Rectangle 174"/>
                <p:cNvSpPr>
                  <a:spLocks noChangeArrowheads="1"/>
                </p:cNvSpPr>
                <p:nvPr/>
              </p:nvSpPr>
              <p:spPr bwMode="auto">
                <a:xfrm>
                  <a:off x="1308" y="3336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2.99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80" name="Rectangle 248"/>
                <p:cNvSpPr>
                  <a:spLocks noChangeArrowheads="1"/>
                </p:cNvSpPr>
                <p:nvPr/>
              </p:nvSpPr>
              <p:spPr bwMode="auto">
                <a:xfrm>
                  <a:off x="1265" y="3336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22" name="Group 251"/>
              <p:cNvGrpSpPr>
                <a:grpSpLocks/>
              </p:cNvGrpSpPr>
              <p:nvPr/>
            </p:nvGrpSpPr>
            <p:grpSpPr bwMode="auto">
              <a:xfrm>
                <a:off x="0" y="3892"/>
                <a:ext cx="488" cy="556"/>
                <a:chOff x="0" y="3892"/>
                <a:chExt cx="488" cy="556"/>
              </a:xfrm>
            </p:grpSpPr>
            <p:sp>
              <p:nvSpPr>
                <p:cNvPr id="37977" name="Rectangle 175"/>
                <p:cNvSpPr>
                  <a:spLocks noChangeArrowheads="1"/>
                </p:cNvSpPr>
                <p:nvPr/>
              </p:nvSpPr>
              <p:spPr bwMode="auto">
                <a:xfrm>
                  <a:off x="43" y="3892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RMB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78" name="Rectangle 250"/>
                <p:cNvSpPr>
                  <a:spLocks noChangeArrowheads="1"/>
                </p:cNvSpPr>
                <p:nvPr/>
              </p:nvSpPr>
              <p:spPr bwMode="auto">
                <a:xfrm>
                  <a:off x="0" y="3892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23" name="Group 253"/>
              <p:cNvGrpSpPr>
                <a:grpSpLocks/>
              </p:cNvGrpSpPr>
              <p:nvPr/>
            </p:nvGrpSpPr>
            <p:grpSpPr bwMode="auto">
              <a:xfrm>
                <a:off x="488" y="3892"/>
                <a:ext cx="263" cy="556"/>
                <a:chOff x="488" y="3892"/>
                <a:chExt cx="263" cy="556"/>
              </a:xfrm>
            </p:grpSpPr>
            <p:sp>
              <p:nvSpPr>
                <p:cNvPr id="37975" name="Rectangle 176"/>
                <p:cNvSpPr>
                  <a:spLocks noChangeArrowheads="1"/>
                </p:cNvSpPr>
                <p:nvPr/>
              </p:nvSpPr>
              <p:spPr bwMode="auto">
                <a:xfrm>
                  <a:off x="531" y="3892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1.68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76" name="Rectangle 252"/>
                <p:cNvSpPr>
                  <a:spLocks noChangeArrowheads="1"/>
                </p:cNvSpPr>
                <p:nvPr/>
              </p:nvSpPr>
              <p:spPr bwMode="auto">
                <a:xfrm>
                  <a:off x="488" y="3892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24" name="Group 255"/>
              <p:cNvGrpSpPr>
                <a:grpSpLocks/>
              </p:cNvGrpSpPr>
              <p:nvPr/>
            </p:nvGrpSpPr>
            <p:grpSpPr bwMode="auto">
              <a:xfrm>
                <a:off x="751" y="3892"/>
                <a:ext cx="514" cy="556"/>
                <a:chOff x="751" y="3892"/>
                <a:chExt cx="514" cy="556"/>
              </a:xfrm>
            </p:grpSpPr>
            <p:sp>
              <p:nvSpPr>
                <p:cNvPr id="37973" name="Rectangle 177"/>
                <p:cNvSpPr>
                  <a:spLocks noChangeArrowheads="1"/>
                </p:cNvSpPr>
                <p:nvPr/>
              </p:nvSpPr>
              <p:spPr bwMode="auto">
                <a:xfrm>
                  <a:off x="794" y="3892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Unilever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a,b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74" name="Rectangle 254"/>
                <p:cNvSpPr>
                  <a:spLocks noChangeArrowheads="1"/>
                </p:cNvSpPr>
                <p:nvPr/>
              </p:nvSpPr>
              <p:spPr bwMode="auto">
                <a:xfrm>
                  <a:off x="751" y="3892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25" name="Group 257"/>
              <p:cNvGrpSpPr>
                <a:grpSpLocks/>
              </p:cNvGrpSpPr>
              <p:nvPr/>
            </p:nvGrpSpPr>
            <p:grpSpPr bwMode="auto">
              <a:xfrm>
                <a:off x="1265" y="3892"/>
                <a:ext cx="274" cy="556"/>
                <a:chOff x="1265" y="3892"/>
                <a:chExt cx="274" cy="556"/>
              </a:xfrm>
            </p:grpSpPr>
            <p:sp>
              <p:nvSpPr>
                <p:cNvPr id="37971" name="Rectangle 178"/>
                <p:cNvSpPr>
                  <a:spLocks noChangeArrowheads="1"/>
                </p:cNvSpPr>
                <p:nvPr/>
              </p:nvSpPr>
              <p:spPr bwMode="auto">
                <a:xfrm>
                  <a:off x="1308" y="3892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2.54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72" name="Rectangle 256"/>
                <p:cNvSpPr>
                  <a:spLocks noChangeArrowheads="1"/>
                </p:cNvSpPr>
                <p:nvPr/>
              </p:nvSpPr>
              <p:spPr bwMode="auto">
                <a:xfrm>
                  <a:off x="1265" y="3892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26" name="Group 259"/>
              <p:cNvGrpSpPr>
                <a:grpSpLocks/>
              </p:cNvGrpSpPr>
              <p:nvPr/>
            </p:nvGrpSpPr>
            <p:grpSpPr bwMode="auto">
              <a:xfrm>
                <a:off x="0" y="4448"/>
                <a:ext cx="488" cy="556"/>
                <a:chOff x="0" y="4448"/>
                <a:chExt cx="488" cy="556"/>
              </a:xfrm>
            </p:grpSpPr>
            <p:sp>
              <p:nvSpPr>
                <p:cNvPr id="37969" name="Rectangle 179"/>
                <p:cNvSpPr>
                  <a:spLocks noChangeArrowheads="1"/>
                </p:cNvSpPr>
                <p:nvPr/>
              </p:nvSpPr>
              <p:spPr bwMode="auto">
                <a:xfrm>
                  <a:off x="43" y="4448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Perdigão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70" name="Rectangle 258"/>
                <p:cNvSpPr>
                  <a:spLocks noChangeArrowheads="1"/>
                </p:cNvSpPr>
                <p:nvPr/>
              </p:nvSpPr>
              <p:spPr bwMode="auto">
                <a:xfrm>
                  <a:off x="0" y="4448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27" name="Group 261"/>
              <p:cNvGrpSpPr>
                <a:grpSpLocks/>
              </p:cNvGrpSpPr>
              <p:nvPr/>
            </p:nvGrpSpPr>
            <p:grpSpPr bwMode="auto">
              <a:xfrm>
                <a:off x="488" y="4448"/>
                <a:ext cx="263" cy="556"/>
                <a:chOff x="488" y="4448"/>
                <a:chExt cx="263" cy="556"/>
              </a:xfrm>
            </p:grpSpPr>
            <p:sp>
              <p:nvSpPr>
                <p:cNvPr id="37967" name="Rectangle 180"/>
                <p:cNvSpPr>
                  <a:spLocks noChangeArrowheads="1"/>
                </p:cNvSpPr>
                <p:nvPr/>
              </p:nvSpPr>
              <p:spPr bwMode="auto">
                <a:xfrm>
                  <a:off x="531" y="4448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1.62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68" name="Rectangle 260"/>
                <p:cNvSpPr>
                  <a:spLocks noChangeArrowheads="1"/>
                </p:cNvSpPr>
                <p:nvPr/>
              </p:nvSpPr>
              <p:spPr bwMode="auto">
                <a:xfrm>
                  <a:off x="488" y="4448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28" name="Group 263"/>
              <p:cNvGrpSpPr>
                <a:grpSpLocks/>
              </p:cNvGrpSpPr>
              <p:nvPr/>
            </p:nvGrpSpPr>
            <p:grpSpPr bwMode="auto">
              <a:xfrm>
                <a:off x="751" y="4448"/>
                <a:ext cx="514" cy="556"/>
                <a:chOff x="751" y="4448"/>
                <a:chExt cx="514" cy="556"/>
              </a:xfrm>
            </p:grpSpPr>
            <p:sp>
              <p:nvSpPr>
                <p:cNvPr id="37965" name="Rectangle 181"/>
                <p:cNvSpPr>
                  <a:spLocks noChangeArrowheads="1"/>
                </p:cNvSpPr>
                <p:nvPr/>
              </p:nvSpPr>
              <p:spPr bwMode="auto">
                <a:xfrm>
                  <a:off x="794" y="4448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Coamo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66" name="Rectangle 262"/>
                <p:cNvSpPr>
                  <a:spLocks noChangeArrowheads="1"/>
                </p:cNvSpPr>
                <p:nvPr/>
              </p:nvSpPr>
              <p:spPr bwMode="auto">
                <a:xfrm>
                  <a:off x="751" y="4448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29" name="Group 265"/>
              <p:cNvGrpSpPr>
                <a:grpSpLocks/>
              </p:cNvGrpSpPr>
              <p:nvPr/>
            </p:nvGrpSpPr>
            <p:grpSpPr bwMode="auto">
              <a:xfrm>
                <a:off x="1265" y="4448"/>
                <a:ext cx="274" cy="556"/>
                <a:chOff x="1265" y="4448"/>
                <a:chExt cx="274" cy="556"/>
              </a:xfrm>
            </p:grpSpPr>
            <p:sp>
              <p:nvSpPr>
                <p:cNvPr id="37963" name="Rectangle 182"/>
                <p:cNvSpPr>
                  <a:spLocks noChangeArrowheads="1"/>
                </p:cNvSpPr>
                <p:nvPr/>
              </p:nvSpPr>
              <p:spPr bwMode="auto">
                <a:xfrm>
                  <a:off x="1308" y="4448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1.67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64" name="Rectangle 264"/>
                <p:cNvSpPr>
                  <a:spLocks noChangeArrowheads="1"/>
                </p:cNvSpPr>
                <p:nvPr/>
              </p:nvSpPr>
              <p:spPr bwMode="auto">
                <a:xfrm>
                  <a:off x="1265" y="4448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30" name="Group 267"/>
              <p:cNvGrpSpPr>
                <a:grpSpLocks/>
              </p:cNvGrpSpPr>
              <p:nvPr/>
            </p:nvGrpSpPr>
            <p:grpSpPr bwMode="auto">
              <a:xfrm>
                <a:off x="0" y="5004"/>
                <a:ext cx="488" cy="556"/>
                <a:chOff x="0" y="5004"/>
                <a:chExt cx="488" cy="556"/>
              </a:xfrm>
            </p:grpSpPr>
            <p:sp>
              <p:nvSpPr>
                <p:cNvPr id="37961" name="Rectangle 183"/>
                <p:cNvSpPr>
                  <a:spLocks noChangeArrowheads="1"/>
                </p:cNvSpPr>
                <p:nvPr/>
              </p:nvSpPr>
              <p:spPr bwMode="auto">
                <a:xfrm>
                  <a:off x="43" y="5004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Yalot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62" name="Rectangle 266"/>
                <p:cNvSpPr>
                  <a:spLocks noChangeArrowheads="1"/>
                </p:cNvSpPr>
                <p:nvPr/>
              </p:nvSpPr>
              <p:spPr bwMode="auto">
                <a:xfrm>
                  <a:off x="0" y="5004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31" name="Group 269"/>
              <p:cNvGrpSpPr>
                <a:grpSpLocks/>
              </p:cNvGrpSpPr>
              <p:nvPr/>
            </p:nvGrpSpPr>
            <p:grpSpPr bwMode="auto">
              <a:xfrm>
                <a:off x="488" y="5004"/>
                <a:ext cx="263" cy="556"/>
                <a:chOff x="488" y="5004"/>
                <a:chExt cx="263" cy="556"/>
              </a:xfrm>
            </p:grpSpPr>
            <p:sp>
              <p:nvSpPr>
                <p:cNvPr id="37959" name="Rectangle 184"/>
                <p:cNvSpPr>
                  <a:spLocks noChangeArrowheads="1"/>
                </p:cNvSpPr>
                <p:nvPr/>
              </p:nvSpPr>
              <p:spPr bwMode="auto">
                <a:xfrm>
                  <a:off x="531" y="5004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1.51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60" name="Rectangle 268"/>
                <p:cNvSpPr>
                  <a:spLocks noChangeArrowheads="1"/>
                </p:cNvSpPr>
                <p:nvPr/>
              </p:nvSpPr>
              <p:spPr bwMode="auto">
                <a:xfrm>
                  <a:off x="488" y="5004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32" name="Group 271"/>
              <p:cNvGrpSpPr>
                <a:grpSpLocks/>
              </p:cNvGrpSpPr>
              <p:nvPr/>
            </p:nvGrpSpPr>
            <p:grpSpPr bwMode="auto">
              <a:xfrm>
                <a:off x="751" y="5004"/>
                <a:ext cx="514" cy="556"/>
                <a:chOff x="751" y="5004"/>
                <a:chExt cx="514" cy="556"/>
              </a:xfrm>
            </p:grpSpPr>
            <p:sp>
              <p:nvSpPr>
                <p:cNvPr id="37957" name="Rectangle 185"/>
                <p:cNvSpPr>
                  <a:spLocks noChangeArrowheads="1"/>
                </p:cNvSpPr>
                <p:nvPr/>
              </p:nvSpPr>
              <p:spPr bwMode="auto">
                <a:xfrm>
                  <a:off x="794" y="5004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Parmalat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58" name="Rectangle 270"/>
                <p:cNvSpPr>
                  <a:spLocks noChangeArrowheads="1"/>
                </p:cNvSpPr>
                <p:nvPr/>
              </p:nvSpPr>
              <p:spPr bwMode="auto">
                <a:xfrm>
                  <a:off x="751" y="5004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33" name="Group 273"/>
              <p:cNvGrpSpPr>
                <a:grpSpLocks/>
              </p:cNvGrpSpPr>
              <p:nvPr/>
            </p:nvGrpSpPr>
            <p:grpSpPr bwMode="auto">
              <a:xfrm>
                <a:off x="1265" y="5004"/>
                <a:ext cx="274" cy="556"/>
                <a:chOff x="1265" y="5004"/>
                <a:chExt cx="274" cy="556"/>
              </a:xfrm>
            </p:grpSpPr>
            <p:sp>
              <p:nvSpPr>
                <p:cNvPr id="37955" name="Rectangle 186"/>
                <p:cNvSpPr>
                  <a:spLocks noChangeArrowheads="1"/>
                </p:cNvSpPr>
                <p:nvPr/>
              </p:nvSpPr>
              <p:spPr bwMode="auto">
                <a:xfrm>
                  <a:off x="1308" y="5004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1.44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56" name="Rectangle 272"/>
                <p:cNvSpPr>
                  <a:spLocks noChangeArrowheads="1"/>
                </p:cNvSpPr>
                <p:nvPr/>
              </p:nvSpPr>
              <p:spPr bwMode="auto">
                <a:xfrm>
                  <a:off x="1265" y="5004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34" name="Group 275"/>
              <p:cNvGrpSpPr>
                <a:grpSpLocks/>
              </p:cNvGrpSpPr>
              <p:nvPr/>
            </p:nvGrpSpPr>
            <p:grpSpPr bwMode="auto">
              <a:xfrm>
                <a:off x="0" y="5560"/>
                <a:ext cx="488" cy="556"/>
                <a:chOff x="0" y="5560"/>
                <a:chExt cx="488" cy="556"/>
              </a:xfrm>
            </p:grpSpPr>
            <p:sp>
              <p:nvSpPr>
                <p:cNvPr id="37953" name="Rectangle 187"/>
                <p:cNvSpPr>
                  <a:spLocks noChangeArrowheads="1"/>
                </p:cNvSpPr>
                <p:nvPr/>
              </p:nvSpPr>
              <p:spPr bwMode="auto">
                <a:xfrm>
                  <a:off x="43" y="5560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Cargill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54" name="Rectangle 274"/>
                <p:cNvSpPr>
                  <a:spLocks noChangeArrowheads="1"/>
                </p:cNvSpPr>
                <p:nvPr/>
              </p:nvSpPr>
              <p:spPr bwMode="auto">
                <a:xfrm>
                  <a:off x="0" y="5560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35" name="Group 277"/>
              <p:cNvGrpSpPr>
                <a:grpSpLocks/>
              </p:cNvGrpSpPr>
              <p:nvPr/>
            </p:nvGrpSpPr>
            <p:grpSpPr bwMode="auto">
              <a:xfrm>
                <a:off x="488" y="5560"/>
                <a:ext cx="263" cy="556"/>
                <a:chOff x="488" y="5560"/>
                <a:chExt cx="263" cy="556"/>
              </a:xfrm>
            </p:grpSpPr>
            <p:sp>
              <p:nvSpPr>
                <p:cNvPr id="37951" name="Rectangle 188"/>
                <p:cNvSpPr>
                  <a:spLocks noChangeArrowheads="1"/>
                </p:cNvSpPr>
                <p:nvPr/>
              </p:nvSpPr>
              <p:spPr bwMode="auto">
                <a:xfrm>
                  <a:off x="531" y="5560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1.50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52" name="Rectangle 276"/>
                <p:cNvSpPr>
                  <a:spLocks noChangeArrowheads="1"/>
                </p:cNvSpPr>
                <p:nvPr/>
              </p:nvSpPr>
              <p:spPr bwMode="auto">
                <a:xfrm>
                  <a:off x="488" y="5560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36" name="Group 279"/>
              <p:cNvGrpSpPr>
                <a:grpSpLocks/>
              </p:cNvGrpSpPr>
              <p:nvPr/>
            </p:nvGrpSpPr>
            <p:grpSpPr bwMode="auto">
              <a:xfrm>
                <a:off x="751" y="5560"/>
                <a:ext cx="514" cy="556"/>
                <a:chOff x="751" y="5560"/>
                <a:chExt cx="514" cy="556"/>
              </a:xfrm>
            </p:grpSpPr>
            <p:sp>
              <p:nvSpPr>
                <p:cNvPr id="37949" name="Rectangle 189"/>
                <p:cNvSpPr>
                  <a:spLocks noChangeArrowheads="1"/>
                </p:cNvSpPr>
                <p:nvPr/>
              </p:nvSpPr>
              <p:spPr bwMode="auto">
                <a:xfrm>
                  <a:off x="794" y="5560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Fleishmann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50" name="Rectangle 278"/>
                <p:cNvSpPr>
                  <a:spLocks noChangeArrowheads="1"/>
                </p:cNvSpPr>
                <p:nvPr/>
              </p:nvSpPr>
              <p:spPr bwMode="auto">
                <a:xfrm>
                  <a:off x="751" y="5560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37" name="Group 281"/>
              <p:cNvGrpSpPr>
                <a:grpSpLocks/>
              </p:cNvGrpSpPr>
              <p:nvPr/>
            </p:nvGrpSpPr>
            <p:grpSpPr bwMode="auto">
              <a:xfrm>
                <a:off x="1265" y="5560"/>
                <a:ext cx="274" cy="556"/>
                <a:chOff x="1265" y="5560"/>
                <a:chExt cx="274" cy="556"/>
              </a:xfrm>
            </p:grpSpPr>
            <p:sp>
              <p:nvSpPr>
                <p:cNvPr id="37947" name="Rectangle 190"/>
                <p:cNvSpPr>
                  <a:spLocks noChangeArrowheads="1"/>
                </p:cNvSpPr>
                <p:nvPr/>
              </p:nvSpPr>
              <p:spPr bwMode="auto">
                <a:xfrm>
                  <a:off x="1308" y="5560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1.24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48" name="Rectangle 280"/>
                <p:cNvSpPr>
                  <a:spLocks noChangeArrowheads="1"/>
                </p:cNvSpPr>
                <p:nvPr/>
              </p:nvSpPr>
              <p:spPr bwMode="auto">
                <a:xfrm>
                  <a:off x="1265" y="5560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38" name="Group 283"/>
              <p:cNvGrpSpPr>
                <a:grpSpLocks/>
              </p:cNvGrpSpPr>
              <p:nvPr/>
            </p:nvGrpSpPr>
            <p:grpSpPr bwMode="auto">
              <a:xfrm>
                <a:off x="0" y="6116"/>
                <a:ext cx="751" cy="556"/>
                <a:chOff x="0" y="6116"/>
                <a:chExt cx="751" cy="556"/>
              </a:xfrm>
            </p:grpSpPr>
            <p:sp>
              <p:nvSpPr>
                <p:cNvPr id="37945" name="Rectangle 191"/>
                <p:cNvSpPr>
                  <a:spLocks noChangeArrowheads="1"/>
                </p:cNvSpPr>
                <p:nvPr/>
              </p:nvSpPr>
              <p:spPr bwMode="auto">
                <a:xfrm>
                  <a:off x="43" y="6116"/>
                  <a:ext cx="665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Total (CR</a:t>
                  </a:r>
                  <a:r>
                    <a:rPr lang="en-US" sz="1400" baseline="-30000">
                      <a:latin typeface="Arial" pitchFamily="34" charset="0"/>
                      <a:cs typeface="Arial" pitchFamily="34" charset="0"/>
                    </a:rPr>
                    <a:t>10</a:t>
                  </a:r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) 28.08 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46" name="Rectangle 282"/>
                <p:cNvSpPr>
                  <a:spLocks noChangeArrowheads="1"/>
                </p:cNvSpPr>
                <p:nvPr/>
              </p:nvSpPr>
              <p:spPr bwMode="auto">
                <a:xfrm>
                  <a:off x="0" y="6116"/>
                  <a:ext cx="751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39" name="Group 285"/>
              <p:cNvGrpSpPr>
                <a:grpSpLocks/>
              </p:cNvGrpSpPr>
              <p:nvPr/>
            </p:nvGrpSpPr>
            <p:grpSpPr bwMode="auto">
              <a:xfrm>
                <a:off x="751" y="6116"/>
                <a:ext cx="514" cy="556"/>
                <a:chOff x="751" y="6116"/>
                <a:chExt cx="514" cy="556"/>
              </a:xfrm>
            </p:grpSpPr>
            <p:sp>
              <p:nvSpPr>
                <p:cNvPr id="37943" name="Rectangle 192"/>
                <p:cNvSpPr>
                  <a:spLocks noChangeArrowheads="1"/>
                </p:cNvSpPr>
                <p:nvPr/>
              </p:nvSpPr>
              <p:spPr bwMode="auto">
                <a:xfrm>
                  <a:off x="794" y="6116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Total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44" name="Rectangle 284"/>
                <p:cNvSpPr>
                  <a:spLocks noChangeArrowheads="1"/>
                </p:cNvSpPr>
                <p:nvPr/>
              </p:nvSpPr>
              <p:spPr bwMode="auto">
                <a:xfrm>
                  <a:off x="751" y="6116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37940" name="Group 287"/>
              <p:cNvGrpSpPr>
                <a:grpSpLocks/>
              </p:cNvGrpSpPr>
              <p:nvPr/>
            </p:nvGrpSpPr>
            <p:grpSpPr bwMode="auto">
              <a:xfrm>
                <a:off x="1265" y="6116"/>
                <a:ext cx="274" cy="556"/>
                <a:chOff x="1265" y="6116"/>
                <a:chExt cx="274" cy="556"/>
              </a:xfrm>
            </p:grpSpPr>
            <p:sp>
              <p:nvSpPr>
                <p:cNvPr id="37941" name="Rectangle 193"/>
                <p:cNvSpPr>
                  <a:spLocks noChangeArrowheads="1"/>
                </p:cNvSpPr>
                <p:nvPr/>
              </p:nvSpPr>
              <p:spPr bwMode="auto">
                <a:xfrm>
                  <a:off x="1308" y="6116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35.89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37942" name="Rectangle 286"/>
                <p:cNvSpPr>
                  <a:spLocks noChangeArrowheads="1"/>
                </p:cNvSpPr>
                <p:nvPr/>
              </p:nvSpPr>
              <p:spPr bwMode="auto">
                <a:xfrm>
                  <a:off x="1265" y="6116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37893" name="Rectangle 289"/>
            <p:cNvSpPr>
              <a:spLocks noChangeArrowheads="1"/>
            </p:cNvSpPr>
            <p:nvPr/>
          </p:nvSpPr>
          <p:spPr bwMode="auto">
            <a:xfrm>
              <a:off x="-3" y="-3"/>
              <a:ext cx="1545" cy="6678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Problemas e limitações que podem frear a expansão do agronegócio no futuro</a:t>
            </a:r>
            <a:r>
              <a:rPr lang="pt-BR" smtClean="0"/>
              <a:t> .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z="2400" smtClean="0">
                <a:cs typeface="Times New Roman" pitchFamily="18" charset="0"/>
              </a:rPr>
              <a:t>Problemas ambientais gerados pela expansão exagerada e desordenada das plantações 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>
                <a:cs typeface="Times New Roman" pitchFamily="18" charset="0"/>
              </a:rPr>
              <a:t>Novas pragas surgidas (ferrugem asiática) em função da persistente atividade monocultora 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>
                <a:cs typeface="Times New Roman" pitchFamily="18" charset="0"/>
              </a:rPr>
              <a:t>Preços agrícolas internacionais que começam a cair.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>
                <a:cs typeface="Times New Roman" pitchFamily="18" charset="0"/>
              </a:rPr>
              <a:t>Desemprego na agricultura apesar do boom do agronegócio .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>
                <a:cs typeface="Times New Roman" pitchFamily="18" charset="0"/>
              </a:rPr>
              <a:t>Pouca ou nula integração dos modais de transporte formado por hidrovias, ferrovias e rodovias.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>
                <a:cs typeface="Times New Roman" pitchFamily="18" charset="0"/>
              </a:rPr>
              <a:t>Fatores que Impulsionaram o Agronegócio 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Papel da intervenção de setor público na geração de tecnologia </a:t>
            </a:r>
          </a:p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Papel do setor público na criação de condições de infra-estrutura, </a:t>
            </a:r>
          </a:p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Redesenho do sistema de crédito </a:t>
            </a:r>
          </a:p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Aumento da concentração empresarial no segmento de comercialização e processamento de alimentos </a:t>
            </a:r>
          </a:p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Avanços nas negociações internacionais </a:t>
            </a:r>
          </a:p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Sobrevalorização cambial que permitiu, num momento, o barateamento dos insumos químicos importados e desvalorização cambial no seguinte.</a:t>
            </a:r>
          </a:p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Incentivos diretos e indiretos ao aumento da produção nos anos 90 ocasionados pela queda do preço da terra</a:t>
            </a:r>
            <a:r>
              <a:rPr lang="pt-BR" sz="1800" smtClean="0"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sz="180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Problemas pre 64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Falta de produção suficiente</a:t>
            </a:r>
          </a:p>
          <a:p>
            <a:pPr eaLnBrk="1" hangingPunct="1"/>
            <a:r>
              <a:rPr lang="pt-BR" smtClean="0"/>
              <a:t>Inflação galopante</a:t>
            </a:r>
          </a:p>
          <a:p>
            <a:pPr eaLnBrk="1" hangingPunct="1"/>
            <a:r>
              <a:rPr lang="pt-BR" smtClean="0"/>
              <a:t>Falta de credito e terras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Estatuto da Terra</a:t>
            </a:r>
          </a:p>
        </p:txBody>
      </p:sp>
      <p:sp>
        <p:nvSpPr>
          <p:cNvPr id="7171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SNCR: Crédito Rural</a:t>
            </a:r>
          </a:p>
          <a:p>
            <a:pPr eaLnBrk="1" hangingPunct="1"/>
            <a:r>
              <a:rPr lang="pt-BR" smtClean="0"/>
              <a:t>Abastecimento (CONAB, CIBRAZEN) e Cooperativas.</a:t>
            </a:r>
          </a:p>
          <a:p>
            <a:pPr eaLnBrk="1" hangingPunct="1"/>
            <a:r>
              <a:rPr lang="pt-BR" smtClean="0"/>
              <a:t>Colonização, Reforma Agrária e Tributação Rural.</a:t>
            </a:r>
          </a:p>
          <a:p>
            <a:pPr eaLnBrk="1" hangingPunct="1"/>
            <a:r>
              <a:rPr lang="pt-BR" smtClean="0"/>
              <a:t>Pesquisa e Assistência Técnica (EMATER, EMBRAPA).</a:t>
            </a:r>
          </a:p>
          <a:p>
            <a:pPr eaLnBrk="1" hangingPunct="1"/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Sistema Nacional de Crédito Rural (SNCR) Lei 4829/65 CMN /BB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/>
            <a:r>
              <a:rPr lang="pt-BR" sz="2400" smtClean="0"/>
              <a:t>Base: BB, Bancos Comerciais e Cooperativas</a:t>
            </a:r>
          </a:p>
          <a:p>
            <a:pPr marL="533400" indent="-533400" eaLnBrk="1" hangingPunct="1"/>
            <a:r>
              <a:rPr lang="pt-BR" sz="2400" smtClean="0"/>
              <a:t>Público Alvo: Pequenos e Médios Produtores</a:t>
            </a:r>
          </a:p>
          <a:p>
            <a:pPr marL="533400" indent="-533400" eaLnBrk="1" hangingPunct="1"/>
            <a:r>
              <a:rPr lang="pt-BR" sz="2400" smtClean="0"/>
              <a:t>Objetivos: 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r>
              <a:rPr lang="pt-BR" sz="2400" smtClean="0"/>
              <a:t>Aumentar Produtividade Agrícola e Modernizar o campo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r>
              <a:rPr lang="pt-BR" sz="2400" smtClean="0"/>
              <a:t>Aumentar Oferta de alimentos para conter a inflação.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r>
              <a:rPr lang="pt-BR" sz="2400" smtClean="0"/>
              <a:t>Aumentar as exportações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r>
              <a:rPr lang="pt-BR" sz="2400" smtClean="0"/>
              <a:t>Substituir importações: trigo e etanol.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Credito Rural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Custeio: 60% com depósitos a vista= multiplicador, compulsório.</a:t>
            </a:r>
          </a:p>
          <a:p>
            <a:pPr eaLnBrk="1" hangingPunct="1"/>
            <a:r>
              <a:rPr lang="pt-BR" smtClean="0"/>
              <a:t>Investimento : 25% políticas de longo prazo: cacau, borracha de longa maturação.</a:t>
            </a:r>
          </a:p>
          <a:p>
            <a:pPr eaLnBrk="1" hangingPunct="1"/>
            <a:r>
              <a:rPr lang="pt-BR" smtClean="0"/>
              <a:t>Comercialização : 15%</a:t>
            </a:r>
          </a:p>
          <a:p>
            <a:pPr eaLnBrk="1" hangingPunct="1">
              <a:buFont typeface="Wingdings" pitchFamily="2" charset="2"/>
              <a:buNone/>
            </a:pP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Custeio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/>
              <a:t>VBC´s Diferenciados por produto e por faixa de produtor. Tentativa de planejar e direcionar a produção.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Cobriam parte dos custos: orientar o plantio de cada ano.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Até 67 havia muita escassez de credito. Em 1971 cresce a oferta de crédito com juros fixos de 15% , que acabam sendo negativos porque a inflação era de 50% aa.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Crise do Custeio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Em 1978 o subsidio equivale a 85% da produção.</a:t>
            </a:r>
          </a:p>
          <a:p>
            <a:pPr eaLnBrk="1" hangingPunct="1"/>
            <a:r>
              <a:rPr lang="pt-BR" smtClean="0"/>
              <a:t>Argumentava-se que assim se compensava a taxa de cambio sobre valorizada e os tabelamentos de preços ao consumidor.</a:t>
            </a:r>
          </a:p>
          <a:p>
            <a:pPr eaLnBrk="1" hangingPunct="1"/>
            <a:endParaRPr lang="pt-BR" smtClean="0"/>
          </a:p>
          <a:p>
            <a:pPr eaLnBrk="1" hangingPunct="1">
              <a:buFont typeface="Wingdings" pitchFamily="2" charset="2"/>
              <a:buNone/>
            </a:pP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as">
  <a:themeElements>
    <a:clrScheme name="Capsula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a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apsula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a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a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a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C:\Arquivos de programas\Microsoft Office\Templates\Estruturas de apresentação\Capsulas.pot</Template>
  <TotalTime>187</TotalTime>
  <Words>2016</Words>
  <Application>Microsoft Office PowerPoint</Application>
  <PresentationFormat>Apresentação na tela (4:3)</PresentationFormat>
  <Paragraphs>483</Paragraphs>
  <Slides>37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37</vt:i4>
      </vt:variant>
    </vt:vector>
  </HeadingPairs>
  <TitlesOfParts>
    <vt:vector size="44" baseType="lpstr">
      <vt:lpstr>Times New Roman</vt:lpstr>
      <vt:lpstr>Arial</vt:lpstr>
      <vt:lpstr>Wingdings</vt:lpstr>
      <vt:lpstr>Calibri</vt:lpstr>
      <vt:lpstr>AvantGarde Bk BT</vt:lpstr>
      <vt:lpstr>TimesNewRoman</vt:lpstr>
      <vt:lpstr>Capsulas</vt:lpstr>
      <vt:lpstr>Agricultura Familiar</vt:lpstr>
      <vt:lpstr>6ª aula</vt:lpstr>
      <vt:lpstr>Políticas Agrícolas Brasil 1965-2008</vt:lpstr>
      <vt:lpstr>Problemas pre 64</vt:lpstr>
      <vt:lpstr>Estatuto da Terra</vt:lpstr>
      <vt:lpstr>Sistema Nacional de Crédito Rural (SNCR) Lei 4829/65 CMN /BB</vt:lpstr>
      <vt:lpstr>Credito Rural</vt:lpstr>
      <vt:lpstr>Custeio</vt:lpstr>
      <vt:lpstr>Crise do Custeio</vt:lpstr>
      <vt:lpstr>Conseqüências:</vt:lpstr>
      <vt:lpstr>São Necessários os subsídios ao credito?</vt:lpstr>
      <vt:lpstr>Critica aos Juros baixos e aos subsídios</vt:lpstr>
      <vt:lpstr>Sistema de credito da Revolução verde</vt:lpstr>
      <vt:lpstr>CREDITO E PRODUÇAO</vt:lpstr>
      <vt:lpstr>Comercialização PGPM </vt:lpstr>
      <vt:lpstr>Preços Mínimos: EGF’s e AGF’s</vt:lpstr>
      <vt:lpstr>Evolução da PGPM</vt:lpstr>
      <vt:lpstr>Novos Problemas e Novos Instrumentos</vt:lpstr>
      <vt:lpstr>Contrato de Opção de Venda (COV) </vt:lpstr>
      <vt:lpstr>Prêmio para Escoamento de Produto (PEP) </vt:lpstr>
      <vt:lpstr>Quantidade negociada em tonelada dos principais instrumentos da PGPA  </vt:lpstr>
      <vt:lpstr>Letras de Crédito, Mercados Futuros e Derivativos </vt:lpstr>
      <vt:lpstr>Certificado de Depósito Agropecuário (CDA), Warrant Agropecuário (WA), Certificados de Direitos Creditórios do Agronegócio (CDCA), Letra de Crédito do Agronegócio (LCA) e Certificado de Recebíveis do Agronegócio (CRA) </vt:lpstr>
      <vt:lpstr>Risco Climático</vt:lpstr>
      <vt:lpstr>Perdas no Rio Grande do Sul devido a estiagem para a soja, milho e trigo 04/05).</vt:lpstr>
      <vt:lpstr>Risco de Mercado: Volatibilidade de Preços</vt:lpstr>
      <vt:lpstr>Formas de Prevenir Riscos de Preços: SEGURO RURAL</vt:lpstr>
      <vt:lpstr>Saldos Devedores Rurais Médios Anuais, 1995/2007</vt:lpstr>
      <vt:lpstr>POLÍTICAS ESTRUTURANTES</vt:lpstr>
      <vt:lpstr> DESENVOLVIMENTO TECNOLÓGICO E AGRONEGÓCIO </vt:lpstr>
      <vt:lpstr>Áreas e valores destinados ao PRODECER em suas 3 fases </vt:lpstr>
      <vt:lpstr>Entraves Estruturais para um maior avanço do agronegócio</vt:lpstr>
      <vt:lpstr>Matriz de transporte de Carga no Brasil (%) </vt:lpstr>
      <vt:lpstr>Desmatamento da Amazônia </vt:lpstr>
      <vt:lpstr>Rateio de Concentração no setor de agronegócio </vt:lpstr>
      <vt:lpstr>Problemas e limitações que podem frear a expansão do agronegócio no futuro .</vt:lpstr>
      <vt:lpstr>Fatores que Impulsionaram o Agronegócio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Políticas Agrícolas Brasil 1965-2008</dc:title>
  <dc:creator>Cliente</dc:creator>
  <cp:lastModifiedBy>Carlos</cp:lastModifiedBy>
  <cp:revision>23</cp:revision>
  <dcterms:created xsi:type="dcterms:W3CDTF">2008-05-12T19:33:31Z</dcterms:created>
  <dcterms:modified xsi:type="dcterms:W3CDTF">2010-03-05T20:00:22Z</dcterms:modified>
</cp:coreProperties>
</file>