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3"/>
  </p:notesMasterIdLst>
  <p:sldIdLst>
    <p:sldId id="302" r:id="rId2"/>
    <p:sldId id="301" r:id="rId3"/>
    <p:sldId id="303" r:id="rId4"/>
    <p:sldId id="256" r:id="rId5"/>
    <p:sldId id="297" r:id="rId6"/>
    <p:sldId id="284" r:id="rId7"/>
    <p:sldId id="286" r:id="rId8"/>
    <p:sldId id="300" r:id="rId9"/>
    <p:sldId id="298" r:id="rId10"/>
    <p:sldId id="285" r:id="rId11"/>
    <p:sldId id="287" r:id="rId12"/>
    <p:sldId id="290" r:id="rId13"/>
    <p:sldId id="291" r:id="rId14"/>
    <p:sldId id="292" r:id="rId15"/>
    <p:sldId id="293" r:id="rId16"/>
    <p:sldId id="294" r:id="rId17"/>
    <p:sldId id="299" r:id="rId18"/>
    <p:sldId id="295" r:id="rId19"/>
    <p:sldId id="296" r:id="rId20"/>
    <p:sldId id="257" r:id="rId21"/>
    <p:sldId id="283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756" autoAdjust="0"/>
  </p:normalViewPr>
  <p:slideViewPr>
    <p:cSldViewPr>
      <p:cViewPr varScale="1">
        <p:scale>
          <a:sx n="71" d="100"/>
          <a:sy n="71" d="100"/>
        </p:scale>
        <p:origin x="-8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Pasta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Pasta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title>
      <c:tx>
        <c:rich>
          <a:bodyPr/>
          <a:lstStyle/>
          <a:p>
            <a:pPr>
              <a:defRPr/>
            </a:pPr>
            <a:r>
              <a:rPr lang="en-US" dirty="0" err="1"/>
              <a:t>Evoluçao</a:t>
            </a:r>
            <a:r>
              <a:rPr lang="en-US" baseline="0" dirty="0"/>
              <a:t> </a:t>
            </a:r>
            <a:r>
              <a:rPr lang="en-US" baseline="0" dirty="0" err="1"/>
              <a:t>Pronaf</a:t>
            </a:r>
            <a:r>
              <a:rPr lang="en-US" baseline="0" dirty="0"/>
              <a:t> R$ Bi 1999-2007</a:t>
            </a:r>
            <a:endParaRPr lang="en-US" dirty="0"/>
          </a:p>
        </c:rich>
      </c:tx>
      <c:layout/>
    </c:title>
    <c:plotArea>
      <c:layout/>
      <c:lineChart>
        <c:grouping val="standard"/>
        <c:ser>
          <c:idx val="0"/>
          <c:order val="0"/>
          <c:marker>
            <c:symbol val="none"/>
          </c:marker>
          <c:val>
            <c:numRef>
              <c:f>Plan1!$D$4:$D$12</c:f>
              <c:numCache>
                <c:formatCode>General</c:formatCode>
                <c:ptCount val="9"/>
                <c:pt idx="0">
                  <c:v>1.83</c:v>
                </c:pt>
                <c:pt idx="1">
                  <c:v>2.19</c:v>
                </c:pt>
                <c:pt idx="2">
                  <c:v>2.15</c:v>
                </c:pt>
                <c:pt idx="3">
                  <c:v>2.4</c:v>
                </c:pt>
                <c:pt idx="4">
                  <c:v>3.8099999999999987</c:v>
                </c:pt>
                <c:pt idx="5">
                  <c:v>5.76</c:v>
                </c:pt>
                <c:pt idx="6">
                  <c:v>6.4</c:v>
                </c:pt>
                <c:pt idx="7">
                  <c:v>8.1</c:v>
                </c:pt>
                <c:pt idx="8">
                  <c:v>8.06</c:v>
                </c:pt>
              </c:numCache>
            </c:numRef>
          </c:val>
        </c:ser>
        <c:dLbls>
          <c:showVal val="1"/>
        </c:dLbls>
        <c:marker val="1"/>
        <c:axId val="77407360"/>
        <c:axId val="125261312"/>
      </c:lineChart>
      <c:catAx>
        <c:axId val="77407360"/>
        <c:scaling>
          <c:orientation val="minMax"/>
        </c:scaling>
        <c:axPos val="b"/>
        <c:majorTickMark val="none"/>
        <c:tickLblPos val="nextTo"/>
        <c:crossAx val="125261312"/>
        <c:crosses val="autoZero"/>
        <c:auto val="1"/>
        <c:lblAlgn val="ctr"/>
        <c:lblOffset val="100"/>
      </c:catAx>
      <c:valAx>
        <c:axId val="12526131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7740736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style val="34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6.3888888888888884E-2"/>
          <c:y val="0.10185185185185186"/>
          <c:w val="0.77037642169728782"/>
          <c:h val="0.89814814814814814"/>
        </c:manualLayout>
      </c:layout>
      <c:pie3DChart>
        <c:varyColors val="1"/>
        <c:ser>
          <c:idx val="0"/>
          <c:order val="0"/>
          <c:explosion val="25"/>
          <c:cat>
            <c:strRef>
              <c:f>Plan1!$C$24:$C$28</c:f>
              <c:strCache>
                <c:ptCount val="5"/>
                <c:pt idx="0">
                  <c:v>Sul</c:v>
                </c:pt>
                <c:pt idx="1">
                  <c:v>Nordeste</c:v>
                </c:pt>
                <c:pt idx="2">
                  <c:v>Norte</c:v>
                </c:pt>
                <c:pt idx="3">
                  <c:v>Sudeste</c:v>
                </c:pt>
                <c:pt idx="4">
                  <c:v>C Oeste</c:v>
                </c:pt>
              </c:strCache>
            </c:strRef>
          </c:cat>
          <c:val>
            <c:numRef>
              <c:f>Plan1!$D$24:$D$28</c:f>
              <c:numCache>
                <c:formatCode>General</c:formatCode>
                <c:ptCount val="5"/>
                <c:pt idx="0">
                  <c:v>43</c:v>
                </c:pt>
                <c:pt idx="1">
                  <c:v>22</c:v>
                </c:pt>
                <c:pt idx="2">
                  <c:v>9</c:v>
                </c:pt>
                <c:pt idx="3">
                  <c:v>19</c:v>
                </c:pt>
                <c:pt idx="4">
                  <c:v>7</c:v>
                </c:pt>
              </c:numCache>
            </c:numRef>
          </c:val>
        </c:ser>
      </c:pie3DChart>
    </c:plotArea>
    <c:legend>
      <c:legendPos val="r"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1A9FED3-9854-4769-811F-FF9DC2310D6A}" type="datetimeFigureOut">
              <a:rPr lang="pt-BR"/>
              <a:pPr>
                <a:defRPr/>
              </a:pPr>
              <a:t>05/03/2010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BB4190F-669D-40DF-A106-5CAB7FF1423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  <p:sp>
        <p:nvSpPr>
          <p:cNvPr id="2560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6B73F8-791F-47E4-B87B-1B1F403E5A40}" type="slidenum">
              <a:rPr lang="pt-BR" smtClean="0"/>
              <a:pPr/>
              <a:t>1</a:t>
            </a:fld>
            <a:endParaRPr 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2662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636FC1-21C4-4D15-A192-D9229EFD4BBD}" type="slidenum">
              <a:rPr lang="pt-BR" smtClean="0"/>
              <a:pPr/>
              <a:t>15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 sz="240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 sz="2400"/>
          </a:p>
        </p:txBody>
      </p: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2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8" name="AutoShape 13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F83C0635-2D93-42DD-95B7-21016F218C9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E4337-6777-4E5A-9685-DC50C3A964F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62624-A5FB-40AE-B5E6-0CEA032321C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733800"/>
          </a:xfrm>
        </p:spPr>
        <p:txBody>
          <a:bodyPr/>
          <a:lstStyle/>
          <a:p>
            <a:pPr lvl="0"/>
            <a:endParaRPr lang="pt-BR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B23EA-352A-481D-A4AE-5B2B33837E6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9B3E6-851C-4F37-83E5-CBBB3EAD5F4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51668-DC4F-40CC-91C1-F01DBF1A569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0A48A-D531-42D7-9F39-006FE199647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BFBAE-844B-4D2E-921B-BCFC4E3F748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BD477-3E43-4B5B-A7F8-6C2C0CD13BD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15057-BA1E-4B57-A3AC-BED9F4B9C80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B2C47-86E9-4AF5-9A26-33289A03A10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3F42F-A785-4417-A609-049FD6F2578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pt-BR" sz="2400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6DE2838-67FB-4284-8755-550B8C5F5BC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grpSp>
        <p:nvGrpSpPr>
          <p:cNvPr id="1033" name="Group 2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1214438"/>
            <a:ext cx="7772400" cy="1071562"/>
          </a:xfrm>
        </p:spPr>
        <p:txBody>
          <a:bodyPr/>
          <a:lstStyle/>
          <a:p>
            <a:pPr eaLnBrk="1" hangingPunct="1"/>
            <a:r>
              <a:rPr lang="en-US" sz="3200" smtClean="0">
                <a:cs typeface="Times New Roman" pitchFamily="18" charset="0"/>
              </a:rPr>
              <a:t>Agricultura Familiar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857500"/>
            <a:ext cx="7358063" cy="1785938"/>
          </a:xfrm>
        </p:spPr>
        <p:txBody>
          <a:bodyPr/>
          <a:lstStyle/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algn="ctr" eaLnBrk="1" hangingPunct="1">
              <a:tabLst>
                <a:tab pos="2698750" algn="ctr"/>
                <a:tab pos="5399088" algn="r"/>
              </a:tabLst>
            </a:pPr>
            <a:endParaRPr lang="pt-BR" sz="2400" dirty="0" smtClean="0">
              <a:solidFill>
                <a:srgbClr val="808080"/>
              </a:solidFill>
              <a:latin typeface="AvantGarde Bk BT"/>
              <a:cs typeface="Times New Roman" pitchFamily="18" charset="0"/>
            </a:endParaRPr>
          </a:p>
          <a:p>
            <a:pPr eaLnBrk="1" hangingPunct="1">
              <a:tabLst>
                <a:tab pos="2698750" algn="ctr"/>
                <a:tab pos="5399088" algn="r"/>
              </a:tabLst>
            </a:pPr>
            <a:r>
              <a:rPr lang="pt-BR" sz="2400" dirty="0" smtClean="0"/>
              <a:t>Carlos </a:t>
            </a:r>
            <a:r>
              <a:rPr lang="pt-BR" sz="2400" dirty="0" err="1" smtClean="0"/>
              <a:t>E.Guanziroli</a:t>
            </a:r>
            <a:r>
              <a:rPr lang="pt-BR" sz="2400" dirty="0" smtClean="0"/>
              <a:t> </a:t>
            </a:r>
            <a:r>
              <a:rPr lang="pt-BR" sz="2000" dirty="0" smtClean="0"/>
              <a:t>(UFF)</a:t>
            </a:r>
            <a:endParaRPr lang="pt-BR" sz="2400" dirty="0" smtClean="0"/>
          </a:p>
          <a:p>
            <a:pPr eaLnBrk="1" hangingPunct="1">
              <a:tabLst>
                <a:tab pos="2698750" algn="ctr"/>
                <a:tab pos="5399088" algn="r"/>
              </a:tabLst>
            </a:pPr>
            <a:r>
              <a:rPr lang="pt-BR" sz="1800" dirty="0" smtClean="0"/>
              <a:t>guanzi@ism.com.br</a:t>
            </a:r>
            <a:endParaRPr lang="en-US" sz="1800" dirty="0" smtClean="0"/>
          </a:p>
        </p:txBody>
      </p:sp>
      <p:pic>
        <p:nvPicPr>
          <p:cNvPr id="4" name="Picture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5286388"/>
            <a:ext cx="1668780" cy="82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762000" y="1146175"/>
            <a:ext cx="83851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400" b="1">
                <a:latin typeface="Arial" pitchFamily="34" charset="0"/>
                <a:cs typeface="Times New Roman" pitchFamily="18" charset="0"/>
              </a:rPr>
              <a:t>Distribuição do PRONAF por categorias de renda</a:t>
            </a:r>
            <a:r>
              <a:rPr lang="pt-BR" sz="2400" b="1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.</a:t>
            </a:r>
            <a:endParaRPr lang="pt-BR" sz="2400">
              <a:latin typeface="Arial" pitchFamily="34" charset="0"/>
              <a:cs typeface="Times New Roman" pitchFamily="18" charset="0"/>
            </a:endParaRPr>
          </a:p>
          <a:p>
            <a:pPr eaLnBrk="0" hangingPunct="0"/>
            <a:endParaRPr lang="pt-BR" sz="2400">
              <a:latin typeface="Arial" pitchFamily="34" charset="0"/>
            </a:endParaRPr>
          </a:p>
        </p:txBody>
      </p:sp>
      <p:grpSp>
        <p:nvGrpSpPr>
          <p:cNvPr id="12291" name="Group 59"/>
          <p:cNvGrpSpPr>
            <a:grpSpLocks/>
          </p:cNvGrpSpPr>
          <p:nvPr/>
        </p:nvGrpSpPr>
        <p:grpSpPr bwMode="auto">
          <a:xfrm>
            <a:off x="1981200" y="2362200"/>
            <a:ext cx="6019800" cy="3930650"/>
            <a:chOff x="-3" y="400"/>
            <a:chExt cx="2578" cy="2476"/>
          </a:xfrm>
        </p:grpSpPr>
        <p:grpSp>
          <p:nvGrpSpPr>
            <p:cNvPr id="12292" name="Group 57"/>
            <p:cNvGrpSpPr>
              <a:grpSpLocks/>
            </p:cNvGrpSpPr>
            <p:nvPr/>
          </p:nvGrpSpPr>
          <p:grpSpPr bwMode="auto">
            <a:xfrm>
              <a:off x="0" y="403"/>
              <a:ext cx="2572" cy="2470"/>
              <a:chOff x="0" y="403"/>
              <a:chExt cx="2572" cy="2470"/>
            </a:xfrm>
          </p:grpSpPr>
          <p:grpSp>
            <p:nvGrpSpPr>
              <p:cNvPr id="12294" name="Group 22"/>
              <p:cNvGrpSpPr>
                <a:grpSpLocks/>
              </p:cNvGrpSpPr>
              <p:nvPr/>
            </p:nvGrpSpPr>
            <p:grpSpPr bwMode="auto">
              <a:xfrm>
                <a:off x="0" y="403"/>
                <a:ext cx="948" cy="500"/>
                <a:chOff x="0" y="403"/>
                <a:chExt cx="948" cy="500"/>
              </a:xfrm>
            </p:grpSpPr>
            <p:sp>
              <p:nvSpPr>
                <p:cNvPr id="12346" name="Rectangle 3"/>
                <p:cNvSpPr>
                  <a:spLocks noChangeArrowheads="1"/>
                </p:cNvSpPr>
                <p:nvPr/>
              </p:nvSpPr>
              <p:spPr bwMode="auto">
                <a:xfrm>
                  <a:off x="28" y="403"/>
                  <a:ext cx="892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Categoria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47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403"/>
                  <a:ext cx="948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295" name="Group 24"/>
              <p:cNvGrpSpPr>
                <a:grpSpLocks/>
              </p:cNvGrpSpPr>
              <p:nvPr/>
            </p:nvGrpSpPr>
            <p:grpSpPr bwMode="auto">
              <a:xfrm>
                <a:off x="948" y="403"/>
                <a:ext cx="992" cy="500"/>
                <a:chOff x="948" y="403"/>
                <a:chExt cx="992" cy="500"/>
              </a:xfrm>
            </p:grpSpPr>
            <p:sp>
              <p:nvSpPr>
                <p:cNvPr id="12344" name="Rectangle 4"/>
                <p:cNvSpPr>
                  <a:spLocks noChangeArrowheads="1"/>
                </p:cNvSpPr>
                <p:nvPr/>
              </p:nvSpPr>
              <p:spPr bwMode="auto">
                <a:xfrm>
                  <a:off x="976" y="403"/>
                  <a:ext cx="936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Percentual 1999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45" name="Rectangle 23"/>
                <p:cNvSpPr>
                  <a:spLocks noChangeArrowheads="1"/>
                </p:cNvSpPr>
                <p:nvPr/>
              </p:nvSpPr>
              <p:spPr bwMode="auto">
                <a:xfrm>
                  <a:off x="948" y="403"/>
                  <a:ext cx="992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296" name="Group 26"/>
              <p:cNvGrpSpPr>
                <a:grpSpLocks/>
              </p:cNvGrpSpPr>
              <p:nvPr/>
            </p:nvGrpSpPr>
            <p:grpSpPr bwMode="auto">
              <a:xfrm>
                <a:off x="1940" y="403"/>
                <a:ext cx="632" cy="500"/>
                <a:chOff x="1940" y="403"/>
                <a:chExt cx="632" cy="500"/>
              </a:xfrm>
            </p:grpSpPr>
            <p:sp>
              <p:nvSpPr>
                <p:cNvPr id="12342" name="Rectangle 5"/>
                <p:cNvSpPr>
                  <a:spLocks noChangeArrowheads="1"/>
                </p:cNvSpPr>
                <p:nvPr/>
              </p:nvSpPr>
              <p:spPr bwMode="auto">
                <a:xfrm>
                  <a:off x="1968" y="403"/>
                  <a:ext cx="576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Percentual 2004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43" name="Rectangle 25"/>
                <p:cNvSpPr>
                  <a:spLocks noChangeArrowheads="1"/>
                </p:cNvSpPr>
                <p:nvPr/>
              </p:nvSpPr>
              <p:spPr bwMode="auto">
                <a:xfrm>
                  <a:off x="1940" y="403"/>
                  <a:ext cx="632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297" name="Group 28"/>
              <p:cNvGrpSpPr>
                <a:grpSpLocks/>
              </p:cNvGrpSpPr>
              <p:nvPr/>
            </p:nvGrpSpPr>
            <p:grpSpPr bwMode="auto">
              <a:xfrm>
                <a:off x="0" y="903"/>
                <a:ext cx="948" cy="394"/>
                <a:chOff x="0" y="903"/>
                <a:chExt cx="948" cy="394"/>
              </a:xfrm>
            </p:grpSpPr>
            <p:sp>
              <p:nvSpPr>
                <p:cNvPr id="12340" name="Rectangle 6"/>
                <p:cNvSpPr>
                  <a:spLocks noChangeArrowheads="1"/>
                </p:cNvSpPr>
                <p:nvPr/>
              </p:nvSpPr>
              <p:spPr bwMode="auto">
                <a:xfrm>
                  <a:off x="28" y="903"/>
                  <a:ext cx="89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A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41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903"/>
                  <a:ext cx="94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298" name="Group 30"/>
              <p:cNvGrpSpPr>
                <a:grpSpLocks/>
              </p:cNvGrpSpPr>
              <p:nvPr/>
            </p:nvGrpSpPr>
            <p:grpSpPr bwMode="auto">
              <a:xfrm>
                <a:off x="948" y="903"/>
                <a:ext cx="992" cy="394"/>
                <a:chOff x="948" y="903"/>
                <a:chExt cx="992" cy="394"/>
              </a:xfrm>
            </p:grpSpPr>
            <p:sp>
              <p:nvSpPr>
                <p:cNvPr id="12338" name="Rectangle 7"/>
                <p:cNvSpPr>
                  <a:spLocks noChangeArrowheads="1"/>
                </p:cNvSpPr>
                <p:nvPr/>
              </p:nvSpPr>
              <p:spPr bwMode="auto">
                <a:xfrm>
                  <a:off x="976" y="903"/>
                  <a:ext cx="93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21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39" name="Rectangle 29"/>
                <p:cNvSpPr>
                  <a:spLocks noChangeArrowheads="1"/>
                </p:cNvSpPr>
                <p:nvPr/>
              </p:nvSpPr>
              <p:spPr bwMode="auto">
                <a:xfrm>
                  <a:off x="948" y="903"/>
                  <a:ext cx="99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299" name="Group 32"/>
              <p:cNvGrpSpPr>
                <a:grpSpLocks/>
              </p:cNvGrpSpPr>
              <p:nvPr/>
            </p:nvGrpSpPr>
            <p:grpSpPr bwMode="auto">
              <a:xfrm>
                <a:off x="1940" y="903"/>
                <a:ext cx="632" cy="394"/>
                <a:chOff x="1940" y="903"/>
                <a:chExt cx="632" cy="394"/>
              </a:xfrm>
            </p:grpSpPr>
            <p:sp>
              <p:nvSpPr>
                <p:cNvPr id="12336" name="Rectangle 8"/>
                <p:cNvSpPr>
                  <a:spLocks noChangeArrowheads="1"/>
                </p:cNvSpPr>
                <p:nvPr/>
              </p:nvSpPr>
              <p:spPr bwMode="auto">
                <a:xfrm>
                  <a:off x="1968" y="903"/>
                  <a:ext cx="57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13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37" name="Rectangle 31"/>
                <p:cNvSpPr>
                  <a:spLocks noChangeArrowheads="1"/>
                </p:cNvSpPr>
                <p:nvPr/>
              </p:nvSpPr>
              <p:spPr bwMode="auto">
                <a:xfrm>
                  <a:off x="1940" y="903"/>
                  <a:ext cx="63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0" name="Group 34"/>
              <p:cNvGrpSpPr>
                <a:grpSpLocks/>
              </p:cNvGrpSpPr>
              <p:nvPr/>
            </p:nvGrpSpPr>
            <p:grpSpPr bwMode="auto">
              <a:xfrm>
                <a:off x="0" y="1297"/>
                <a:ext cx="948" cy="394"/>
                <a:chOff x="0" y="1297"/>
                <a:chExt cx="948" cy="394"/>
              </a:xfrm>
            </p:grpSpPr>
            <p:sp>
              <p:nvSpPr>
                <p:cNvPr id="12334" name="Rectangle 9"/>
                <p:cNvSpPr>
                  <a:spLocks noChangeArrowheads="1"/>
                </p:cNvSpPr>
                <p:nvPr/>
              </p:nvSpPr>
              <p:spPr bwMode="auto">
                <a:xfrm>
                  <a:off x="28" y="1297"/>
                  <a:ext cx="89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B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35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1297"/>
                  <a:ext cx="94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1" name="Group 36"/>
              <p:cNvGrpSpPr>
                <a:grpSpLocks/>
              </p:cNvGrpSpPr>
              <p:nvPr/>
            </p:nvGrpSpPr>
            <p:grpSpPr bwMode="auto">
              <a:xfrm>
                <a:off x="948" y="1297"/>
                <a:ext cx="992" cy="394"/>
                <a:chOff x="948" y="1297"/>
                <a:chExt cx="992" cy="394"/>
              </a:xfrm>
            </p:grpSpPr>
            <p:sp>
              <p:nvSpPr>
                <p:cNvPr id="12332" name="Rectangle 10"/>
                <p:cNvSpPr>
                  <a:spLocks noChangeArrowheads="1"/>
                </p:cNvSpPr>
                <p:nvPr/>
              </p:nvSpPr>
              <p:spPr bwMode="auto">
                <a:xfrm>
                  <a:off x="976" y="1297"/>
                  <a:ext cx="93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1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33" name="Rectangle 35"/>
                <p:cNvSpPr>
                  <a:spLocks noChangeArrowheads="1"/>
                </p:cNvSpPr>
                <p:nvPr/>
              </p:nvSpPr>
              <p:spPr bwMode="auto">
                <a:xfrm>
                  <a:off x="948" y="1297"/>
                  <a:ext cx="99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2" name="Group 38"/>
              <p:cNvGrpSpPr>
                <a:grpSpLocks/>
              </p:cNvGrpSpPr>
              <p:nvPr/>
            </p:nvGrpSpPr>
            <p:grpSpPr bwMode="auto">
              <a:xfrm>
                <a:off x="1940" y="1297"/>
                <a:ext cx="632" cy="394"/>
                <a:chOff x="1940" y="1297"/>
                <a:chExt cx="632" cy="394"/>
              </a:xfrm>
            </p:grpSpPr>
            <p:sp>
              <p:nvSpPr>
                <p:cNvPr id="12330" name="Rectangle 11"/>
                <p:cNvSpPr>
                  <a:spLocks noChangeArrowheads="1"/>
                </p:cNvSpPr>
                <p:nvPr/>
              </p:nvSpPr>
              <p:spPr bwMode="auto">
                <a:xfrm>
                  <a:off x="1968" y="1297"/>
                  <a:ext cx="57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7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31" name="Rectangle 37"/>
                <p:cNvSpPr>
                  <a:spLocks noChangeArrowheads="1"/>
                </p:cNvSpPr>
                <p:nvPr/>
              </p:nvSpPr>
              <p:spPr bwMode="auto">
                <a:xfrm>
                  <a:off x="1940" y="1297"/>
                  <a:ext cx="63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3" name="Group 40"/>
              <p:cNvGrpSpPr>
                <a:grpSpLocks/>
              </p:cNvGrpSpPr>
              <p:nvPr/>
            </p:nvGrpSpPr>
            <p:grpSpPr bwMode="auto">
              <a:xfrm>
                <a:off x="0" y="1691"/>
                <a:ext cx="948" cy="394"/>
                <a:chOff x="0" y="1691"/>
                <a:chExt cx="948" cy="394"/>
              </a:xfrm>
            </p:grpSpPr>
            <p:sp>
              <p:nvSpPr>
                <p:cNvPr id="12328" name="Rectangle 12"/>
                <p:cNvSpPr>
                  <a:spLocks noChangeArrowheads="1"/>
                </p:cNvSpPr>
                <p:nvPr/>
              </p:nvSpPr>
              <p:spPr bwMode="auto">
                <a:xfrm>
                  <a:off x="28" y="1691"/>
                  <a:ext cx="89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C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29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691"/>
                  <a:ext cx="94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4" name="Group 42"/>
              <p:cNvGrpSpPr>
                <a:grpSpLocks/>
              </p:cNvGrpSpPr>
              <p:nvPr/>
            </p:nvGrpSpPr>
            <p:grpSpPr bwMode="auto">
              <a:xfrm>
                <a:off x="948" y="1691"/>
                <a:ext cx="992" cy="394"/>
                <a:chOff x="948" y="1691"/>
                <a:chExt cx="992" cy="394"/>
              </a:xfrm>
            </p:grpSpPr>
            <p:sp>
              <p:nvSpPr>
                <p:cNvPr id="12326" name="Rectangle 13"/>
                <p:cNvSpPr>
                  <a:spLocks noChangeArrowheads="1"/>
                </p:cNvSpPr>
                <p:nvPr/>
              </p:nvSpPr>
              <p:spPr bwMode="auto">
                <a:xfrm>
                  <a:off x="976" y="1691"/>
                  <a:ext cx="93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22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27" name="Rectangle 41"/>
                <p:cNvSpPr>
                  <a:spLocks noChangeArrowheads="1"/>
                </p:cNvSpPr>
                <p:nvPr/>
              </p:nvSpPr>
              <p:spPr bwMode="auto">
                <a:xfrm>
                  <a:off x="948" y="1691"/>
                  <a:ext cx="99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5" name="Group 44"/>
              <p:cNvGrpSpPr>
                <a:grpSpLocks/>
              </p:cNvGrpSpPr>
              <p:nvPr/>
            </p:nvGrpSpPr>
            <p:grpSpPr bwMode="auto">
              <a:xfrm>
                <a:off x="1940" y="1691"/>
                <a:ext cx="632" cy="394"/>
                <a:chOff x="1940" y="1691"/>
                <a:chExt cx="632" cy="394"/>
              </a:xfrm>
            </p:grpSpPr>
            <p:sp>
              <p:nvSpPr>
                <p:cNvPr id="12324" name="Rectangle 14"/>
                <p:cNvSpPr>
                  <a:spLocks noChangeArrowheads="1"/>
                </p:cNvSpPr>
                <p:nvPr/>
              </p:nvSpPr>
              <p:spPr bwMode="auto">
                <a:xfrm>
                  <a:off x="1968" y="1691"/>
                  <a:ext cx="57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25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25" name="Rectangle 43"/>
                <p:cNvSpPr>
                  <a:spLocks noChangeArrowheads="1"/>
                </p:cNvSpPr>
                <p:nvPr/>
              </p:nvSpPr>
              <p:spPr bwMode="auto">
                <a:xfrm>
                  <a:off x="1940" y="1691"/>
                  <a:ext cx="63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6" name="Group 46"/>
              <p:cNvGrpSpPr>
                <a:grpSpLocks/>
              </p:cNvGrpSpPr>
              <p:nvPr/>
            </p:nvGrpSpPr>
            <p:grpSpPr bwMode="auto">
              <a:xfrm>
                <a:off x="0" y="2085"/>
                <a:ext cx="948" cy="394"/>
                <a:chOff x="0" y="2085"/>
                <a:chExt cx="948" cy="394"/>
              </a:xfrm>
            </p:grpSpPr>
            <p:sp>
              <p:nvSpPr>
                <p:cNvPr id="12322" name="Rectangle 15"/>
                <p:cNvSpPr>
                  <a:spLocks noChangeArrowheads="1"/>
                </p:cNvSpPr>
                <p:nvPr/>
              </p:nvSpPr>
              <p:spPr bwMode="auto">
                <a:xfrm>
                  <a:off x="28" y="2085"/>
                  <a:ext cx="89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D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23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2085"/>
                  <a:ext cx="94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7" name="Group 48"/>
              <p:cNvGrpSpPr>
                <a:grpSpLocks/>
              </p:cNvGrpSpPr>
              <p:nvPr/>
            </p:nvGrpSpPr>
            <p:grpSpPr bwMode="auto">
              <a:xfrm>
                <a:off x="948" y="2085"/>
                <a:ext cx="992" cy="394"/>
                <a:chOff x="948" y="2085"/>
                <a:chExt cx="992" cy="394"/>
              </a:xfrm>
            </p:grpSpPr>
            <p:sp>
              <p:nvSpPr>
                <p:cNvPr id="12320" name="Rectangle 16"/>
                <p:cNvSpPr>
                  <a:spLocks noChangeArrowheads="1"/>
                </p:cNvSpPr>
                <p:nvPr/>
              </p:nvSpPr>
              <p:spPr bwMode="auto">
                <a:xfrm>
                  <a:off x="976" y="2085"/>
                  <a:ext cx="93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48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21" name="Rectangle 47"/>
                <p:cNvSpPr>
                  <a:spLocks noChangeArrowheads="1"/>
                </p:cNvSpPr>
                <p:nvPr/>
              </p:nvSpPr>
              <p:spPr bwMode="auto">
                <a:xfrm>
                  <a:off x="948" y="2085"/>
                  <a:ext cx="99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8" name="Group 50"/>
              <p:cNvGrpSpPr>
                <a:grpSpLocks/>
              </p:cNvGrpSpPr>
              <p:nvPr/>
            </p:nvGrpSpPr>
            <p:grpSpPr bwMode="auto">
              <a:xfrm>
                <a:off x="1940" y="2085"/>
                <a:ext cx="632" cy="394"/>
                <a:chOff x="1940" y="2085"/>
                <a:chExt cx="632" cy="394"/>
              </a:xfrm>
            </p:grpSpPr>
            <p:sp>
              <p:nvSpPr>
                <p:cNvPr id="12318" name="Rectangle 17"/>
                <p:cNvSpPr>
                  <a:spLocks noChangeArrowheads="1"/>
                </p:cNvSpPr>
                <p:nvPr/>
              </p:nvSpPr>
              <p:spPr bwMode="auto">
                <a:xfrm>
                  <a:off x="1968" y="2085"/>
                  <a:ext cx="57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37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19" name="Rectangle 49"/>
                <p:cNvSpPr>
                  <a:spLocks noChangeArrowheads="1"/>
                </p:cNvSpPr>
                <p:nvPr/>
              </p:nvSpPr>
              <p:spPr bwMode="auto">
                <a:xfrm>
                  <a:off x="1940" y="2085"/>
                  <a:ext cx="63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09" name="Group 52"/>
              <p:cNvGrpSpPr>
                <a:grpSpLocks/>
              </p:cNvGrpSpPr>
              <p:nvPr/>
            </p:nvGrpSpPr>
            <p:grpSpPr bwMode="auto">
              <a:xfrm>
                <a:off x="0" y="2479"/>
                <a:ext cx="948" cy="394"/>
                <a:chOff x="0" y="2479"/>
                <a:chExt cx="948" cy="394"/>
              </a:xfrm>
            </p:grpSpPr>
            <p:sp>
              <p:nvSpPr>
                <p:cNvPr id="12316" name="Rectangle 18"/>
                <p:cNvSpPr>
                  <a:spLocks noChangeArrowheads="1"/>
                </p:cNvSpPr>
                <p:nvPr/>
              </p:nvSpPr>
              <p:spPr bwMode="auto">
                <a:xfrm>
                  <a:off x="28" y="2479"/>
                  <a:ext cx="89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E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17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2479"/>
                  <a:ext cx="94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10" name="Group 54"/>
              <p:cNvGrpSpPr>
                <a:grpSpLocks/>
              </p:cNvGrpSpPr>
              <p:nvPr/>
            </p:nvGrpSpPr>
            <p:grpSpPr bwMode="auto">
              <a:xfrm>
                <a:off x="948" y="2479"/>
                <a:ext cx="992" cy="394"/>
                <a:chOff x="948" y="2479"/>
                <a:chExt cx="992" cy="394"/>
              </a:xfrm>
            </p:grpSpPr>
            <p:sp>
              <p:nvSpPr>
                <p:cNvPr id="12314" name="Rectangle 19"/>
                <p:cNvSpPr>
                  <a:spLocks noChangeArrowheads="1"/>
                </p:cNvSpPr>
                <p:nvPr/>
              </p:nvSpPr>
              <p:spPr bwMode="auto">
                <a:xfrm>
                  <a:off x="976" y="2479"/>
                  <a:ext cx="93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(Outros)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15" name="Rectangle 53"/>
                <p:cNvSpPr>
                  <a:spLocks noChangeArrowheads="1"/>
                </p:cNvSpPr>
                <p:nvPr/>
              </p:nvSpPr>
              <p:spPr bwMode="auto">
                <a:xfrm>
                  <a:off x="948" y="2479"/>
                  <a:ext cx="99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2311" name="Group 56"/>
              <p:cNvGrpSpPr>
                <a:grpSpLocks/>
              </p:cNvGrpSpPr>
              <p:nvPr/>
            </p:nvGrpSpPr>
            <p:grpSpPr bwMode="auto">
              <a:xfrm>
                <a:off x="1940" y="2479"/>
                <a:ext cx="632" cy="394"/>
                <a:chOff x="1940" y="2479"/>
                <a:chExt cx="632" cy="394"/>
              </a:xfrm>
            </p:grpSpPr>
            <p:sp>
              <p:nvSpPr>
                <p:cNvPr id="12312" name="Rectangle 20"/>
                <p:cNvSpPr>
                  <a:spLocks noChangeArrowheads="1"/>
                </p:cNvSpPr>
                <p:nvPr/>
              </p:nvSpPr>
              <p:spPr bwMode="auto">
                <a:xfrm>
                  <a:off x="1968" y="2479"/>
                  <a:ext cx="576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12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2313" name="Rectangle 55"/>
                <p:cNvSpPr>
                  <a:spLocks noChangeArrowheads="1"/>
                </p:cNvSpPr>
                <p:nvPr/>
              </p:nvSpPr>
              <p:spPr bwMode="auto">
                <a:xfrm>
                  <a:off x="1940" y="2479"/>
                  <a:ext cx="632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12293" name="Rectangle 58"/>
            <p:cNvSpPr>
              <a:spLocks noChangeArrowheads="1"/>
            </p:cNvSpPr>
            <p:nvPr/>
          </p:nvSpPr>
          <p:spPr bwMode="auto">
            <a:xfrm>
              <a:off x="-3" y="400"/>
              <a:ext cx="2578" cy="2476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175" y="719138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400" b="1">
                <a:latin typeface="Arial" pitchFamily="34" charset="0"/>
                <a:cs typeface="Times New Roman" pitchFamily="18" charset="0"/>
              </a:rPr>
              <a:t>Agricultores Familiares - Renda monetária (RM) por estabelecimento segundo os tipos familiares.</a:t>
            </a:r>
          </a:p>
          <a:p>
            <a:pPr eaLnBrk="0" hangingPunct="0"/>
            <a:r>
              <a:rPr lang="pt-BR" sz="1800">
                <a:latin typeface="Arial" pitchFamily="34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pt-BR" sz="1800">
              <a:latin typeface="Arial" pitchFamily="34" charset="0"/>
            </a:endParaRPr>
          </a:p>
        </p:txBody>
      </p:sp>
      <p:grpSp>
        <p:nvGrpSpPr>
          <p:cNvPr id="13315" name="Group 77"/>
          <p:cNvGrpSpPr>
            <a:grpSpLocks/>
          </p:cNvGrpSpPr>
          <p:nvPr/>
        </p:nvGrpSpPr>
        <p:grpSpPr bwMode="auto">
          <a:xfrm>
            <a:off x="914400" y="2254250"/>
            <a:ext cx="7391400" cy="4375150"/>
            <a:chOff x="-3" y="515"/>
            <a:chExt cx="2099" cy="2900"/>
          </a:xfrm>
        </p:grpSpPr>
        <p:grpSp>
          <p:nvGrpSpPr>
            <p:cNvPr id="13316" name="Group 75"/>
            <p:cNvGrpSpPr>
              <a:grpSpLocks/>
            </p:cNvGrpSpPr>
            <p:nvPr/>
          </p:nvGrpSpPr>
          <p:grpSpPr bwMode="auto">
            <a:xfrm>
              <a:off x="0" y="518"/>
              <a:ext cx="2093" cy="2894"/>
              <a:chOff x="0" y="518"/>
              <a:chExt cx="2093" cy="2894"/>
            </a:xfrm>
          </p:grpSpPr>
          <p:grpSp>
            <p:nvGrpSpPr>
              <p:cNvPr id="13318" name="Group 28"/>
              <p:cNvGrpSpPr>
                <a:grpSpLocks/>
              </p:cNvGrpSpPr>
              <p:nvPr/>
            </p:nvGrpSpPr>
            <p:grpSpPr bwMode="auto">
              <a:xfrm>
                <a:off x="0" y="518"/>
                <a:ext cx="396" cy="712"/>
                <a:chOff x="0" y="518"/>
                <a:chExt cx="396" cy="712"/>
              </a:xfrm>
            </p:grpSpPr>
            <p:sp>
              <p:nvSpPr>
                <p:cNvPr id="13388" name="Rectangle 3"/>
                <p:cNvSpPr>
                  <a:spLocks noChangeArrowheads="1"/>
                </p:cNvSpPr>
                <p:nvPr/>
              </p:nvSpPr>
              <p:spPr bwMode="auto">
                <a:xfrm>
                  <a:off x="28" y="518"/>
                  <a:ext cx="340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Tipos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89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518"/>
                  <a:ext cx="396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19" name="Group 30"/>
              <p:cNvGrpSpPr>
                <a:grpSpLocks/>
              </p:cNvGrpSpPr>
              <p:nvPr/>
            </p:nvGrpSpPr>
            <p:grpSpPr bwMode="auto">
              <a:xfrm>
                <a:off x="396" y="518"/>
                <a:ext cx="557" cy="712"/>
                <a:chOff x="396" y="518"/>
                <a:chExt cx="557" cy="712"/>
              </a:xfrm>
            </p:grpSpPr>
            <p:sp>
              <p:nvSpPr>
                <p:cNvPr id="13386" name="Rectangle 4"/>
                <p:cNvSpPr>
                  <a:spLocks noChangeArrowheads="1"/>
                </p:cNvSpPr>
                <p:nvPr/>
              </p:nvSpPr>
              <p:spPr bwMode="auto">
                <a:xfrm>
                  <a:off x="424" y="518"/>
                  <a:ext cx="501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Estab. 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Total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87" name="Rectangle 29"/>
                <p:cNvSpPr>
                  <a:spLocks noChangeArrowheads="1"/>
                </p:cNvSpPr>
                <p:nvPr/>
              </p:nvSpPr>
              <p:spPr bwMode="auto">
                <a:xfrm>
                  <a:off x="396" y="518"/>
                  <a:ext cx="557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0" name="Group 32"/>
              <p:cNvGrpSpPr>
                <a:grpSpLocks/>
              </p:cNvGrpSpPr>
              <p:nvPr/>
            </p:nvGrpSpPr>
            <p:grpSpPr bwMode="auto">
              <a:xfrm>
                <a:off x="953" y="518"/>
                <a:ext cx="557" cy="712"/>
                <a:chOff x="953" y="518"/>
                <a:chExt cx="557" cy="712"/>
              </a:xfrm>
            </p:grpSpPr>
            <p:sp>
              <p:nvSpPr>
                <p:cNvPr id="13384" name="Rectangle 5"/>
                <p:cNvSpPr>
                  <a:spLocks noChangeArrowheads="1"/>
                </p:cNvSpPr>
                <p:nvPr/>
              </p:nvSpPr>
              <p:spPr bwMode="auto">
                <a:xfrm>
                  <a:off x="981" y="518"/>
                  <a:ext cx="501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% Estab.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s/ total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85" name="Rectangle 31"/>
                <p:cNvSpPr>
                  <a:spLocks noChangeArrowheads="1"/>
                </p:cNvSpPr>
                <p:nvPr/>
              </p:nvSpPr>
              <p:spPr bwMode="auto">
                <a:xfrm>
                  <a:off x="953" y="518"/>
                  <a:ext cx="557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1" name="Group 34"/>
              <p:cNvGrpSpPr>
                <a:grpSpLocks/>
              </p:cNvGrpSpPr>
              <p:nvPr/>
            </p:nvGrpSpPr>
            <p:grpSpPr bwMode="auto">
              <a:xfrm>
                <a:off x="1510" y="518"/>
                <a:ext cx="583" cy="712"/>
                <a:chOff x="1510" y="518"/>
                <a:chExt cx="583" cy="712"/>
              </a:xfrm>
            </p:grpSpPr>
            <p:sp>
              <p:nvSpPr>
                <p:cNvPr id="13382" name="Rectangle 6"/>
                <p:cNvSpPr>
                  <a:spLocks noChangeArrowheads="1"/>
                </p:cNvSpPr>
                <p:nvPr/>
              </p:nvSpPr>
              <p:spPr bwMode="auto">
                <a:xfrm>
                  <a:off x="1538" y="518"/>
                  <a:ext cx="527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RM / Estab. </a:t>
                  </a:r>
                </a:p>
                <a:p>
                  <a:pPr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(Em R$/ano)</a:t>
                  </a:r>
                </a:p>
                <a:p>
                  <a:pPr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83" name="Rectangle 33"/>
                <p:cNvSpPr>
                  <a:spLocks noChangeArrowheads="1"/>
                </p:cNvSpPr>
                <p:nvPr/>
              </p:nvSpPr>
              <p:spPr bwMode="auto">
                <a:xfrm>
                  <a:off x="1510" y="518"/>
                  <a:ext cx="583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2" name="Group 36"/>
              <p:cNvGrpSpPr>
                <a:grpSpLocks/>
              </p:cNvGrpSpPr>
              <p:nvPr/>
            </p:nvGrpSpPr>
            <p:grpSpPr bwMode="auto">
              <a:xfrm>
                <a:off x="0" y="1230"/>
                <a:ext cx="396" cy="394"/>
                <a:chOff x="0" y="1230"/>
                <a:chExt cx="396" cy="394"/>
              </a:xfrm>
            </p:grpSpPr>
            <p:sp>
              <p:nvSpPr>
                <p:cNvPr id="13380" name="Rectangle 7"/>
                <p:cNvSpPr>
                  <a:spLocks noChangeArrowheads="1"/>
                </p:cNvSpPr>
                <p:nvPr/>
              </p:nvSpPr>
              <p:spPr bwMode="auto">
                <a:xfrm>
                  <a:off x="28" y="1230"/>
                  <a:ext cx="340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A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81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230"/>
                  <a:ext cx="396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3" name="Group 38"/>
              <p:cNvGrpSpPr>
                <a:grpSpLocks/>
              </p:cNvGrpSpPr>
              <p:nvPr/>
            </p:nvGrpSpPr>
            <p:grpSpPr bwMode="auto">
              <a:xfrm>
                <a:off x="396" y="1230"/>
                <a:ext cx="557" cy="394"/>
                <a:chOff x="396" y="1230"/>
                <a:chExt cx="557" cy="394"/>
              </a:xfrm>
            </p:grpSpPr>
            <p:sp>
              <p:nvSpPr>
                <p:cNvPr id="13378" name="Rectangle 8"/>
                <p:cNvSpPr>
                  <a:spLocks noChangeArrowheads="1"/>
                </p:cNvSpPr>
                <p:nvPr/>
              </p:nvSpPr>
              <p:spPr bwMode="auto">
                <a:xfrm>
                  <a:off x="424" y="1230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406.291</a:t>
                  </a:r>
                  <a:endParaRPr lang="pt-BR" sz="1800">
                    <a:solidFill>
                      <a:srgbClr val="000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79" name="Rectangle 37"/>
                <p:cNvSpPr>
                  <a:spLocks noChangeArrowheads="1"/>
                </p:cNvSpPr>
                <p:nvPr/>
              </p:nvSpPr>
              <p:spPr bwMode="auto">
                <a:xfrm>
                  <a:off x="396" y="1230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4" name="Group 40"/>
              <p:cNvGrpSpPr>
                <a:grpSpLocks/>
              </p:cNvGrpSpPr>
              <p:nvPr/>
            </p:nvGrpSpPr>
            <p:grpSpPr bwMode="auto">
              <a:xfrm>
                <a:off x="953" y="1230"/>
                <a:ext cx="557" cy="394"/>
                <a:chOff x="953" y="1230"/>
                <a:chExt cx="557" cy="394"/>
              </a:xfrm>
            </p:grpSpPr>
            <p:sp>
              <p:nvSpPr>
                <p:cNvPr id="13376" name="Rectangle 9"/>
                <p:cNvSpPr>
                  <a:spLocks noChangeArrowheads="1"/>
                </p:cNvSpPr>
                <p:nvPr/>
              </p:nvSpPr>
              <p:spPr bwMode="auto">
                <a:xfrm>
                  <a:off x="981" y="1230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8,4</a:t>
                  </a:r>
                  <a:endParaRPr lang="pt-BR" sz="1800">
                    <a:solidFill>
                      <a:srgbClr val="000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77" name="Rectangle 39"/>
                <p:cNvSpPr>
                  <a:spLocks noChangeArrowheads="1"/>
                </p:cNvSpPr>
                <p:nvPr/>
              </p:nvSpPr>
              <p:spPr bwMode="auto">
                <a:xfrm>
                  <a:off x="953" y="1230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5" name="Group 42"/>
              <p:cNvGrpSpPr>
                <a:grpSpLocks/>
              </p:cNvGrpSpPr>
              <p:nvPr/>
            </p:nvGrpSpPr>
            <p:grpSpPr bwMode="auto">
              <a:xfrm>
                <a:off x="1510" y="1230"/>
                <a:ext cx="583" cy="394"/>
                <a:chOff x="1510" y="1230"/>
                <a:chExt cx="583" cy="394"/>
              </a:xfrm>
            </p:grpSpPr>
            <p:sp>
              <p:nvSpPr>
                <p:cNvPr id="13374" name="Rectangle 10"/>
                <p:cNvSpPr>
                  <a:spLocks noChangeArrowheads="1"/>
                </p:cNvSpPr>
                <p:nvPr/>
              </p:nvSpPr>
              <p:spPr bwMode="auto">
                <a:xfrm>
                  <a:off x="1538" y="1230"/>
                  <a:ext cx="527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11.898 </a:t>
                  </a:r>
                  <a:endParaRPr lang="pt-BR" sz="1800">
                    <a:solidFill>
                      <a:srgbClr val="000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75" name="Rectangle 41"/>
                <p:cNvSpPr>
                  <a:spLocks noChangeArrowheads="1"/>
                </p:cNvSpPr>
                <p:nvPr/>
              </p:nvSpPr>
              <p:spPr bwMode="auto">
                <a:xfrm>
                  <a:off x="1510" y="1230"/>
                  <a:ext cx="583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6" name="Group 44"/>
              <p:cNvGrpSpPr>
                <a:grpSpLocks/>
              </p:cNvGrpSpPr>
              <p:nvPr/>
            </p:nvGrpSpPr>
            <p:grpSpPr bwMode="auto">
              <a:xfrm>
                <a:off x="0" y="1624"/>
                <a:ext cx="396" cy="394"/>
                <a:chOff x="0" y="1624"/>
                <a:chExt cx="396" cy="394"/>
              </a:xfrm>
            </p:grpSpPr>
            <p:sp>
              <p:nvSpPr>
                <p:cNvPr id="13372" name="Rectangle 11"/>
                <p:cNvSpPr>
                  <a:spLocks noChangeArrowheads="1"/>
                </p:cNvSpPr>
                <p:nvPr/>
              </p:nvSpPr>
              <p:spPr bwMode="auto">
                <a:xfrm>
                  <a:off x="28" y="1624"/>
                  <a:ext cx="340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B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73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624"/>
                  <a:ext cx="396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7" name="Group 46"/>
              <p:cNvGrpSpPr>
                <a:grpSpLocks/>
              </p:cNvGrpSpPr>
              <p:nvPr/>
            </p:nvGrpSpPr>
            <p:grpSpPr bwMode="auto">
              <a:xfrm>
                <a:off x="396" y="1624"/>
                <a:ext cx="557" cy="394"/>
                <a:chOff x="396" y="1624"/>
                <a:chExt cx="557" cy="394"/>
              </a:xfrm>
            </p:grpSpPr>
            <p:sp>
              <p:nvSpPr>
                <p:cNvPr id="13370" name="Rectangle 12"/>
                <p:cNvSpPr>
                  <a:spLocks noChangeArrowheads="1"/>
                </p:cNvSpPr>
                <p:nvPr/>
              </p:nvSpPr>
              <p:spPr bwMode="auto">
                <a:xfrm>
                  <a:off x="424" y="1624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993.751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71" name="Rectangle 45"/>
                <p:cNvSpPr>
                  <a:spLocks noChangeArrowheads="1"/>
                </p:cNvSpPr>
                <p:nvPr/>
              </p:nvSpPr>
              <p:spPr bwMode="auto">
                <a:xfrm>
                  <a:off x="396" y="1624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8" name="Group 48"/>
              <p:cNvGrpSpPr>
                <a:grpSpLocks/>
              </p:cNvGrpSpPr>
              <p:nvPr/>
            </p:nvGrpSpPr>
            <p:grpSpPr bwMode="auto">
              <a:xfrm>
                <a:off x="953" y="1624"/>
                <a:ext cx="557" cy="394"/>
                <a:chOff x="953" y="1624"/>
                <a:chExt cx="557" cy="394"/>
              </a:xfrm>
            </p:grpSpPr>
            <p:sp>
              <p:nvSpPr>
                <p:cNvPr id="13368" name="Rectangle 13"/>
                <p:cNvSpPr>
                  <a:spLocks noChangeArrowheads="1"/>
                </p:cNvSpPr>
                <p:nvPr/>
              </p:nvSpPr>
              <p:spPr bwMode="auto">
                <a:xfrm>
                  <a:off x="981" y="1624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20,4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69" name="Rectangle 47"/>
                <p:cNvSpPr>
                  <a:spLocks noChangeArrowheads="1"/>
                </p:cNvSpPr>
                <p:nvPr/>
              </p:nvSpPr>
              <p:spPr bwMode="auto">
                <a:xfrm>
                  <a:off x="953" y="1624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29" name="Group 50"/>
              <p:cNvGrpSpPr>
                <a:grpSpLocks/>
              </p:cNvGrpSpPr>
              <p:nvPr/>
            </p:nvGrpSpPr>
            <p:grpSpPr bwMode="auto">
              <a:xfrm>
                <a:off x="1510" y="1624"/>
                <a:ext cx="583" cy="394"/>
                <a:chOff x="1510" y="1624"/>
                <a:chExt cx="583" cy="394"/>
              </a:xfrm>
            </p:grpSpPr>
            <p:sp>
              <p:nvSpPr>
                <p:cNvPr id="13366" name="Rectangle 14"/>
                <p:cNvSpPr>
                  <a:spLocks noChangeArrowheads="1"/>
                </p:cNvSpPr>
                <p:nvPr/>
              </p:nvSpPr>
              <p:spPr bwMode="auto">
                <a:xfrm>
                  <a:off x="1538" y="1624"/>
                  <a:ext cx="527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2.172 </a:t>
                  </a:r>
                  <a:endParaRPr lang="pt-BR" sz="1800">
                    <a:solidFill>
                      <a:srgbClr val="000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67" name="Rectangle 49"/>
                <p:cNvSpPr>
                  <a:spLocks noChangeArrowheads="1"/>
                </p:cNvSpPr>
                <p:nvPr/>
              </p:nvSpPr>
              <p:spPr bwMode="auto">
                <a:xfrm>
                  <a:off x="1510" y="1624"/>
                  <a:ext cx="583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0" name="Group 52"/>
              <p:cNvGrpSpPr>
                <a:grpSpLocks/>
              </p:cNvGrpSpPr>
              <p:nvPr/>
            </p:nvGrpSpPr>
            <p:grpSpPr bwMode="auto">
              <a:xfrm>
                <a:off x="0" y="2018"/>
                <a:ext cx="396" cy="394"/>
                <a:chOff x="0" y="2018"/>
                <a:chExt cx="396" cy="394"/>
              </a:xfrm>
            </p:grpSpPr>
            <p:sp>
              <p:nvSpPr>
                <p:cNvPr id="13364" name="Rectangle 15"/>
                <p:cNvSpPr>
                  <a:spLocks noChangeArrowheads="1"/>
                </p:cNvSpPr>
                <p:nvPr/>
              </p:nvSpPr>
              <p:spPr bwMode="auto">
                <a:xfrm>
                  <a:off x="28" y="2018"/>
                  <a:ext cx="340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C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65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2018"/>
                  <a:ext cx="396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1" name="Group 54"/>
              <p:cNvGrpSpPr>
                <a:grpSpLocks/>
              </p:cNvGrpSpPr>
              <p:nvPr/>
            </p:nvGrpSpPr>
            <p:grpSpPr bwMode="auto">
              <a:xfrm>
                <a:off x="396" y="2018"/>
                <a:ext cx="557" cy="394"/>
                <a:chOff x="396" y="2018"/>
                <a:chExt cx="557" cy="394"/>
              </a:xfrm>
            </p:grpSpPr>
            <p:sp>
              <p:nvSpPr>
                <p:cNvPr id="13362" name="Rectangle 16"/>
                <p:cNvSpPr>
                  <a:spLocks noChangeArrowheads="1"/>
                </p:cNvSpPr>
                <p:nvPr/>
              </p:nvSpPr>
              <p:spPr bwMode="auto">
                <a:xfrm>
                  <a:off x="424" y="2018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823.547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63" name="Rectangle 53"/>
                <p:cNvSpPr>
                  <a:spLocks noChangeArrowheads="1"/>
                </p:cNvSpPr>
                <p:nvPr/>
              </p:nvSpPr>
              <p:spPr bwMode="auto">
                <a:xfrm>
                  <a:off x="396" y="2018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2" name="Group 56"/>
              <p:cNvGrpSpPr>
                <a:grpSpLocks/>
              </p:cNvGrpSpPr>
              <p:nvPr/>
            </p:nvGrpSpPr>
            <p:grpSpPr bwMode="auto">
              <a:xfrm>
                <a:off x="953" y="2018"/>
                <a:ext cx="557" cy="394"/>
                <a:chOff x="953" y="2018"/>
                <a:chExt cx="557" cy="394"/>
              </a:xfrm>
            </p:grpSpPr>
            <p:sp>
              <p:nvSpPr>
                <p:cNvPr id="13360" name="Rectangle 17"/>
                <p:cNvSpPr>
                  <a:spLocks noChangeArrowheads="1"/>
                </p:cNvSpPr>
                <p:nvPr/>
              </p:nvSpPr>
              <p:spPr bwMode="auto">
                <a:xfrm>
                  <a:off x="981" y="2018"/>
                  <a:ext cx="501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16,9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61" name="Rectangle 55"/>
                <p:cNvSpPr>
                  <a:spLocks noChangeArrowheads="1"/>
                </p:cNvSpPr>
                <p:nvPr/>
              </p:nvSpPr>
              <p:spPr bwMode="auto">
                <a:xfrm>
                  <a:off x="953" y="2018"/>
                  <a:ext cx="557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3" name="Group 58"/>
              <p:cNvGrpSpPr>
                <a:grpSpLocks/>
              </p:cNvGrpSpPr>
              <p:nvPr/>
            </p:nvGrpSpPr>
            <p:grpSpPr bwMode="auto">
              <a:xfrm>
                <a:off x="1510" y="2018"/>
                <a:ext cx="583" cy="394"/>
                <a:chOff x="1510" y="2018"/>
                <a:chExt cx="583" cy="394"/>
              </a:xfrm>
            </p:grpSpPr>
            <p:sp>
              <p:nvSpPr>
                <p:cNvPr id="13358" name="Rectangle 18"/>
                <p:cNvSpPr>
                  <a:spLocks noChangeArrowheads="1"/>
                </p:cNvSpPr>
                <p:nvPr/>
              </p:nvSpPr>
              <p:spPr bwMode="auto">
                <a:xfrm>
                  <a:off x="1538" y="2018"/>
                  <a:ext cx="527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714 </a:t>
                  </a:r>
                  <a:endParaRPr lang="pt-BR" sz="1800">
                    <a:solidFill>
                      <a:srgbClr val="000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59" name="Rectangle 57"/>
                <p:cNvSpPr>
                  <a:spLocks noChangeArrowheads="1"/>
                </p:cNvSpPr>
                <p:nvPr/>
              </p:nvSpPr>
              <p:spPr bwMode="auto">
                <a:xfrm>
                  <a:off x="1510" y="2018"/>
                  <a:ext cx="583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4" name="Group 60"/>
              <p:cNvGrpSpPr>
                <a:grpSpLocks/>
              </p:cNvGrpSpPr>
              <p:nvPr/>
            </p:nvGrpSpPr>
            <p:grpSpPr bwMode="auto">
              <a:xfrm>
                <a:off x="0" y="2412"/>
                <a:ext cx="396" cy="500"/>
                <a:chOff x="0" y="2412"/>
                <a:chExt cx="396" cy="500"/>
              </a:xfrm>
            </p:grpSpPr>
            <p:sp>
              <p:nvSpPr>
                <p:cNvPr id="13356" name="Rectangle 19"/>
                <p:cNvSpPr>
                  <a:spLocks noChangeArrowheads="1"/>
                </p:cNvSpPr>
                <p:nvPr/>
              </p:nvSpPr>
              <p:spPr bwMode="auto">
                <a:xfrm>
                  <a:off x="28" y="2412"/>
                  <a:ext cx="340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D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57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2412"/>
                  <a:ext cx="396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5" name="Group 62"/>
              <p:cNvGrpSpPr>
                <a:grpSpLocks/>
              </p:cNvGrpSpPr>
              <p:nvPr/>
            </p:nvGrpSpPr>
            <p:grpSpPr bwMode="auto">
              <a:xfrm>
                <a:off x="396" y="2412"/>
                <a:ext cx="557" cy="500"/>
                <a:chOff x="396" y="2412"/>
                <a:chExt cx="557" cy="500"/>
              </a:xfrm>
            </p:grpSpPr>
            <p:sp>
              <p:nvSpPr>
                <p:cNvPr id="13354" name="Rectangle 20"/>
                <p:cNvSpPr>
                  <a:spLocks noChangeArrowheads="1"/>
                </p:cNvSpPr>
                <p:nvPr/>
              </p:nvSpPr>
              <p:spPr bwMode="auto">
                <a:xfrm>
                  <a:off x="424" y="2412"/>
                  <a:ext cx="501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1.915.780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55" name="Rectangle 61"/>
                <p:cNvSpPr>
                  <a:spLocks noChangeArrowheads="1"/>
                </p:cNvSpPr>
                <p:nvPr/>
              </p:nvSpPr>
              <p:spPr bwMode="auto">
                <a:xfrm>
                  <a:off x="396" y="2412"/>
                  <a:ext cx="557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6" name="Group 64"/>
              <p:cNvGrpSpPr>
                <a:grpSpLocks/>
              </p:cNvGrpSpPr>
              <p:nvPr/>
            </p:nvGrpSpPr>
            <p:grpSpPr bwMode="auto">
              <a:xfrm>
                <a:off x="953" y="2412"/>
                <a:ext cx="557" cy="500"/>
                <a:chOff x="953" y="2412"/>
                <a:chExt cx="557" cy="500"/>
              </a:xfrm>
            </p:grpSpPr>
            <p:sp>
              <p:nvSpPr>
                <p:cNvPr id="13352" name="Rectangle 21"/>
                <p:cNvSpPr>
                  <a:spLocks noChangeArrowheads="1"/>
                </p:cNvSpPr>
                <p:nvPr/>
              </p:nvSpPr>
              <p:spPr bwMode="auto">
                <a:xfrm>
                  <a:off x="981" y="2412"/>
                  <a:ext cx="501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39,4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53" name="Rectangle 63"/>
                <p:cNvSpPr>
                  <a:spLocks noChangeArrowheads="1"/>
                </p:cNvSpPr>
                <p:nvPr/>
              </p:nvSpPr>
              <p:spPr bwMode="auto">
                <a:xfrm>
                  <a:off x="953" y="2412"/>
                  <a:ext cx="557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7" name="Group 66"/>
              <p:cNvGrpSpPr>
                <a:grpSpLocks/>
              </p:cNvGrpSpPr>
              <p:nvPr/>
            </p:nvGrpSpPr>
            <p:grpSpPr bwMode="auto">
              <a:xfrm>
                <a:off x="1510" y="2412"/>
                <a:ext cx="583" cy="500"/>
                <a:chOff x="1510" y="2412"/>
                <a:chExt cx="583" cy="500"/>
              </a:xfrm>
            </p:grpSpPr>
            <p:sp>
              <p:nvSpPr>
                <p:cNvPr id="13350" name="Rectangle 22"/>
                <p:cNvSpPr>
                  <a:spLocks noChangeArrowheads="1"/>
                </p:cNvSpPr>
                <p:nvPr/>
              </p:nvSpPr>
              <p:spPr bwMode="auto">
                <a:xfrm>
                  <a:off x="1538" y="2412"/>
                  <a:ext cx="527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(104)</a:t>
                  </a:r>
                  <a:endParaRPr lang="pt-BR" sz="1800">
                    <a:solidFill>
                      <a:srgbClr val="000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51" name="Rectangle 65"/>
                <p:cNvSpPr>
                  <a:spLocks noChangeArrowheads="1"/>
                </p:cNvSpPr>
                <p:nvPr/>
              </p:nvSpPr>
              <p:spPr bwMode="auto">
                <a:xfrm>
                  <a:off x="1510" y="2412"/>
                  <a:ext cx="583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8" name="Group 68"/>
              <p:cNvGrpSpPr>
                <a:grpSpLocks/>
              </p:cNvGrpSpPr>
              <p:nvPr/>
            </p:nvGrpSpPr>
            <p:grpSpPr bwMode="auto">
              <a:xfrm>
                <a:off x="0" y="2912"/>
                <a:ext cx="396" cy="500"/>
                <a:chOff x="0" y="2912"/>
                <a:chExt cx="396" cy="500"/>
              </a:xfrm>
            </p:grpSpPr>
            <p:sp>
              <p:nvSpPr>
                <p:cNvPr id="13348" name="Rectangle 23"/>
                <p:cNvSpPr>
                  <a:spLocks noChangeArrowheads="1"/>
                </p:cNvSpPr>
                <p:nvPr/>
              </p:nvSpPr>
              <p:spPr bwMode="auto">
                <a:xfrm>
                  <a:off x="28" y="2912"/>
                  <a:ext cx="340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Total</a:t>
                  </a:r>
                </a:p>
                <a:p>
                  <a:pPr algn="ct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49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912"/>
                  <a:ext cx="396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39" name="Group 70"/>
              <p:cNvGrpSpPr>
                <a:grpSpLocks/>
              </p:cNvGrpSpPr>
              <p:nvPr/>
            </p:nvGrpSpPr>
            <p:grpSpPr bwMode="auto">
              <a:xfrm>
                <a:off x="396" y="2912"/>
                <a:ext cx="557" cy="500"/>
                <a:chOff x="396" y="2912"/>
                <a:chExt cx="557" cy="500"/>
              </a:xfrm>
            </p:grpSpPr>
            <p:sp>
              <p:nvSpPr>
                <p:cNvPr id="13346" name="Rectangle 24"/>
                <p:cNvSpPr>
                  <a:spLocks noChangeArrowheads="1"/>
                </p:cNvSpPr>
                <p:nvPr/>
              </p:nvSpPr>
              <p:spPr bwMode="auto">
                <a:xfrm>
                  <a:off x="424" y="2912"/>
                  <a:ext cx="501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4.139.369</a:t>
                  </a:r>
                  <a:endParaRPr lang="pt-BR" sz="1800">
                    <a:solidFill>
                      <a:srgbClr val="000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47" name="Rectangle 69"/>
                <p:cNvSpPr>
                  <a:spLocks noChangeArrowheads="1"/>
                </p:cNvSpPr>
                <p:nvPr/>
              </p:nvSpPr>
              <p:spPr bwMode="auto">
                <a:xfrm>
                  <a:off x="396" y="2912"/>
                  <a:ext cx="557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0" name="Group 72"/>
              <p:cNvGrpSpPr>
                <a:grpSpLocks/>
              </p:cNvGrpSpPr>
              <p:nvPr/>
            </p:nvGrpSpPr>
            <p:grpSpPr bwMode="auto">
              <a:xfrm>
                <a:off x="953" y="2912"/>
                <a:ext cx="557" cy="500"/>
                <a:chOff x="953" y="2912"/>
                <a:chExt cx="557" cy="500"/>
              </a:xfrm>
            </p:grpSpPr>
            <p:sp>
              <p:nvSpPr>
                <p:cNvPr id="13344" name="Rectangle 25"/>
                <p:cNvSpPr>
                  <a:spLocks noChangeArrowheads="1"/>
                </p:cNvSpPr>
                <p:nvPr/>
              </p:nvSpPr>
              <p:spPr bwMode="auto">
                <a:xfrm>
                  <a:off x="981" y="2912"/>
                  <a:ext cx="501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 b="1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85,1</a:t>
                  </a:r>
                  <a:endParaRPr lang="pt-BR" sz="1800">
                    <a:solidFill>
                      <a:srgbClr val="000000"/>
                    </a:solidFill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45" name="Rectangle 71"/>
                <p:cNvSpPr>
                  <a:spLocks noChangeArrowheads="1"/>
                </p:cNvSpPr>
                <p:nvPr/>
              </p:nvSpPr>
              <p:spPr bwMode="auto">
                <a:xfrm>
                  <a:off x="953" y="2912"/>
                  <a:ext cx="557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3341" name="Group 74"/>
              <p:cNvGrpSpPr>
                <a:grpSpLocks/>
              </p:cNvGrpSpPr>
              <p:nvPr/>
            </p:nvGrpSpPr>
            <p:grpSpPr bwMode="auto">
              <a:xfrm>
                <a:off x="1510" y="2912"/>
                <a:ext cx="583" cy="500"/>
                <a:chOff x="1510" y="2912"/>
                <a:chExt cx="583" cy="500"/>
              </a:xfrm>
            </p:grpSpPr>
            <p:sp>
              <p:nvSpPr>
                <p:cNvPr id="13342" name="Rectangle 26"/>
                <p:cNvSpPr>
                  <a:spLocks noChangeArrowheads="1"/>
                </p:cNvSpPr>
                <p:nvPr/>
              </p:nvSpPr>
              <p:spPr bwMode="auto">
                <a:xfrm>
                  <a:off x="1538" y="2912"/>
                  <a:ext cx="527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 </a:t>
                  </a:r>
                </a:p>
                <a:p>
                  <a:pPr algn="r" eaLnBrk="0" hangingPunct="0">
                    <a:tabLst>
                      <a:tab pos="1279525" algn="l"/>
                      <a:tab pos="1739900" algn="l"/>
                      <a:tab pos="2216150" algn="l"/>
                      <a:tab pos="2846388" algn="l"/>
                      <a:tab pos="3322638" algn="l"/>
                      <a:tab pos="3819525" algn="l"/>
                      <a:tab pos="4316413" algn="l"/>
                      <a:tab pos="4781550" algn="l"/>
                      <a:tab pos="5235575" algn="l"/>
                      <a:tab pos="5711825" algn="l"/>
                      <a:tab pos="6165850" algn="l"/>
                      <a:tab pos="6683375" algn="l"/>
                      <a:tab pos="7138988" algn="l"/>
                      <a:tab pos="7656513" algn="l"/>
                      <a:tab pos="8110538" algn="l"/>
                      <a:tab pos="8564563" algn="l"/>
                      <a:tab pos="9121775" algn="l"/>
                      <a:tab pos="9701213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3343" name="Rectangle 73"/>
                <p:cNvSpPr>
                  <a:spLocks noChangeArrowheads="1"/>
                </p:cNvSpPr>
                <p:nvPr/>
              </p:nvSpPr>
              <p:spPr bwMode="auto">
                <a:xfrm>
                  <a:off x="1510" y="2912"/>
                  <a:ext cx="583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13317" name="Rectangle 76"/>
            <p:cNvSpPr>
              <a:spLocks noChangeArrowheads="1"/>
            </p:cNvSpPr>
            <p:nvPr/>
          </p:nvSpPr>
          <p:spPr bwMode="auto">
            <a:xfrm>
              <a:off x="-3" y="515"/>
              <a:ext cx="2099" cy="2900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0"/>
          <p:cNvSpPr>
            <a:spLocks noChangeArrowheads="1"/>
          </p:cNvSpPr>
          <p:nvPr/>
        </p:nvSpPr>
        <p:spPr bwMode="auto">
          <a:xfrm>
            <a:off x="3175" y="6324600"/>
            <a:ext cx="9144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600" b="1">
                <a:latin typeface="Arial" pitchFamily="34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pt-BR" sz="1600">
              <a:latin typeface="Arial" pitchFamily="34" charset="0"/>
            </a:endParaRPr>
          </a:p>
        </p:txBody>
      </p:sp>
      <p:sp>
        <p:nvSpPr>
          <p:cNvPr id="14339" name="Rectangle 61"/>
          <p:cNvSpPr>
            <a:spLocks noChangeArrowheads="1"/>
          </p:cNvSpPr>
          <p:nvPr/>
        </p:nvSpPr>
        <p:spPr bwMode="auto">
          <a:xfrm>
            <a:off x="838200" y="625475"/>
            <a:ext cx="7543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pt-BR" sz="3600" b="1">
                <a:cs typeface="Times New Roman" pitchFamily="18" charset="0"/>
              </a:rPr>
              <a:t>Avaliações Positivas</a:t>
            </a:r>
          </a:p>
          <a:p>
            <a:pPr algn="ctr" eaLnBrk="0" hangingPunct="0"/>
            <a:endParaRPr lang="pt-BR" sz="3600">
              <a:latin typeface="Arial" pitchFamily="34" charset="0"/>
            </a:endParaRPr>
          </a:p>
        </p:txBody>
      </p:sp>
      <p:grpSp>
        <p:nvGrpSpPr>
          <p:cNvPr id="14340" name="Group 109"/>
          <p:cNvGrpSpPr>
            <a:grpSpLocks/>
          </p:cNvGrpSpPr>
          <p:nvPr/>
        </p:nvGrpSpPr>
        <p:grpSpPr bwMode="auto">
          <a:xfrm>
            <a:off x="762000" y="2286000"/>
            <a:ext cx="7848600" cy="4572000"/>
            <a:chOff x="-3" y="477"/>
            <a:chExt cx="3475" cy="3056"/>
          </a:xfrm>
        </p:grpSpPr>
        <p:grpSp>
          <p:nvGrpSpPr>
            <p:cNvPr id="14341" name="Group 107"/>
            <p:cNvGrpSpPr>
              <a:grpSpLocks/>
            </p:cNvGrpSpPr>
            <p:nvPr/>
          </p:nvGrpSpPr>
          <p:grpSpPr bwMode="auto">
            <a:xfrm>
              <a:off x="0" y="480"/>
              <a:ext cx="3469" cy="3050"/>
              <a:chOff x="0" y="480"/>
              <a:chExt cx="3469" cy="3050"/>
            </a:xfrm>
          </p:grpSpPr>
          <p:grpSp>
            <p:nvGrpSpPr>
              <p:cNvPr id="14343" name="Group 78"/>
              <p:cNvGrpSpPr>
                <a:grpSpLocks/>
              </p:cNvGrpSpPr>
              <p:nvPr/>
            </p:nvGrpSpPr>
            <p:grpSpPr bwMode="auto">
              <a:xfrm>
                <a:off x="0" y="480"/>
                <a:ext cx="849" cy="518"/>
                <a:chOff x="0" y="480"/>
                <a:chExt cx="849" cy="518"/>
              </a:xfrm>
            </p:grpSpPr>
            <p:sp>
              <p:nvSpPr>
                <p:cNvPr id="14386" name="Rectangle 62"/>
                <p:cNvSpPr>
                  <a:spLocks noChangeArrowheads="1"/>
                </p:cNvSpPr>
                <p:nvPr/>
              </p:nvSpPr>
              <p:spPr bwMode="auto">
                <a:xfrm>
                  <a:off x="43" y="480"/>
                  <a:ext cx="763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cs typeface="Times New Roman" pitchFamily="18" charset="0"/>
                    </a:rPr>
                    <a:t>1-LUMEN (1997)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87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480"/>
                  <a:ext cx="849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4" name="Group 80"/>
              <p:cNvGrpSpPr>
                <a:grpSpLocks/>
              </p:cNvGrpSpPr>
              <p:nvPr/>
            </p:nvGrpSpPr>
            <p:grpSpPr bwMode="auto">
              <a:xfrm>
                <a:off x="849" y="480"/>
                <a:ext cx="662" cy="518"/>
                <a:chOff x="849" y="480"/>
                <a:chExt cx="662" cy="518"/>
              </a:xfrm>
            </p:grpSpPr>
            <p:sp>
              <p:nvSpPr>
                <p:cNvPr id="14384" name="Rectangle 63"/>
                <p:cNvSpPr>
                  <a:spLocks noChangeArrowheads="1"/>
                </p:cNvSpPr>
                <p:nvPr/>
              </p:nvSpPr>
              <p:spPr bwMode="auto">
                <a:xfrm>
                  <a:off x="892" y="480"/>
                  <a:ext cx="57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550  MG.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85" name="Rectangle 79"/>
                <p:cNvSpPr>
                  <a:spLocks noChangeArrowheads="1"/>
                </p:cNvSpPr>
                <p:nvPr/>
              </p:nvSpPr>
              <p:spPr bwMode="auto">
                <a:xfrm>
                  <a:off x="849" y="480"/>
                  <a:ext cx="66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5" name="Group 82"/>
              <p:cNvGrpSpPr>
                <a:grpSpLocks/>
              </p:cNvGrpSpPr>
              <p:nvPr/>
            </p:nvGrpSpPr>
            <p:grpSpPr bwMode="auto">
              <a:xfrm>
                <a:off x="1511" y="480"/>
                <a:ext cx="1958" cy="518"/>
                <a:chOff x="1511" y="480"/>
                <a:chExt cx="1958" cy="518"/>
              </a:xfrm>
            </p:grpSpPr>
            <p:sp>
              <p:nvSpPr>
                <p:cNvPr id="14382" name="Rectangle 64"/>
                <p:cNvSpPr>
                  <a:spLocks noChangeArrowheads="1"/>
                </p:cNvSpPr>
                <p:nvPr/>
              </p:nvSpPr>
              <p:spPr bwMode="auto">
                <a:xfrm>
                  <a:off x="1554" y="480"/>
                  <a:ext cx="1872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2000">
                      <a:latin typeface="TimesNewRomanPSMT" charset="0"/>
                      <a:cs typeface="Times New Roman" pitchFamily="18" charset="0"/>
                    </a:rPr>
                    <a:t>(41,2%) responderam ter obtido </a:t>
                  </a:r>
                  <a:r>
                    <a:rPr lang="pt-BR" sz="2000" b="1">
                      <a:latin typeface="TimesNewRomanPSMT" charset="0"/>
                      <a:cs typeface="Times New Roman" pitchFamily="18" charset="0"/>
                    </a:rPr>
                    <a:t>aumento</a:t>
                  </a:r>
                  <a:r>
                    <a:rPr lang="pt-BR" sz="2000">
                      <a:latin typeface="TimesNewRomanPSMT" charset="0"/>
                      <a:cs typeface="Times New Roman" pitchFamily="18" charset="0"/>
                    </a:rPr>
                    <a:t> na produção</a:t>
                  </a:r>
                  <a:endParaRPr lang="pt-BR" sz="2000"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83" name="Rectangle 81"/>
                <p:cNvSpPr>
                  <a:spLocks noChangeArrowheads="1"/>
                </p:cNvSpPr>
                <p:nvPr/>
              </p:nvSpPr>
              <p:spPr bwMode="auto">
                <a:xfrm>
                  <a:off x="1511" y="480"/>
                  <a:ext cx="195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6" name="Group 84"/>
              <p:cNvGrpSpPr>
                <a:grpSpLocks/>
              </p:cNvGrpSpPr>
              <p:nvPr/>
            </p:nvGrpSpPr>
            <p:grpSpPr bwMode="auto">
              <a:xfrm>
                <a:off x="0" y="998"/>
                <a:ext cx="849" cy="633"/>
                <a:chOff x="0" y="998"/>
                <a:chExt cx="849" cy="633"/>
              </a:xfrm>
            </p:grpSpPr>
            <p:sp>
              <p:nvSpPr>
                <p:cNvPr id="14380" name="Rectangle 65"/>
                <p:cNvSpPr>
                  <a:spLocks noChangeArrowheads="1"/>
                </p:cNvSpPr>
                <p:nvPr/>
              </p:nvSpPr>
              <p:spPr bwMode="auto">
                <a:xfrm>
                  <a:off x="43" y="998"/>
                  <a:ext cx="763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tabLst>
                      <a:tab pos="457200" algn="l"/>
                      <a:tab pos="539750" algn="l"/>
                      <a:tab pos="720725" algn="l"/>
                      <a:tab pos="1079500" algn="l"/>
                    </a:tabLst>
                  </a:pPr>
                  <a:r>
                    <a:rPr lang="pt-BR" sz="2000">
                      <a:cs typeface="Times New Roman" pitchFamily="18" charset="0"/>
                    </a:rPr>
                    <a:t>2-IPEA Abramovay e Veiga (1998</a:t>
                  </a:r>
                  <a:r>
                    <a:rPr lang="pt-BR" sz="1800">
                      <a:cs typeface="Times New Roman" pitchFamily="18" charset="0"/>
                    </a:rPr>
                    <a:t>)</a:t>
                  </a:r>
                  <a:endParaRPr lang="pt-BR" sz="1800">
                    <a:latin typeface="Arial" pitchFamily="34" charset="0"/>
                    <a:cs typeface="Arial" pitchFamily="34" charset="0"/>
                  </a:endParaRPr>
                </a:p>
                <a:p>
                  <a:pPr eaLnBrk="0" hangingPunct="0">
                    <a:tabLst>
                      <a:tab pos="457200" algn="l"/>
                      <a:tab pos="539750" algn="l"/>
                      <a:tab pos="720725" algn="l"/>
                      <a:tab pos="10795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81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998"/>
                  <a:ext cx="849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7" name="Group 86"/>
              <p:cNvGrpSpPr>
                <a:grpSpLocks/>
              </p:cNvGrpSpPr>
              <p:nvPr/>
            </p:nvGrpSpPr>
            <p:grpSpPr bwMode="auto">
              <a:xfrm>
                <a:off x="849" y="998"/>
                <a:ext cx="662" cy="633"/>
                <a:chOff x="849" y="998"/>
                <a:chExt cx="662" cy="633"/>
              </a:xfrm>
            </p:grpSpPr>
            <p:sp>
              <p:nvSpPr>
                <p:cNvPr id="14378" name="Rectangle 66"/>
                <p:cNvSpPr>
                  <a:spLocks noChangeArrowheads="1"/>
                </p:cNvSpPr>
                <p:nvPr/>
              </p:nvSpPr>
              <p:spPr bwMode="auto">
                <a:xfrm>
                  <a:off x="892" y="998"/>
                  <a:ext cx="576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2000">
                      <a:cs typeface="Times New Roman" pitchFamily="18" charset="0"/>
                    </a:rPr>
                    <a:t>8 Estados com 16 municípios</a:t>
                  </a:r>
                  <a:r>
                    <a:rPr lang="pt-BR" sz="1800">
                      <a:cs typeface="Times New Roman" pitchFamily="18" charset="0"/>
                    </a:rPr>
                    <a:t>.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79" name="Rectangle 85"/>
                <p:cNvSpPr>
                  <a:spLocks noChangeArrowheads="1"/>
                </p:cNvSpPr>
                <p:nvPr/>
              </p:nvSpPr>
              <p:spPr bwMode="auto">
                <a:xfrm>
                  <a:off x="849" y="998"/>
                  <a:ext cx="662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8" name="Group 88"/>
              <p:cNvGrpSpPr>
                <a:grpSpLocks/>
              </p:cNvGrpSpPr>
              <p:nvPr/>
            </p:nvGrpSpPr>
            <p:grpSpPr bwMode="auto">
              <a:xfrm>
                <a:off x="1511" y="998"/>
                <a:ext cx="1958" cy="633"/>
                <a:chOff x="1511" y="998"/>
                <a:chExt cx="1958" cy="633"/>
              </a:xfrm>
            </p:grpSpPr>
            <p:sp>
              <p:nvSpPr>
                <p:cNvPr id="14376" name="Rectangle 67"/>
                <p:cNvSpPr>
                  <a:spLocks noChangeArrowheads="1"/>
                </p:cNvSpPr>
                <p:nvPr/>
              </p:nvSpPr>
              <p:spPr bwMode="auto">
                <a:xfrm>
                  <a:off x="1554" y="998"/>
                  <a:ext cx="187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Aumentou valor total da produção agropecuária 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77" name="Rectangle 87"/>
                <p:cNvSpPr>
                  <a:spLocks noChangeArrowheads="1"/>
                </p:cNvSpPr>
                <p:nvPr/>
              </p:nvSpPr>
              <p:spPr bwMode="auto">
                <a:xfrm>
                  <a:off x="1511" y="998"/>
                  <a:ext cx="195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49" name="Group 90"/>
              <p:cNvGrpSpPr>
                <a:grpSpLocks/>
              </p:cNvGrpSpPr>
              <p:nvPr/>
            </p:nvGrpSpPr>
            <p:grpSpPr bwMode="auto">
              <a:xfrm>
                <a:off x="0" y="1631"/>
                <a:ext cx="849" cy="518"/>
                <a:chOff x="0" y="1631"/>
                <a:chExt cx="849" cy="518"/>
              </a:xfrm>
            </p:grpSpPr>
            <p:sp>
              <p:nvSpPr>
                <p:cNvPr id="14374" name="Rectangle 68"/>
                <p:cNvSpPr>
                  <a:spLocks noChangeArrowheads="1"/>
                </p:cNvSpPr>
                <p:nvPr/>
              </p:nvSpPr>
              <p:spPr bwMode="auto">
                <a:xfrm>
                  <a:off x="43" y="1631"/>
                  <a:ext cx="763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3-FAVERO, Luiz (1999)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75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1631"/>
                  <a:ext cx="849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0" name="Group 92"/>
              <p:cNvGrpSpPr>
                <a:grpSpLocks/>
              </p:cNvGrpSpPr>
              <p:nvPr/>
            </p:nvGrpSpPr>
            <p:grpSpPr bwMode="auto">
              <a:xfrm>
                <a:off x="849" y="1631"/>
                <a:ext cx="662" cy="518"/>
                <a:chOff x="849" y="1631"/>
                <a:chExt cx="662" cy="518"/>
              </a:xfrm>
            </p:grpSpPr>
            <p:sp>
              <p:nvSpPr>
                <p:cNvPr id="14372" name="Rectangle 69"/>
                <p:cNvSpPr>
                  <a:spLocks noChangeArrowheads="1"/>
                </p:cNvSpPr>
                <p:nvPr/>
              </p:nvSpPr>
              <p:spPr bwMode="auto">
                <a:xfrm>
                  <a:off x="892" y="1631"/>
                  <a:ext cx="576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TimesNewRoman" charset="0"/>
                      <a:cs typeface="Times New Roman" pitchFamily="18" charset="0"/>
                    </a:rPr>
                    <a:t>15 PE</a:t>
                  </a:r>
                  <a:endParaRPr lang="pt-BR" sz="18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73" name="Rectangle 91"/>
                <p:cNvSpPr>
                  <a:spLocks noChangeArrowheads="1"/>
                </p:cNvSpPr>
                <p:nvPr/>
              </p:nvSpPr>
              <p:spPr bwMode="auto">
                <a:xfrm>
                  <a:off x="849" y="1631"/>
                  <a:ext cx="662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1" name="Group 94"/>
              <p:cNvGrpSpPr>
                <a:grpSpLocks/>
              </p:cNvGrpSpPr>
              <p:nvPr/>
            </p:nvGrpSpPr>
            <p:grpSpPr bwMode="auto">
              <a:xfrm>
                <a:off x="1511" y="1631"/>
                <a:ext cx="1958" cy="518"/>
                <a:chOff x="1511" y="1631"/>
                <a:chExt cx="1958" cy="518"/>
              </a:xfrm>
            </p:grpSpPr>
            <p:sp>
              <p:nvSpPr>
                <p:cNvPr id="14370" name="Rectangle 70"/>
                <p:cNvSpPr>
                  <a:spLocks noChangeArrowheads="1"/>
                </p:cNvSpPr>
                <p:nvPr/>
              </p:nvSpPr>
              <p:spPr bwMode="auto">
                <a:xfrm>
                  <a:off x="1554" y="1631"/>
                  <a:ext cx="1872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2000">
                      <a:latin typeface="TimesNewRoman" charset="0"/>
                      <a:cs typeface="Times New Roman" pitchFamily="18" charset="0"/>
                    </a:rPr>
                    <a:t>80% afirmam que houve </a:t>
                  </a:r>
                  <a:r>
                    <a:rPr lang="pt-BR" sz="2000" b="1">
                      <a:latin typeface="TimesNewRoman" charset="0"/>
                      <a:cs typeface="Times New Roman" pitchFamily="18" charset="0"/>
                    </a:rPr>
                    <a:t>aumento</a:t>
                  </a:r>
                  <a:r>
                    <a:rPr lang="pt-BR" sz="2000">
                      <a:latin typeface="TimesNewRoman" charset="0"/>
                      <a:cs typeface="Times New Roman" pitchFamily="18" charset="0"/>
                    </a:rPr>
                    <a:t> da área plantada</a:t>
                  </a:r>
                  <a:r>
                    <a:rPr lang="pt-BR" sz="1800">
                      <a:latin typeface="TimesNewRoman" charset="0"/>
                      <a:cs typeface="Times New Roman" pitchFamily="18" charset="0"/>
                    </a:rPr>
                    <a:t>.</a:t>
                  </a:r>
                  <a:endParaRPr lang="pt-BR" sz="1800"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71" name="Rectangle 93"/>
                <p:cNvSpPr>
                  <a:spLocks noChangeArrowheads="1"/>
                </p:cNvSpPr>
                <p:nvPr/>
              </p:nvSpPr>
              <p:spPr bwMode="auto">
                <a:xfrm>
                  <a:off x="1511" y="1631"/>
                  <a:ext cx="1958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2" name="Group 96"/>
              <p:cNvGrpSpPr>
                <a:grpSpLocks/>
              </p:cNvGrpSpPr>
              <p:nvPr/>
            </p:nvGrpSpPr>
            <p:grpSpPr bwMode="auto">
              <a:xfrm>
                <a:off x="0" y="2149"/>
                <a:ext cx="849" cy="633"/>
                <a:chOff x="0" y="2149"/>
                <a:chExt cx="849" cy="633"/>
              </a:xfrm>
            </p:grpSpPr>
            <p:sp>
              <p:nvSpPr>
                <p:cNvPr id="14368" name="Rectangle 71"/>
                <p:cNvSpPr>
                  <a:spLocks noChangeArrowheads="1"/>
                </p:cNvSpPr>
                <p:nvPr/>
              </p:nvSpPr>
              <p:spPr bwMode="auto">
                <a:xfrm>
                  <a:off x="43" y="2149"/>
                  <a:ext cx="763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4-SACCO DOS ANJOS 2002)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69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149"/>
                  <a:ext cx="849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3" name="Group 98"/>
              <p:cNvGrpSpPr>
                <a:grpSpLocks/>
              </p:cNvGrpSpPr>
              <p:nvPr/>
            </p:nvGrpSpPr>
            <p:grpSpPr bwMode="auto">
              <a:xfrm>
                <a:off x="849" y="2149"/>
                <a:ext cx="662" cy="633"/>
                <a:chOff x="849" y="2149"/>
                <a:chExt cx="662" cy="633"/>
              </a:xfrm>
            </p:grpSpPr>
            <p:sp>
              <p:nvSpPr>
                <p:cNvPr id="14366" name="Rectangle 72"/>
                <p:cNvSpPr>
                  <a:spLocks noChangeArrowheads="1"/>
                </p:cNvSpPr>
                <p:nvPr/>
              </p:nvSpPr>
              <p:spPr bwMode="auto">
                <a:xfrm>
                  <a:off x="892" y="2149"/>
                  <a:ext cx="576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200 em RS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67" name="Rectangle 97"/>
                <p:cNvSpPr>
                  <a:spLocks noChangeArrowheads="1"/>
                </p:cNvSpPr>
                <p:nvPr/>
              </p:nvSpPr>
              <p:spPr bwMode="auto">
                <a:xfrm>
                  <a:off x="849" y="2149"/>
                  <a:ext cx="662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4" name="Group 100"/>
              <p:cNvGrpSpPr>
                <a:grpSpLocks/>
              </p:cNvGrpSpPr>
              <p:nvPr/>
            </p:nvGrpSpPr>
            <p:grpSpPr bwMode="auto">
              <a:xfrm>
                <a:off x="1511" y="2149"/>
                <a:ext cx="1958" cy="633"/>
                <a:chOff x="1511" y="2149"/>
                <a:chExt cx="1958" cy="633"/>
              </a:xfrm>
            </p:grpSpPr>
            <p:sp>
              <p:nvSpPr>
                <p:cNvPr id="14364" name="Rectangle 73"/>
                <p:cNvSpPr>
                  <a:spLocks noChangeArrowheads="1"/>
                </p:cNvSpPr>
                <p:nvPr/>
              </p:nvSpPr>
              <p:spPr bwMode="auto">
                <a:xfrm>
                  <a:off x="1554" y="2149"/>
                  <a:ext cx="187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 b="1">
                      <a:latin typeface="Arial" pitchFamily="34" charset="0"/>
                      <a:cs typeface="Times New Roman" pitchFamily="18" charset="0"/>
                    </a:rPr>
                    <a:t>Positivo:</a:t>
                  </a: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 PRONAFianos a renda média de R$ 8.553, para os não-PRONAFianos de R$ 7.125,00.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65" name="Rectangle 99"/>
                <p:cNvSpPr>
                  <a:spLocks noChangeArrowheads="1"/>
                </p:cNvSpPr>
                <p:nvPr/>
              </p:nvSpPr>
              <p:spPr bwMode="auto">
                <a:xfrm>
                  <a:off x="1511" y="2149"/>
                  <a:ext cx="195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5" name="Group 102"/>
              <p:cNvGrpSpPr>
                <a:grpSpLocks/>
              </p:cNvGrpSpPr>
              <p:nvPr/>
            </p:nvGrpSpPr>
            <p:grpSpPr bwMode="auto">
              <a:xfrm>
                <a:off x="0" y="2782"/>
                <a:ext cx="849" cy="748"/>
                <a:chOff x="0" y="2782"/>
                <a:chExt cx="849" cy="748"/>
              </a:xfrm>
            </p:grpSpPr>
            <p:sp>
              <p:nvSpPr>
                <p:cNvPr id="14362" name="Rectangle 74"/>
                <p:cNvSpPr>
                  <a:spLocks noChangeArrowheads="1"/>
                </p:cNvSpPr>
                <p:nvPr/>
              </p:nvSpPr>
              <p:spPr bwMode="auto">
                <a:xfrm>
                  <a:off x="43" y="2782"/>
                  <a:ext cx="763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5-MATTEI, L (2006)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63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82"/>
                  <a:ext cx="849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6" name="Group 104"/>
              <p:cNvGrpSpPr>
                <a:grpSpLocks/>
              </p:cNvGrpSpPr>
              <p:nvPr/>
            </p:nvGrpSpPr>
            <p:grpSpPr bwMode="auto">
              <a:xfrm>
                <a:off x="849" y="2782"/>
                <a:ext cx="662" cy="748"/>
                <a:chOff x="849" y="2782"/>
                <a:chExt cx="662" cy="748"/>
              </a:xfrm>
            </p:grpSpPr>
            <p:sp>
              <p:nvSpPr>
                <p:cNvPr id="14360" name="Rectangle 75"/>
                <p:cNvSpPr>
                  <a:spLocks noChangeArrowheads="1"/>
                </p:cNvSpPr>
                <p:nvPr/>
              </p:nvSpPr>
              <p:spPr bwMode="auto">
                <a:xfrm>
                  <a:off x="892" y="2782"/>
                  <a:ext cx="576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100 municípios.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61" name="Rectangle 103"/>
                <p:cNvSpPr>
                  <a:spLocks noChangeArrowheads="1"/>
                </p:cNvSpPr>
                <p:nvPr/>
              </p:nvSpPr>
              <p:spPr bwMode="auto">
                <a:xfrm>
                  <a:off x="849" y="2782"/>
                  <a:ext cx="662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4357" name="Group 106"/>
              <p:cNvGrpSpPr>
                <a:grpSpLocks/>
              </p:cNvGrpSpPr>
              <p:nvPr/>
            </p:nvGrpSpPr>
            <p:grpSpPr bwMode="auto">
              <a:xfrm>
                <a:off x="1511" y="2782"/>
                <a:ext cx="1958" cy="748"/>
                <a:chOff x="1511" y="2782"/>
                <a:chExt cx="1958" cy="748"/>
              </a:xfrm>
            </p:grpSpPr>
            <p:sp>
              <p:nvSpPr>
                <p:cNvPr id="14358" name="Rectangle 76"/>
                <p:cNvSpPr>
                  <a:spLocks noChangeArrowheads="1"/>
                </p:cNvSpPr>
                <p:nvPr/>
              </p:nvSpPr>
              <p:spPr bwMode="auto">
                <a:xfrm>
                  <a:off x="1554" y="2782"/>
                  <a:ext cx="1872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</a:rPr>
                    <a:t>Em 69 municípios ocorreu </a:t>
                  </a:r>
                  <a:r>
                    <a:rPr lang="pt-BR" sz="1800" b="1">
                      <a:latin typeface="Arial" pitchFamily="34" charset="0"/>
                    </a:rPr>
                    <a:t>aumento</a:t>
                  </a:r>
                  <a:r>
                    <a:rPr lang="pt-BR" sz="1800">
                      <a:latin typeface="Arial" pitchFamily="34" charset="0"/>
                    </a:rPr>
                    <a:t> do PIB agropecuário.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r>
                    <a:rPr lang="pt-BR" sz="1800">
                      <a:latin typeface="Arial" pitchFamily="34" charset="0"/>
                    </a:rPr>
                    <a:t>Elevação da arrecadação em 83 municípios.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4359" name="Rectangle 105"/>
                <p:cNvSpPr>
                  <a:spLocks noChangeArrowheads="1"/>
                </p:cNvSpPr>
                <p:nvPr/>
              </p:nvSpPr>
              <p:spPr bwMode="auto">
                <a:xfrm>
                  <a:off x="1511" y="2782"/>
                  <a:ext cx="1958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14342" name="Rectangle 108"/>
            <p:cNvSpPr>
              <a:spLocks noChangeArrowheads="1"/>
            </p:cNvSpPr>
            <p:nvPr/>
          </p:nvSpPr>
          <p:spPr bwMode="auto">
            <a:xfrm>
              <a:off x="-3" y="477"/>
              <a:ext cx="3475" cy="3056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175" y="503238"/>
            <a:ext cx="914400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sz="3200" b="1"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pt-BR" sz="3200" b="1">
                <a:latin typeface="Arial" pitchFamily="34" charset="0"/>
                <a:cs typeface="Times New Roman" pitchFamily="18" charset="0"/>
              </a:rPr>
              <a:t>Avaliações Negativas</a:t>
            </a:r>
          </a:p>
          <a:p>
            <a:pPr eaLnBrk="0" hangingPunct="0"/>
            <a:endParaRPr lang="pt-BR" sz="1800">
              <a:latin typeface="Arial" pitchFamily="34" charset="0"/>
            </a:endParaRPr>
          </a:p>
        </p:txBody>
      </p:sp>
      <p:grpSp>
        <p:nvGrpSpPr>
          <p:cNvPr id="15363" name="Group 50"/>
          <p:cNvGrpSpPr>
            <a:grpSpLocks/>
          </p:cNvGrpSpPr>
          <p:nvPr/>
        </p:nvGrpSpPr>
        <p:grpSpPr bwMode="auto">
          <a:xfrm>
            <a:off x="609600" y="2209800"/>
            <a:ext cx="8534400" cy="4419600"/>
            <a:chOff x="-3" y="400"/>
            <a:chExt cx="3811" cy="3286"/>
          </a:xfrm>
        </p:grpSpPr>
        <p:grpSp>
          <p:nvGrpSpPr>
            <p:cNvPr id="15364" name="Group 48"/>
            <p:cNvGrpSpPr>
              <a:grpSpLocks/>
            </p:cNvGrpSpPr>
            <p:nvPr/>
          </p:nvGrpSpPr>
          <p:grpSpPr bwMode="auto">
            <a:xfrm>
              <a:off x="0" y="403"/>
              <a:ext cx="3805" cy="3280"/>
              <a:chOff x="0" y="403"/>
              <a:chExt cx="3805" cy="3280"/>
            </a:xfrm>
          </p:grpSpPr>
          <p:grpSp>
            <p:nvGrpSpPr>
              <p:cNvPr id="15366" name="Group 19"/>
              <p:cNvGrpSpPr>
                <a:grpSpLocks/>
              </p:cNvGrpSpPr>
              <p:nvPr/>
            </p:nvGrpSpPr>
            <p:grpSpPr bwMode="auto">
              <a:xfrm>
                <a:off x="0" y="403"/>
                <a:ext cx="753" cy="863"/>
                <a:chOff x="0" y="403"/>
                <a:chExt cx="753" cy="863"/>
              </a:xfrm>
            </p:grpSpPr>
            <p:sp>
              <p:nvSpPr>
                <p:cNvPr id="15409" name="Rectangle 3"/>
                <p:cNvSpPr>
                  <a:spLocks noChangeArrowheads="1"/>
                </p:cNvSpPr>
                <p:nvPr/>
              </p:nvSpPr>
              <p:spPr bwMode="auto">
                <a:xfrm>
                  <a:off x="43" y="403"/>
                  <a:ext cx="667" cy="8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1-MAGA</a:t>
                  </a:r>
                </a:p>
                <a:p>
                  <a:pPr eaLnBrk="0" hangingPunct="0"/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LHÃES André Matos,2001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410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403"/>
                  <a:ext cx="753" cy="86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67" name="Group 21"/>
              <p:cNvGrpSpPr>
                <a:grpSpLocks/>
              </p:cNvGrpSpPr>
              <p:nvPr/>
            </p:nvGrpSpPr>
            <p:grpSpPr bwMode="auto">
              <a:xfrm>
                <a:off x="753" y="403"/>
                <a:ext cx="806" cy="863"/>
                <a:chOff x="753" y="403"/>
                <a:chExt cx="806" cy="863"/>
              </a:xfrm>
            </p:grpSpPr>
            <p:sp>
              <p:nvSpPr>
                <p:cNvPr id="15407" name="Rectangle 4"/>
                <p:cNvSpPr>
                  <a:spLocks noChangeArrowheads="1"/>
                </p:cNvSpPr>
                <p:nvPr/>
              </p:nvSpPr>
              <p:spPr bwMode="auto">
                <a:xfrm>
                  <a:off x="796" y="403"/>
                  <a:ext cx="720" cy="8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6.100 agricultores, Paraná. 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408" name="Rectangle 20"/>
                <p:cNvSpPr>
                  <a:spLocks noChangeArrowheads="1"/>
                </p:cNvSpPr>
                <p:nvPr/>
              </p:nvSpPr>
              <p:spPr bwMode="auto">
                <a:xfrm>
                  <a:off x="753" y="403"/>
                  <a:ext cx="806" cy="86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68" name="Group 23"/>
              <p:cNvGrpSpPr>
                <a:grpSpLocks/>
              </p:cNvGrpSpPr>
              <p:nvPr/>
            </p:nvGrpSpPr>
            <p:grpSpPr bwMode="auto">
              <a:xfrm>
                <a:off x="1559" y="403"/>
                <a:ext cx="2246" cy="863"/>
                <a:chOff x="1559" y="403"/>
                <a:chExt cx="2246" cy="863"/>
              </a:xfrm>
            </p:grpSpPr>
            <p:sp>
              <p:nvSpPr>
                <p:cNvPr id="15405" name="Rectangle 5"/>
                <p:cNvSpPr>
                  <a:spLocks noChangeArrowheads="1"/>
                </p:cNvSpPr>
                <p:nvPr/>
              </p:nvSpPr>
              <p:spPr bwMode="auto">
                <a:xfrm>
                  <a:off x="1602" y="403"/>
                  <a:ext cx="2160" cy="8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Com método de </a:t>
                  </a:r>
                  <a:r>
                    <a:rPr lang="pt-BR" sz="1800" i="1">
                      <a:latin typeface="Arial" pitchFamily="34" charset="0"/>
                      <a:cs typeface="Times New Roman" pitchFamily="18" charset="0"/>
                    </a:rPr>
                    <a:t>Propensity Score</a:t>
                  </a: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 dá </a:t>
                  </a:r>
                  <a:r>
                    <a:rPr lang="pt-BR" sz="1800" b="1">
                      <a:latin typeface="Arial" pitchFamily="34" charset="0"/>
                      <a:cs typeface="Times New Roman" pitchFamily="18" charset="0"/>
                    </a:rPr>
                    <a:t>negativo</a:t>
                  </a: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 de R$ 1820 e de 42 per cápita. Só da positivo no D de R$ 2647.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406" name="Rectangle 22"/>
                <p:cNvSpPr>
                  <a:spLocks noChangeArrowheads="1"/>
                </p:cNvSpPr>
                <p:nvPr/>
              </p:nvSpPr>
              <p:spPr bwMode="auto">
                <a:xfrm>
                  <a:off x="1559" y="403"/>
                  <a:ext cx="2246" cy="86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69" name="Group 25"/>
              <p:cNvGrpSpPr>
                <a:grpSpLocks/>
              </p:cNvGrpSpPr>
              <p:nvPr/>
            </p:nvGrpSpPr>
            <p:grpSpPr bwMode="auto">
              <a:xfrm>
                <a:off x="0" y="1266"/>
                <a:ext cx="753" cy="633"/>
                <a:chOff x="0" y="1266"/>
                <a:chExt cx="753" cy="633"/>
              </a:xfrm>
            </p:grpSpPr>
            <p:sp>
              <p:nvSpPr>
                <p:cNvPr id="15403" name="Rectangle 6"/>
                <p:cNvSpPr>
                  <a:spLocks noChangeArrowheads="1"/>
                </p:cNvSpPr>
                <p:nvPr/>
              </p:nvSpPr>
              <p:spPr bwMode="auto">
                <a:xfrm>
                  <a:off x="43" y="1266"/>
                  <a:ext cx="667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2-MAGA</a:t>
                  </a:r>
                </a:p>
                <a:p>
                  <a:pPr eaLnBrk="0" hangingPunct="0"/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LHÃES </a:t>
                  </a:r>
                </a:p>
                <a:p>
                  <a:pPr eaLnBrk="0" hangingPunct="0"/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(2001)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404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1266"/>
                  <a:ext cx="753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0" name="Group 27"/>
              <p:cNvGrpSpPr>
                <a:grpSpLocks/>
              </p:cNvGrpSpPr>
              <p:nvPr/>
            </p:nvGrpSpPr>
            <p:grpSpPr bwMode="auto">
              <a:xfrm>
                <a:off x="753" y="1266"/>
                <a:ext cx="806" cy="633"/>
                <a:chOff x="753" y="1266"/>
                <a:chExt cx="806" cy="633"/>
              </a:xfrm>
            </p:grpSpPr>
            <p:sp>
              <p:nvSpPr>
                <p:cNvPr id="15401" name="Rectangle 7"/>
                <p:cNvSpPr>
                  <a:spLocks noChangeArrowheads="1"/>
                </p:cNvSpPr>
                <p:nvPr/>
              </p:nvSpPr>
              <p:spPr bwMode="auto">
                <a:xfrm>
                  <a:off x="796" y="1266"/>
                  <a:ext cx="720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4.500 quest. em  PE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402" name="Rectangle 26"/>
                <p:cNvSpPr>
                  <a:spLocks noChangeArrowheads="1"/>
                </p:cNvSpPr>
                <p:nvPr/>
              </p:nvSpPr>
              <p:spPr bwMode="auto">
                <a:xfrm>
                  <a:off x="753" y="1266"/>
                  <a:ext cx="806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1" name="Group 29"/>
              <p:cNvGrpSpPr>
                <a:grpSpLocks/>
              </p:cNvGrpSpPr>
              <p:nvPr/>
            </p:nvGrpSpPr>
            <p:grpSpPr bwMode="auto">
              <a:xfrm>
                <a:off x="1559" y="1266"/>
                <a:ext cx="2246" cy="633"/>
                <a:chOff x="1559" y="1266"/>
                <a:chExt cx="2246" cy="633"/>
              </a:xfrm>
            </p:grpSpPr>
            <p:sp>
              <p:nvSpPr>
                <p:cNvPr id="15399" name="Rectangle 8"/>
                <p:cNvSpPr>
                  <a:spLocks noChangeArrowheads="1"/>
                </p:cNvSpPr>
                <p:nvPr/>
              </p:nvSpPr>
              <p:spPr bwMode="auto">
                <a:xfrm>
                  <a:off x="1602" y="1266"/>
                  <a:ext cx="2160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Efeito foi </a:t>
                  </a:r>
                  <a:r>
                    <a:rPr lang="pt-BR" sz="1800" b="1">
                      <a:latin typeface="Arial" pitchFamily="34" charset="0"/>
                      <a:cs typeface="Times New Roman" pitchFamily="18" charset="0"/>
                    </a:rPr>
                    <a:t>negativo</a:t>
                  </a: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 sobre valor da produção por hectare R$ 345,00. As do grupo D efeito positivo na produção (ha).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400" name="Rectangle 28"/>
                <p:cNvSpPr>
                  <a:spLocks noChangeArrowheads="1"/>
                </p:cNvSpPr>
                <p:nvPr/>
              </p:nvSpPr>
              <p:spPr bwMode="auto">
                <a:xfrm>
                  <a:off x="1559" y="1266"/>
                  <a:ext cx="2246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2" name="Group 31"/>
              <p:cNvGrpSpPr>
                <a:grpSpLocks/>
              </p:cNvGrpSpPr>
              <p:nvPr/>
            </p:nvGrpSpPr>
            <p:grpSpPr bwMode="auto">
              <a:xfrm>
                <a:off x="0" y="1899"/>
                <a:ext cx="753" cy="633"/>
                <a:chOff x="0" y="1899"/>
                <a:chExt cx="753" cy="633"/>
              </a:xfrm>
            </p:grpSpPr>
            <p:sp>
              <p:nvSpPr>
                <p:cNvPr id="15397" name="Rectangle 9"/>
                <p:cNvSpPr>
                  <a:spLocks noChangeArrowheads="1"/>
                </p:cNvSpPr>
                <p:nvPr/>
              </p:nvSpPr>
              <p:spPr bwMode="auto">
                <a:xfrm>
                  <a:off x="43" y="1899"/>
                  <a:ext cx="667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3-FECAMP (2002)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398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1899"/>
                  <a:ext cx="753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3" name="Group 33"/>
              <p:cNvGrpSpPr>
                <a:grpSpLocks/>
              </p:cNvGrpSpPr>
              <p:nvPr/>
            </p:nvGrpSpPr>
            <p:grpSpPr bwMode="auto">
              <a:xfrm>
                <a:off x="753" y="1899"/>
                <a:ext cx="806" cy="633"/>
                <a:chOff x="753" y="1899"/>
                <a:chExt cx="806" cy="633"/>
              </a:xfrm>
            </p:grpSpPr>
            <p:sp>
              <p:nvSpPr>
                <p:cNvPr id="15395" name="Rectangle 10"/>
                <p:cNvSpPr>
                  <a:spLocks noChangeArrowheads="1"/>
                </p:cNvSpPr>
                <p:nvPr/>
              </p:nvSpPr>
              <p:spPr bwMode="auto">
                <a:xfrm>
                  <a:off x="796" y="1899"/>
                  <a:ext cx="720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1.994 produtores rurais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396" name="Rectangle 32"/>
                <p:cNvSpPr>
                  <a:spLocks noChangeArrowheads="1"/>
                </p:cNvSpPr>
                <p:nvPr/>
              </p:nvSpPr>
              <p:spPr bwMode="auto">
                <a:xfrm>
                  <a:off x="753" y="1899"/>
                  <a:ext cx="806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4" name="Group 35"/>
              <p:cNvGrpSpPr>
                <a:grpSpLocks/>
              </p:cNvGrpSpPr>
              <p:nvPr/>
            </p:nvGrpSpPr>
            <p:grpSpPr bwMode="auto">
              <a:xfrm>
                <a:off x="1559" y="1899"/>
                <a:ext cx="2246" cy="633"/>
                <a:chOff x="1559" y="1899"/>
                <a:chExt cx="2246" cy="633"/>
              </a:xfrm>
            </p:grpSpPr>
            <p:sp>
              <p:nvSpPr>
                <p:cNvPr id="15393" name="Rectangle 11"/>
                <p:cNvSpPr>
                  <a:spLocks noChangeArrowheads="1"/>
                </p:cNvSpPr>
                <p:nvPr/>
              </p:nvSpPr>
              <p:spPr bwMode="auto">
                <a:xfrm>
                  <a:off x="1602" y="1899"/>
                  <a:ext cx="2160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Efeito </a:t>
                  </a:r>
                  <a:r>
                    <a:rPr lang="pt-BR" sz="1800" b="1">
                      <a:latin typeface="Arial" pitchFamily="34" charset="0"/>
                      <a:cs typeface="Times New Roman" pitchFamily="18" charset="0"/>
                    </a:rPr>
                    <a:t>negativo</a:t>
                  </a: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 sobre a renda dos domicílios: Produtores com financiamento renda média 20,31% menor que o grupo sem acesso.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394" name="Rectangle 34"/>
                <p:cNvSpPr>
                  <a:spLocks noChangeArrowheads="1"/>
                </p:cNvSpPr>
                <p:nvPr/>
              </p:nvSpPr>
              <p:spPr bwMode="auto">
                <a:xfrm>
                  <a:off x="1559" y="1899"/>
                  <a:ext cx="2246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5" name="Group 37"/>
              <p:cNvGrpSpPr>
                <a:grpSpLocks/>
              </p:cNvGrpSpPr>
              <p:nvPr/>
            </p:nvGrpSpPr>
            <p:grpSpPr bwMode="auto">
              <a:xfrm>
                <a:off x="0" y="2532"/>
                <a:ext cx="753" cy="518"/>
                <a:chOff x="0" y="2532"/>
                <a:chExt cx="753" cy="518"/>
              </a:xfrm>
            </p:grpSpPr>
            <p:sp>
              <p:nvSpPr>
                <p:cNvPr id="15391" name="Rectangle 12"/>
                <p:cNvSpPr>
                  <a:spLocks noChangeArrowheads="1"/>
                </p:cNvSpPr>
                <p:nvPr/>
              </p:nvSpPr>
              <p:spPr bwMode="auto">
                <a:xfrm>
                  <a:off x="43" y="2532"/>
                  <a:ext cx="66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4-OLALDE, (2005)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392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2532"/>
                  <a:ext cx="75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6" name="Group 39"/>
              <p:cNvGrpSpPr>
                <a:grpSpLocks/>
              </p:cNvGrpSpPr>
              <p:nvPr/>
            </p:nvGrpSpPr>
            <p:grpSpPr bwMode="auto">
              <a:xfrm>
                <a:off x="753" y="2532"/>
                <a:ext cx="806" cy="518"/>
                <a:chOff x="753" y="2532"/>
                <a:chExt cx="806" cy="518"/>
              </a:xfrm>
            </p:grpSpPr>
            <p:sp>
              <p:nvSpPr>
                <p:cNvPr id="15389" name="Rectangle 13"/>
                <p:cNvSpPr>
                  <a:spLocks noChangeArrowheads="1"/>
                </p:cNvSpPr>
                <p:nvPr/>
              </p:nvSpPr>
              <p:spPr bwMode="auto">
                <a:xfrm>
                  <a:off x="796" y="2532"/>
                  <a:ext cx="7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45 sistemas agrofor,BA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390" name="Rectangle 38"/>
                <p:cNvSpPr>
                  <a:spLocks noChangeArrowheads="1"/>
                </p:cNvSpPr>
                <p:nvPr/>
              </p:nvSpPr>
              <p:spPr bwMode="auto">
                <a:xfrm>
                  <a:off x="753" y="2532"/>
                  <a:ext cx="80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7" name="Group 41"/>
              <p:cNvGrpSpPr>
                <a:grpSpLocks/>
              </p:cNvGrpSpPr>
              <p:nvPr/>
            </p:nvGrpSpPr>
            <p:grpSpPr bwMode="auto">
              <a:xfrm>
                <a:off x="1559" y="2532"/>
                <a:ext cx="2246" cy="518"/>
                <a:chOff x="1559" y="2532"/>
                <a:chExt cx="2246" cy="518"/>
              </a:xfrm>
            </p:grpSpPr>
            <p:sp>
              <p:nvSpPr>
                <p:cNvPr id="15387" name="Rectangle 14"/>
                <p:cNvSpPr>
                  <a:spLocks noChangeArrowheads="1"/>
                </p:cNvSpPr>
                <p:nvPr/>
              </p:nvSpPr>
              <p:spPr bwMode="auto">
                <a:xfrm>
                  <a:off x="1602" y="2532"/>
                  <a:ext cx="216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85% as atividades financiadas tiveram desempenho </a:t>
                  </a:r>
                  <a:r>
                    <a:rPr lang="pt-BR" sz="1800" b="1">
                      <a:latin typeface="Arial" pitchFamily="34" charset="0"/>
                      <a:cs typeface="Times New Roman" pitchFamily="18" charset="0"/>
                    </a:rPr>
                    <a:t>ruim.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388" name="Rectangle 40"/>
                <p:cNvSpPr>
                  <a:spLocks noChangeArrowheads="1"/>
                </p:cNvSpPr>
                <p:nvPr/>
              </p:nvSpPr>
              <p:spPr bwMode="auto">
                <a:xfrm>
                  <a:off x="1559" y="2532"/>
                  <a:ext cx="224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8" name="Group 43"/>
              <p:cNvGrpSpPr>
                <a:grpSpLocks/>
              </p:cNvGrpSpPr>
              <p:nvPr/>
            </p:nvGrpSpPr>
            <p:grpSpPr bwMode="auto">
              <a:xfrm>
                <a:off x="0" y="3050"/>
                <a:ext cx="753" cy="633"/>
                <a:chOff x="0" y="3050"/>
                <a:chExt cx="753" cy="633"/>
              </a:xfrm>
            </p:grpSpPr>
            <p:sp>
              <p:nvSpPr>
                <p:cNvPr id="15385" name="Rectangle 15"/>
                <p:cNvSpPr>
                  <a:spLocks noChangeArrowheads="1"/>
                </p:cNvSpPr>
                <p:nvPr/>
              </p:nvSpPr>
              <p:spPr bwMode="auto">
                <a:xfrm>
                  <a:off x="43" y="3050"/>
                  <a:ext cx="667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2000">
                      <a:latin typeface="TimesNewRoman" charset="0"/>
                      <a:cs typeface="Times New Roman" pitchFamily="18" charset="0"/>
                    </a:rPr>
                    <a:t>5-PEREIRA (2004)</a:t>
                  </a:r>
                  <a:endParaRPr lang="pt-BR" sz="20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386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3050"/>
                  <a:ext cx="753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79" name="Group 45"/>
              <p:cNvGrpSpPr>
                <a:grpSpLocks/>
              </p:cNvGrpSpPr>
              <p:nvPr/>
            </p:nvGrpSpPr>
            <p:grpSpPr bwMode="auto">
              <a:xfrm>
                <a:off x="753" y="3050"/>
                <a:ext cx="806" cy="633"/>
                <a:chOff x="753" y="3050"/>
                <a:chExt cx="806" cy="633"/>
              </a:xfrm>
            </p:grpSpPr>
            <p:sp>
              <p:nvSpPr>
                <p:cNvPr id="15383" name="Rectangle 16"/>
                <p:cNvSpPr>
                  <a:spLocks noChangeArrowheads="1"/>
                </p:cNvSpPr>
                <p:nvPr/>
              </p:nvSpPr>
              <p:spPr bwMode="auto">
                <a:xfrm>
                  <a:off x="796" y="3050"/>
                  <a:ext cx="720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PNADs 1992 e 2001 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5384" name="Rectangle 44"/>
                <p:cNvSpPr>
                  <a:spLocks noChangeArrowheads="1"/>
                </p:cNvSpPr>
                <p:nvPr/>
              </p:nvSpPr>
              <p:spPr bwMode="auto">
                <a:xfrm>
                  <a:off x="753" y="3050"/>
                  <a:ext cx="806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5380" name="Group 47"/>
              <p:cNvGrpSpPr>
                <a:grpSpLocks/>
              </p:cNvGrpSpPr>
              <p:nvPr/>
            </p:nvGrpSpPr>
            <p:grpSpPr bwMode="auto">
              <a:xfrm>
                <a:off x="1559" y="3050"/>
                <a:ext cx="2246" cy="633"/>
                <a:chOff x="1559" y="3050"/>
                <a:chExt cx="2246" cy="633"/>
              </a:xfrm>
            </p:grpSpPr>
            <p:sp>
              <p:nvSpPr>
                <p:cNvPr id="15381" name="Rectangle 17"/>
                <p:cNvSpPr>
                  <a:spLocks noChangeArrowheads="1"/>
                </p:cNvSpPr>
                <p:nvPr/>
              </p:nvSpPr>
              <p:spPr bwMode="auto">
                <a:xfrm>
                  <a:off x="1602" y="3050"/>
                  <a:ext cx="2160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2000">
                      <a:latin typeface="TimesNewRoman" charset="0"/>
                      <a:cs typeface="Times New Roman" pitchFamily="18" charset="0"/>
                    </a:rPr>
                    <a:t>O efeito do crédito é </a:t>
                  </a:r>
                  <a:r>
                    <a:rPr lang="pt-BR" sz="2000" b="1">
                      <a:latin typeface="TimesNewRoman" charset="0"/>
                      <a:cs typeface="Times New Roman" pitchFamily="18" charset="0"/>
                    </a:rPr>
                    <a:t>negativo</a:t>
                  </a:r>
                  <a:r>
                    <a:rPr lang="pt-BR" sz="2000">
                      <a:latin typeface="TimesNewRoman" charset="0"/>
                      <a:cs typeface="Times New Roman" pitchFamily="18" charset="0"/>
                    </a:rPr>
                    <a:t> ou residual na renda do produtor. Mesmo na região sul.</a:t>
                  </a:r>
                  <a:endParaRPr lang="pt-BR" sz="2000">
                    <a:cs typeface="Times New Roman" pitchFamily="18" charset="0"/>
                  </a:endParaRPr>
                </a:p>
                <a:p>
                  <a:pPr eaLnBrk="0" hangingPunct="0"/>
                  <a:endParaRPr lang="pt-BR" sz="2000">
                    <a:latin typeface="Arial" pitchFamily="34" charset="0"/>
                  </a:endParaRPr>
                </a:p>
              </p:txBody>
            </p:sp>
            <p:sp>
              <p:nvSpPr>
                <p:cNvPr id="15382" name="Rectangle 46"/>
                <p:cNvSpPr>
                  <a:spLocks noChangeArrowheads="1"/>
                </p:cNvSpPr>
                <p:nvPr/>
              </p:nvSpPr>
              <p:spPr bwMode="auto">
                <a:xfrm>
                  <a:off x="1559" y="3050"/>
                  <a:ext cx="2246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15365" name="Rectangle 49"/>
            <p:cNvSpPr>
              <a:spLocks noChangeArrowheads="1"/>
            </p:cNvSpPr>
            <p:nvPr/>
          </p:nvSpPr>
          <p:spPr bwMode="auto">
            <a:xfrm>
              <a:off x="-3" y="400"/>
              <a:ext cx="3811" cy="3286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1143000" y="914400"/>
            <a:ext cx="7315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3200" b="1">
                <a:latin typeface="Arial" pitchFamily="34" charset="0"/>
                <a:cs typeface="Times New Roman" pitchFamily="18" charset="0"/>
              </a:rPr>
              <a:t>Avaliações Neutras</a:t>
            </a:r>
            <a:endParaRPr lang="pt-BR" sz="3200">
              <a:latin typeface="Arial" pitchFamily="34" charset="0"/>
              <a:cs typeface="Times New Roman" pitchFamily="18" charset="0"/>
            </a:endParaRPr>
          </a:p>
          <a:p>
            <a:pPr algn="ctr" eaLnBrk="0" hangingPunct="0"/>
            <a:r>
              <a:rPr lang="pt-BR" sz="3200" b="1">
                <a:latin typeface="Arial" pitchFamily="34" charset="0"/>
                <a:cs typeface="Times New Roman" pitchFamily="18" charset="0"/>
              </a:rPr>
              <a:t> </a:t>
            </a:r>
            <a:endParaRPr lang="pt-BR" sz="3200">
              <a:latin typeface="Arial" pitchFamily="34" charset="0"/>
              <a:cs typeface="Times New Roman" pitchFamily="18" charset="0"/>
            </a:endParaRPr>
          </a:p>
          <a:p>
            <a:pPr algn="ctr" eaLnBrk="0" hangingPunct="0"/>
            <a:endParaRPr lang="pt-BR" sz="3200">
              <a:latin typeface="Arial" pitchFamily="34" charset="0"/>
            </a:endParaRPr>
          </a:p>
        </p:txBody>
      </p:sp>
      <p:grpSp>
        <p:nvGrpSpPr>
          <p:cNvPr id="16387" name="Group 33"/>
          <p:cNvGrpSpPr>
            <a:grpSpLocks/>
          </p:cNvGrpSpPr>
          <p:nvPr/>
        </p:nvGrpSpPr>
        <p:grpSpPr bwMode="auto">
          <a:xfrm>
            <a:off x="914400" y="2590800"/>
            <a:ext cx="7772400" cy="3886200"/>
            <a:chOff x="-3" y="515"/>
            <a:chExt cx="3691" cy="1905"/>
          </a:xfrm>
        </p:grpSpPr>
        <p:grpSp>
          <p:nvGrpSpPr>
            <p:cNvPr id="16389" name="Group 31"/>
            <p:cNvGrpSpPr>
              <a:grpSpLocks/>
            </p:cNvGrpSpPr>
            <p:nvPr/>
          </p:nvGrpSpPr>
          <p:grpSpPr bwMode="auto">
            <a:xfrm>
              <a:off x="0" y="518"/>
              <a:ext cx="3685" cy="1899"/>
              <a:chOff x="0" y="518"/>
              <a:chExt cx="3685" cy="1899"/>
            </a:xfrm>
          </p:grpSpPr>
          <p:grpSp>
            <p:nvGrpSpPr>
              <p:cNvPr id="16391" name="Group 14"/>
              <p:cNvGrpSpPr>
                <a:grpSpLocks/>
              </p:cNvGrpSpPr>
              <p:nvPr/>
            </p:nvGrpSpPr>
            <p:grpSpPr bwMode="auto">
              <a:xfrm>
                <a:off x="0" y="518"/>
                <a:ext cx="777" cy="633"/>
                <a:chOff x="0" y="518"/>
                <a:chExt cx="777" cy="633"/>
              </a:xfrm>
            </p:grpSpPr>
            <p:sp>
              <p:nvSpPr>
                <p:cNvPr id="16416" name="Rectangle 4"/>
                <p:cNvSpPr>
                  <a:spLocks noChangeArrowheads="1"/>
                </p:cNvSpPr>
                <p:nvPr/>
              </p:nvSpPr>
              <p:spPr bwMode="auto">
                <a:xfrm>
                  <a:off x="43" y="518"/>
                  <a:ext cx="691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latin typeface="Arial" pitchFamily="34" charset="0"/>
                      <a:cs typeface="Times New Roman" pitchFamily="18" charset="0"/>
                    </a:rPr>
                    <a:t>1-GASQUES (2005) 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6417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518"/>
                  <a:ext cx="777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6392" name="Group 16"/>
              <p:cNvGrpSpPr>
                <a:grpSpLocks/>
              </p:cNvGrpSpPr>
              <p:nvPr/>
            </p:nvGrpSpPr>
            <p:grpSpPr bwMode="auto">
              <a:xfrm>
                <a:off x="777" y="518"/>
                <a:ext cx="734" cy="633"/>
                <a:chOff x="777" y="518"/>
                <a:chExt cx="734" cy="633"/>
              </a:xfrm>
            </p:grpSpPr>
            <p:sp>
              <p:nvSpPr>
                <p:cNvPr id="16414" name="Rectangle 5"/>
                <p:cNvSpPr>
                  <a:spLocks noChangeArrowheads="1"/>
                </p:cNvSpPr>
                <p:nvPr/>
              </p:nvSpPr>
              <p:spPr bwMode="auto">
                <a:xfrm>
                  <a:off x="820" y="518"/>
                  <a:ext cx="648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Dados IBGE e PRONAF 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6415" name="Rectangle 15"/>
                <p:cNvSpPr>
                  <a:spLocks noChangeArrowheads="1"/>
                </p:cNvSpPr>
                <p:nvPr/>
              </p:nvSpPr>
              <p:spPr bwMode="auto">
                <a:xfrm>
                  <a:off x="777" y="518"/>
                  <a:ext cx="734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6393" name="Group 18"/>
              <p:cNvGrpSpPr>
                <a:grpSpLocks/>
              </p:cNvGrpSpPr>
              <p:nvPr/>
            </p:nvGrpSpPr>
            <p:grpSpPr bwMode="auto">
              <a:xfrm>
                <a:off x="1511" y="518"/>
                <a:ext cx="2174" cy="633"/>
                <a:chOff x="1511" y="518"/>
                <a:chExt cx="2174" cy="633"/>
              </a:xfrm>
            </p:grpSpPr>
            <p:sp>
              <p:nvSpPr>
                <p:cNvPr id="16412" name="Rectangle 6"/>
                <p:cNvSpPr>
                  <a:spLocks noChangeArrowheads="1"/>
                </p:cNvSpPr>
                <p:nvPr/>
              </p:nvSpPr>
              <p:spPr bwMode="auto">
                <a:xfrm>
                  <a:off x="1554" y="518"/>
                  <a:ext cx="2088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 b="1">
                      <a:latin typeface="Arial" pitchFamily="34" charset="0"/>
                      <a:cs typeface="Times New Roman" pitchFamily="18" charset="0"/>
                    </a:rPr>
                    <a:t>Não</a:t>
                  </a: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 há relação entre taxa de crescimento do crédito e taxa de crescimento da população rural. 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6413" name="Rectangle 17"/>
                <p:cNvSpPr>
                  <a:spLocks noChangeArrowheads="1"/>
                </p:cNvSpPr>
                <p:nvPr/>
              </p:nvSpPr>
              <p:spPr bwMode="auto">
                <a:xfrm>
                  <a:off x="1511" y="518"/>
                  <a:ext cx="2174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6394" name="Group 20"/>
              <p:cNvGrpSpPr>
                <a:grpSpLocks/>
              </p:cNvGrpSpPr>
              <p:nvPr/>
            </p:nvGrpSpPr>
            <p:grpSpPr bwMode="auto">
              <a:xfrm>
                <a:off x="0" y="1151"/>
                <a:ext cx="777" cy="518"/>
                <a:chOff x="0" y="1151"/>
                <a:chExt cx="777" cy="518"/>
              </a:xfrm>
            </p:grpSpPr>
            <p:sp>
              <p:nvSpPr>
                <p:cNvPr id="16410" name="Rectangle 7"/>
                <p:cNvSpPr>
                  <a:spLocks noChangeArrowheads="1"/>
                </p:cNvSpPr>
                <p:nvPr/>
              </p:nvSpPr>
              <p:spPr bwMode="auto">
                <a:xfrm>
                  <a:off x="43" y="1151"/>
                  <a:ext cx="691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latin typeface="TimesNewRoman" charset="0"/>
                      <a:cs typeface="Times New Roman" pitchFamily="18" charset="0"/>
                    </a:rPr>
                    <a:t>2- NUNES, 2004)</a:t>
                  </a:r>
                  <a:endParaRPr lang="pt-BR" sz="1800"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64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51"/>
                  <a:ext cx="77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6395" name="Group 22"/>
              <p:cNvGrpSpPr>
                <a:grpSpLocks/>
              </p:cNvGrpSpPr>
              <p:nvPr/>
            </p:nvGrpSpPr>
            <p:grpSpPr bwMode="auto">
              <a:xfrm>
                <a:off x="777" y="1151"/>
                <a:ext cx="734" cy="518"/>
                <a:chOff x="777" y="1151"/>
                <a:chExt cx="734" cy="518"/>
              </a:xfrm>
            </p:grpSpPr>
            <p:sp>
              <p:nvSpPr>
                <p:cNvPr id="16408" name="Rectangle 8"/>
                <p:cNvSpPr>
                  <a:spLocks noChangeArrowheads="1"/>
                </p:cNvSpPr>
                <p:nvPr/>
              </p:nvSpPr>
              <p:spPr bwMode="auto">
                <a:xfrm>
                  <a:off x="820" y="1151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Pesquisa de Campo 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6409" name="Rectangle 21"/>
                <p:cNvSpPr>
                  <a:spLocks noChangeArrowheads="1"/>
                </p:cNvSpPr>
                <p:nvPr/>
              </p:nvSpPr>
              <p:spPr bwMode="auto">
                <a:xfrm>
                  <a:off x="777" y="1151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6396" name="Group 24"/>
              <p:cNvGrpSpPr>
                <a:grpSpLocks/>
              </p:cNvGrpSpPr>
              <p:nvPr/>
            </p:nvGrpSpPr>
            <p:grpSpPr bwMode="auto">
              <a:xfrm>
                <a:off x="1511" y="1151"/>
                <a:ext cx="2174" cy="518"/>
                <a:chOff x="1511" y="1151"/>
                <a:chExt cx="2174" cy="518"/>
              </a:xfrm>
            </p:grpSpPr>
            <p:sp>
              <p:nvSpPr>
                <p:cNvPr id="16406" name="Rectangle 9"/>
                <p:cNvSpPr>
                  <a:spLocks noChangeArrowheads="1"/>
                </p:cNvSpPr>
                <p:nvPr/>
              </p:nvSpPr>
              <p:spPr bwMode="auto">
                <a:xfrm>
                  <a:off x="1554" y="1151"/>
                  <a:ext cx="208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2000">
                      <a:cs typeface="Times New Roman" pitchFamily="18" charset="0"/>
                    </a:rPr>
                    <a:t>Recursos aplicados de forma inadequada Infra.</a:t>
                  </a:r>
                </a:p>
                <a:p>
                  <a:pPr eaLnBrk="0" hangingPunct="0"/>
                  <a:endParaRPr lang="pt-BR" sz="2000"/>
                </a:p>
              </p:txBody>
            </p:sp>
            <p:sp>
              <p:nvSpPr>
                <p:cNvPr id="16407" name="Rectangle 23"/>
                <p:cNvSpPr>
                  <a:spLocks noChangeArrowheads="1"/>
                </p:cNvSpPr>
                <p:nvPr/>
              </p:nvSpPr>
              <p:spPr bwMode="auto">
                <a:xfrm>
                  <a:off x="1511" y="1151"/>
                  <a:ext cx="217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6397" name="Group 26"/>
              <p:cNvGrpSpPr>
                <a:grpSpLocks/>
              </p:cNvGrpSpPr>
              <p:nvPr/>
            </p:nvGrpSpPr>
            <p:grpSpPr bwMode="auto">
              <a:xfrm>
                <a:off x="0" y="1669"/>
                <a:ext cx="777" cy="748"/>
                <a:chOff x="0" y="1669"/>
                <a:chExt cx="777" cy="748"/>
              </a:xfrm>
            </p:grpSpPr>
            <p:sp>
              <p:nvSpPr>
                <p:cNvPr id="16404" name="Rectangle 10"/>
                <p:cNvSpPr>
                  <a:spLocks noChangeArrowheads="1"/>
                </p:cNvSpPr>
                <p:nvPr/>
              </p:nvSpPr>
              <p:spPr bwMode="auto">
                <a:xfrm>
                  <a:off x="43" y="1669"/>
                  <a:ext cx="691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2400">
                      <a:latin typeface="TimesNewRoman,Bold" charset="0"/>
                      <a:cs typeface="Times New Roman" pitchFamily="18" charset="0"/>
                    </a:rPr>
                    <a:t>3-Feijó (2001)</a:t>
                  </a:r>
                  <a:endParaRPr lang="pt-BR" sz="24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pt-BR" sz="2400">
                      <a:latin typeface="Arial" pitchFamily="34" charset="0"/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pt-BR" sz="2400">
                    <a:latin typeface="Arial" pitchFamily="34" charset="0"/>
                  </a:endParaRPr>
                </a:p>
              </p:txBody>
            </p:sp>
            <p:sp>
              <p:nvSpPr>
                <p:cNvPr id="16405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1669"/>
                  <a:ext cx="777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6398" name="Group 28"/>
              <p:cNvGrpSpPr>
                <a:grpSpLocks/>
              </p:cNvGrpSpPr>
              <p:nvPr/>
            </p:nvGrpSpPr>
            <p:grpSpPr bwMode="auto">
              <a:xfrm>
                <a:off x="777" y="1669"/>
                <a:ext cx="734" cy="748"/>
                <a:chOff x="777" y="1669"/>
                <a:chExt cx="734" cy="748"/>
              </a:xfrm>
            </p:grpSpPr>
            <p:sp>
              <p:nvSpPr>
                <p:cNvPr id="16402" name="Rectangle 11"/>
                <p:cNvSpPr>
                  <a:spLocks noChangeArrowheads="1"/>
                </p:cNvSpPr>
                <p:nvPr/>
              </p:nvSpPr>
              <p:spPr bwMode="auto">
                <a:xfrm>
                  <a:off x="820" y="1669"/>
                  <a:ext cx="648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Dados secundários.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6403" name="Rectangle 27"/>
                <p:cNvSpPr>
                  <a:spLocks noChangeArrowheads="1"/>
                </p:cNvSpPr>
                <p:nvPr/>
              </p:nvSpPr>
              <p:spPr bwMode="auto">
                <a:xfrm>
                  <a:off x="777" y="1669"/>
                  <a:ext cx="734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6399" name="Group 30"/>
              <p:cNvGrpSpPr>
                <a:grpSpLocks/>
              </p:cNvGrpSpPr>
              <p:nvPr/>
            </p:nvGrpSpPr>
            <p:grpSpPr bwMode="auto">
              <a:xfrm>
                <a:off x="1511" y="1669"/>
                <a:ext cx="2174" cy="748"/>
                <a:chOff x="1511" y="1669"/>
                <a:chExt cx="2174" cy="748"/>
              </a:xfrm>
            </p:grpSpPr>
            <p:sp>
              <p:nvSpPr>
                <p:cNvPr id="16400" name="Rectangle 12"/>
                <p:cNvSpPr>
                  <a:spLocks noChangeArrowheads="1"/>
                </p:cNvSpPr>
                <p:nvPr/>
              </p:nvSpPr>
              <p:spPr bwMode="auto">
                <a:xfrm>
                  <a:off x="1554" y="1669"/>
                  <a:ext cx="2088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Favorecidos pelo PRONAF têm </a:t>
                  </a:r>
                  <a:r>
                    <a:rPr lang="pt-BR" sz="1800" b="1">
                      <a:latin typeface="Arial" pitchFamily="34" charset="0"/>
                      <a:cs typeface="Times New Roman" pitchFamily="18" charset="0"/>
                    </a:rPr>
                    <a:t>baixo</a:t>
                  </a: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 crescimento de produtividade de 2,03%, o grupo de controle tem desempenho superior: 3,61% . Melhora a partir de 2001.</a:t>
                  </a: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6401" name="Rectangle 29"/>
                <p:cNvSpPr>
                  <a:spLocks noChangeArrowheads="1"/>
                </p:cNvSpPr>
                <p:nvPr/>
              </p:nvSpPr>
              <p:spPr bwMode="auto">
                <a:xfrm>
                  <a:off x="1511" y="1669"/>
                  <a:ext cx="2174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16390" name="Rectangle 32"/>
            <p:cNvSpPr>
              <a:spLocks noChangeArrowheads="1"/>
            </p:cNvSpPr>
            <p:nvPr/>
          </p:nvSpPr>
          <p:spPr bwMode="auto">
            <a:xfrm>
              <a:off x="-3" y="515"/>
              <a:ext cx="3691" cy="1905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  <p:sp>
        <p:nvSpPr>
          <p:cNvPr id="16388" name="Rectangle 34"/>
          <p:cNvSpPr>
            <a:spLocks noChangeArrowheads="1"/>
          </p:cNvSpPr>
          <p:nvPr/>
        </p:nvSpPr>
        <p:spPr bwMode="auto">
          <a:xfrm>
            <a:off x="3175" y="503078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200">
                <a:latin typeface="Arial" pitchFamily="34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pt-BR" sz="240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762000" y="838200"/>
            <a:ext cx="9144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tabLst>
                <a:tab pos="1328738" algn="l"/>
                <a:tab pos="2743200" algn="l"/>
              </a:tabLst>
            </a:pPr>
            <a:r>
              <a:rPr lang="pt-BR" sz="3200" b="1">
                <a:latin typeface="Arial" pitchFamily="34" charset="0"/>
                <a:cs typeface="Times New Roman" pitchFamily="18" charset="0"/>
              </a:rPr>
              <a:t>Créditos em atraso do PRONAF </a:t>
            </a:r>
          </a:p>
          <a:p>
            <a:pPr algn="ctr">
              <a:tabLst>
                <a:tab pos="1328738" algn="l"/>
                <a:tab pos="2743200" algn="l"/>
              </a:tabLst>
            </a:pPr>
            <a:r>
              <a:rPr lang="pt-BR" sz="3200" b="1">
                <a:latin typeface="Arial" pitchFamily="34" charset="0"/>
                <a:cs typeface="Times New Roman" pitchFamily="18" charset="0"/>
              </a:rPr>
              <a:t>Região NORTE</a:t>
            </a:r>
            <a:endParaRPr lang="pt-BR" sz="3200" i="1">
              <a:latin typeface="Arial" pitchFamily="34" charset="0"/>
              <a:cs typeface="Times New Roman" pitchFamily="18" charset="0"/>
            </a:endParaRPr>
          </a:p>
          <a:p>
            <a:pPr algn="ctr" eaLnBrk="0" hangingPunct="0">
              <a:tabLst>
                <a:tab pos="1328738" algn="l"/>
                <a:tab pos="2743200" algn="l"/>
              </a:tabLst>
            </a:pPr>
            <a:endParaRPr lang="pt-BR" sz="3200">
              <a:latin typeface="Arial" pitchFamily="34" charset="0"/>
            </a:endParaRPr>
          </a:p>
        </p:txBody>
      </p:sp>
      <p:grpSp>
        <p:nvGrpSpPr>
          <p:cNvPr id="17411" name="Group 68"/>
          <p:cNvGrpSpPr>
            <a:grpSpLocks/>
          </p:cNvGrpSpPr>
          <p:nvPr/>
        </p:nvGrpSpPr>
        <p:grpSpPr bwMode="auto">
          <a:xfrm>
            <a:off x="2286000" y="2362200"/>
            <a:ext cx="5867400" cy="3733800"/>
            <a:chOff x="-3" y="400"/>
            <a:chExt cx="2307" cy="3172"/>
          </a:xfrm>
        </p:grpSpPr>
        <p:grpSp>
          <p:nvGrpSpPr>
            <p:cNvPr id="17414" name="Group 66"/>
            <p:cNvGrpSpPr>
              <a:grpSpLocks/>
            </p:cNvGrpSpPr>
            <p:nvPr/>
          </p:nvGrpSpPr>
          <p:grpSpPr bwMode="auto">
            <a:xfrm>
              <a:off x="0" y="403"/>
              <a:ext cx="2301" cy="3166"/>
              <a:chOff x="0" y="403"/>
              <a:chExt cx="2301" cy="3166"/>
            </a:xfrm>
          </p:grpSpPr>
          <p:grpSp>
            <p:nvGrpSpPr>
              <p:cNvPr id="17416" name="Group 25"/>
              <p:cNvGrpSpPr>
                <a:grpSpLocks/>
              </p:cNvGrpSpPr>
              <p:nvPr/>
            </p:nvGrpSpPr>
            <p:grpSpPr bwMode="auto">
              <a:xfrm>
                <a:off x="0" y="403"/>
                <a:ext cx="789" cy="748"/>
                <a:chOff x="0" y="403"/>
                <a:chExt cx="789" cy="748"/>
              </a:xfrm>
            </p:grpSpPr>
            <p:sp>
              <p:nvSpPr>
                <p:cNvPr id="17477" name="Rectangle 3"/>
                <p:cNvSpPr>
                  <a:spLocks noChangeArrowheads="1"/>
                </p:cNvSpPr>
                <p:nvPr/>
              </p:nvSpPr>
              <p:spPr bwMode="auto">
                <a:xfrm>
                  <a:off x="28" y="403"/>
                  <a:ext cx="733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Linha do PRONAF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78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403"/>
                  <a:ext cx="789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17" name="Group 27"/>
              <p:cNvGrpSpPr>
                <a:grpSpLocks/>
              </p:cNvGrpSpPr>
              <p:nvPr/>
            </p:nvGrpSpPr>
            <p:grpSpPr bwMode="auto">
              <a:xfrm>
                <a:off x="789" y="403"/>
                <a:ext cx="692" cy="748"/>
                <a:chOff x="789" y="403"/>
                <a:chExt cx="692" cy="748"/>
              </a:xfrm>
            </p:grpSpPr>
            <p:sp>
              <p:nvSpPr>
                <p:cNvPr id="17475" name="Rectangle 4"/>
                <p:cNvSpPr>
                  <a:spLocks noChangeArrowheads="1"/>
                </p:cNvSpPr>
                <p:nvPr/>
              </p:nvSpPr>
              <p:spPr bwMode="auto">
                <a:xfrm>
                  <a:off x="817" y="403"/>
                  <a:ext cx="636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Percentual com Atraso Risco FNO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76" name="Rectangle 26"/>
                <p:cNvSpPr>
                  <a:spLocks noChangeArrowheads="1"/>
                </p:cNvSpPr>
                <p:nvPr/>
              </p:nvSpPr>
              <p:spPr bwMode="auto">
                <a:xfrm>
                  <a:off x="789" y="403"/>
                  <a:ext cx="692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18" name="Group 29"/>
              <p:cNvGrpSpPr>
                <a:grpSpLocks/>
              </p:cNvGrpSpPr>
              <p:nvPr/>
            </p:nvGrpSpPr>
            <p:grpSpPr bwMode="auto">
              <a:xfrm>
                <a:off x="1481" y="403"/>
                <a:ext cx="820" cy="748"/>
                <a:chOff x="1481" y="403"/>
                <a:chExt cx="820" cy="748"/>
              </a:xfrm>
            </p:grpSpPr>
            <p:sp>
              <p:nvSpPr>
                <p:cNvPr id="17473" name="Rectangle 5"/>
                <p:cNvSpPr>
                  <a:spLocks noChangeArrowheads="1"/>
                </p:cNvSpPr>
                <p:nvPr/>
              </p:nvSpPr>
              <p:spPr bwMode="auto">
                <a:xfrm>
                  <a:off x="1509" y="403"/>
                  <a:ext cx="764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Percentual com Atraso Risco Compartilhado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74" name="Rectangle 28"/>
                <p:cNvSpPr>
                  <a:spLocks noChangeArrowheads="1"/>
                </p:cNvSpPr>
                <p:nvPr/>
              </p:nvSpPr>
              <p:spPr bwMode="auto">
                <a:xfrm>
                  <a:off x="1481" y="403"/>
                  <a:ext cx="820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19" name="Group 31"/>
              <p:cNvGrpSpPr>
                <a:grpSpLocks/>
              </p:cNvGrpSpPr>
              <p:nvPr/>
            </p:nvGrpSpPr>
            <p:grpSpPr bwMode="auto">
              <a:xfrm>
                <a:off x="0" y="1151"/>
                <a:ext cx="789" cy="403"/>
                <a:chOff x="0" y="1151"/>
                <a:chExt cx="789" cy="403"/>
              </a:xfrm>
            </p:grpSpPr>
            <p:sp>
              <p:nvSpPr>
                <p:cNvPr id="17471" name="Rectangle 6"/>
                <p:cNvSpPr>
                  <a:spLocks noChangeArrowheads="1"/>
                </p:cNvSpPr>
                <p:nvPr/>
              </p:nvSpPr>
              <p:spPr bwMode="auto">
                <a:xfrm>
                  <a:off x="28" y="1151"/>
                  <a:ext cx="73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A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72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1151"/>
                  <a:ext cx="78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0" name="Group 33"/>
              <p:cNvGrpSpPr>
                <a:grpSpLocks/>
              </p:cNvGrpSpPr>
              <p:nvPr/>
            </p:nvGrpSpPr>
            <p:grpSpPr bwMode="auto">
              <a:xfrm>
                <a:off x="789" y="1151"/>
                <a:ext cx="692" cy="403"/>
                <a:chOff x="789" y="1151"/>
                <a:chExt cx="692" cy="403"/>
              </a:xfrm>
            </p:grpSpPr>
            <p:sp>
              <p:nvSpPr>
                <p:cNvPr id="17469" name="Rectangle 7"/>
                <p:cNvSpPr>
                  <a:spLocks noChangeArrowheads="1"/>
                </p:cNvSpPr>
                <p:nvPr/>
              </p:nvSpPr>
              <p:spPr bwMode="auto">
                <a:xfrm>
                  <a:off x="817" y="1151"/>
                  <a:ext cx="636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5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70" name="Rectangle 32"/>
                <p:cNvSpPr>
                  <a:spLocks noChangeArrowheads="1"/>
                </p:cNvSpPr>
                <p:nvPr/>
              </p:nvSpPr>
              <p:spPr bwMode="auto">
                <a:xfrm>
                  <a:off x="789" y="1151"/>
                  <a:ext cx="692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1" name="Group 35"/>
              <p:cNvGrpSpPr>
                <a:grpSpLocks/>
              </p:cNvGrpSpPr>
              <p:nvPr/>
            </p:nvGrpSpPr>
            <p:grpSpPr bwMode="auto">
              <a:xfrm>
                <a:off x="1481" y="1151"/>
                <a:ext cx="820" cy="403"/>
                <a:chOff x="1481" y="1151"/>
                <a:chExt cx="820" cy="403"/>
              </a:xfrm>
            </p:grpSpPr>
            <p:sp>
              <p:nvSpPr>
                <p:cNvPr id="17467" name="Rectangle 8"/>
                <p:cNvSpPr>
                  <a:spLocks noChangeArrowheads="1"/>
                </p:cNvSpPr>
                <p:nvPr/>
              </p:nvSpPr>
              <p:spPr bwMode="auto">
                <a:xfrm>
                  <a:off x="1509" y="1151"/>
                  <a:ext cx="76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-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68" name="Rectangle 34"/>
                <p:cNvSpPr>
                  <a:spLocks noChangeArrowheads="1"/>
                </p:cNvSpPr>
                <p:nvPr/>
              </p:nvSpPr>
              <p:spPr bwMode="auto">
                <a:xfrm>
                  <a:off x="1481" y="1151"/>
                  <a:ext cx="82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2" name="Group 37"/>
              <p:cNvGrpSpPr>
                <a:grpSpLocks/>
              </p:cNvGrpSpPr>
              <p:nvPr/>
            </p:nvGrpSpPr>
            <p:grpSpPr bwMode="auto">
              <a:xfrm>
                <a:off x="0" y="1554"/>
                <a:ext cx="789" cy="403"/>
                <a:chOff x="0" y="1554"/>
                <a:chExt cx="789" cy="403"/>
              </a:xfrm>
            </p:grpSpPr>
            <p:sp>
              <p:nvSpPr>
                <p:cNvPr id="17465" name="Rectangle 9"/>
                <p:cNvSpPr>
                  <a:spLocks noChangeArrowheads="1"/>
                </p:cNvSpPr>
                <p:nvPr/>
              </p:nvSpPr>
              <p:spPr bwMode="auto">
                <a:xfrm>
                  <a:off x="28" y="1554"/>
                  <a:ext cx="73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A/C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66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554"/>
                  <a:ext cx="78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3" name="Group 39"/>
              <p:cNvGrpSpPr>
                <a:grpSpLocks/>
              </p:cNvGrpSpPr>
              <p:nvPr/>
            </p:nvGrpSpPr>
            <p:grpSpPr bwMode="auto">
              <a:xfrm>
                <a:off x="789" y="1554"/>
                <a:ext cx="692" cy="403"/>
                <a:chOff x="789" y="1554"/>
                <a:chExt cx="692" cy="403"/>
              </a:xfrm>
            </p:grpSpPr>
            <p:sp>
              <p:nvSpPr>
                <p:cNvPr id="17463" name="Rectangle 10"/>
                <p:cNvSpPr>
                  <a:spLocks noChangeArrowheads="1"/>
                </p:cNvSpPr>
                <p:nvPr/>
              </p:nvSpPr>
              <p:spPr bwMode="auto">
                <a:xfrm>
                  <a:off x="817" y="1554"/>
                  <a:ext cx="636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en-US" sz="1800">
                      <a:latin typeface="Arial" pitchFamily="34" charset="0"/>
                      <a:cs typeface="Times New Roman" pitchFamily="18" charset="0"/>
                    </a:rPr>
                    <a:t>15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64" name="Rectangle 38"/>
                <p:cNvSpPr>
                  <a:spLocks noChangeArrowheads="1"/>
                </p:cNvSpPr>
                <p:nvPr/>
              </p:nvSpPr>
              <p:spPr bwMode="auto">
                <a:xfrm>
                  <a:off x="789" y="1554"/>
                  <a:ext cx="692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4" name="Group 41"/>
              <p:cNvGrpSpPr>
                <a:grpSpLocks/>
              </p:cNvGrpSpPr>
              <p:nvPr/>
            </p:nvGrpSpPr>
            <p:grpSpPr bwMode="auto">
              <a:xfrm>
                <a:off x="1481" y="1554"/>
                <a:ext cx="820" cy="403"/>
                <a:chOff x="1481" y="1554"/>
                <a:chExt cx="820" cy="403"/>
              </a:xfrm>
            </p:grpSpPr>
            <p:sp>
              <p:nvSpPr>
                <p:cNvPr id="17461" name="Rectangle 11"/>
                <p:cNvSpPr>
                  <a:spLocks noChangeArrowheads="1"/>
                </p:cNvSpPr>
                <p:nvPr/>
              </p:nvSpPr>
              <p:spPr bwMode="auto">
                <a:xfrm>
                  <a:off x="1509" y="1554"/>
                  <a:ext cx="76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en-US" sz="1800">
                      <a:latin typeface="Arial" pitchFamily="34" charset="0"/>
                      <a:cs typeface="Times New Roman" pitchFamily="18" charset="0"/>
                    </a:rPr>
                    <a:t>41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62" name="Rectangle 40"/>
                <p:cNvSpPr>
                  <a:spLocks noChangeArrowheads="1"/>
                </p:cNvSpPr>
                <p:nvPr/>
              </p:nvSpPr>
              <p:spPr bwMode="auto">
                <a:xfrm>
                  <a:off x="1481" y="1554"/>
                  <a:ext cx="82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5" name="Group 43"/>
              <p:cNvGrpSpPr>
                <a:grpSpLocks/>
              </p:cNvGrpSpPr>
              <p:nvPr/>
            </p:nvGrpSpPr>
            <p:grpSpPr bwMode="auto">
              <a:xfrm>
                <a:off x="0" y="1957"/>
                <a:ext cx="789" cy="403"/>
                <a:chOff x="0" y="1957"/>
                <a:chExt cx="789" cy="403"/>
              </a:xfrm>
            </p:grpSpPr>
            <p:sp>
              <p:nvSpPr>
                <p:cNvPr id="17459" name="Rectangle 12"/>
                <p:cNvSpPr>
                  <a:spLocks noChangeArrowheads="1"/>
                </p:cNvSpPr>
                <p:nvPr/>
              </p:nvSpPr>
              <p:spPr bwMode="auto">
                <a:xfrm>
                  <a:off x="28" y="1957"/>
                  <a:ext cx="73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en-US" sz="1800">
                      <a:latin typeface="Arial" pitchFamily="34" charset="0"/>
                      <a:cs typeface="Times New Roman" pitchFamily="18" charset="0"/>
                    </a:rPr>
                    <a:t>B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60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957"/>
                  <a:ext cx="78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6" name="Group 45"/>
              <p:cNvGrpSpPr>
                <a:grpSpLocks/>
              </p:cNvGrpSpPr>
              <p:nvPr/>
            </p:nvGrpSpPr>
            <p:grpSpPr bwMode="auto">
              <a:xfrm>
                <a:off x="789" y="1957"/>
                <a:ext cx="692" cy="403"/>
                <a:chOff x="789" y="1957"/>
                <a:chExt cx="692" cy="403"/>
              </a:xfrm>
            </p:grpSpPr>
            <p:sp>
              <p:nvSpPr>
                <p:cNvPr id="17457" name="Rectangle 13"/>
                <p:cNvSpPr>
                  <a:spLocks noChangeArrowheads="1"/>
                </p:cNvSpPr>
                <p:nvPr/>
              </p:nvSpPr>
              <p:spPr bwMode="auto">
                <a:xfrm>
                  <a:off x="817" y="1957"/>
                  <a:ext cx="636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en-US" sz="1800">
                      <a:latin typeface="Arial" pitchFamily="34" charset="0"/>
                      <a:cs typeface="Times New Roman" pitchFamily="18" charset="0"/>
                    </a:rPr>
                    <a:t>3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58" name="Rectangle 44"/>
                <p:cNvSpPr>
                  <a:spLocks noChangeArrowheads="1"/>
                </p:cNvSpPr>
                <p:nvPr/>
              </p:nvSpPr>
              <p:spPr bwMode="auto">
                <a:xfrm>
                  <a:off x="789" y="1957"/>
                  <a:ext cx="692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7" name="Group 47"/>
              <p:cNvGrpSpPr>
                <a:grpSpLocks/>
              </p:cNvGrpSpPr>
              <p:nvPr/>
            </p:nvGrpSpPr>
            <p:grpSpPr bwMode="auto">
              <a:xfrm>
                <a:off x="1481" y="1957"/>
                <a:ext cx="820" cy="403"/>
                <a:chOff x="1481" y="1957"/>
                <a:chExt cx="820" cy="403"/>
              </a:xfrm>
            </p:grpSpPr>
            <p:sp>
              <p:nvSpPr>
                <p:cNvPr id="17455" name="Rectangle 14"/>
                <p:cNvSpPr>
                  <a:spLocks noChangeArrowheads="1"/>
                </p:cNvSpPr>
                <p:nvPr/>
              </p:nvSpPr>
              <p:spPr bwMode="auto">
                <a:xfrm>
                  <a:off x="1509" y="1957"/>
                  <a:ext cx="76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en-US" sz="1800">
                      <a:latin typeface="Arial" pitchFamily="34" charset="0"/>
                      <a:cs typeface="Times New Roman" pitchFamily="18" charset="0"/>
                    </a:rPr>
                    <a:t>-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56" name="Rectangle 46"/>
                <p:cNvSpPr>
                  <a:spLocks noChangeArrowheads="1"/>
                </p:cNvSpPr>
                <p:nvPr/>
              </p:nvSpPr>
              <p:spPr bwMode="auto">
                <a:xfrm>
                  <a:off x="1481" y="1957"/>
                  <a:ext cx="82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8" name="Group 49"/>
              <p:cNvGrpSpPr>
                <a:grpSpLocks/>
              </p:cNvGrpSpPr>
              <p:nvPr/>
            </p:nvGrpSpPr>
            <p:grpSpPr bwMode="auto">
              <a:xfrm>
                <a:off x="0" y="2360"/>
                <a:ext cx="789" cy="403"/>
                <a:chOff x="0" y="2360"/>
                <a:chExt cx="789" cy="403"/>
              </a:xfrm>
            </p:grpSpPr>
            <p:sp>
              <p:nvSpPr>
                <p:cNvPr id="17453" name="Rectangle 15"/>
                <p:cNvSpPr>
                  <a:spLocks noChangeArrowheads="1"/>
                </p:cNvSpPr>
                <p:nvPr/>
              </p:nvSpPr>
              <p:spPr bwMode="auto">
                <a:xfrm>
                  <a:off x="28" y="2360"/>
                  <a:ext cx="73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en-US" sz="1800">
                      <a:latin typeface="Arial" pitchFamily="34" charset="0"/>
                      <a:cs typeface="Times New Roman" pitchFamily="18" charset="0"/>
                    </a:rPr>
                    <a:t>C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54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2360"/>
                  <a:ext cx="78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29" name="Group 51"/>
              <p:cNvGrpSpPr>
                <a:grpSpLocks/>
              </p:cNvGrpSpPr>
              <p:nvPr/>
            </p:nvGrpSpPr>
            <p:grpSpPr bwMode="auto">
              <a:xfrm>
                <a:off x="789" y="2360"/>
                <a:ext cx="692" cy="403"/>
                <a:chOff x="789" y="2360"/>
                <a:chExt cx="692" cy="403"/>
              </a:xfrm>
            </p:grpSpPr>
            <p:sp>
              <p:nvSpPr>
                <p:cNvPr id="17451" name="Rectangle 16"/>
                <p:cNvSpPr>
                  <a:spLocks noChangeArrowheads="1"/>
                </p:cNvSpPr>
                <p:nvPr/>
              </p:nvSpPr>
              <p:spPr bwMode="auto">
                <a:xfrm>
                  <a:off x="817" y="2360"/>
                  <a:ext cx="636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en-US" sz="1800">
                      <a:latin typeface="Arial" pitchFamily="34" charset="0"/>
                      <a:cs typeface="Times New Roman" pitchFamily="18" charset="0"/>
                    </a:rPr>
                    <a:t>48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52" name="Rectangle 50"/>
                <p:cNvSpPr>
                  <a:spLocks noChangeArrowheads="1"/>
                </p:cNvSpPr>
                <p:nvPr/>
              </p:nvSpPr>
              <p:spPr bwMode="auto">
                <a:xfrm>
                  <a:off x="789" y="2360"/>
                  <a:ext cx="692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30" name="Group 53"/>
              <p:cNvGrpSpPr>
                <a:grpSpLocks/>
              </p:cNvGrpSpPr>
              <p:nvPr/>
            </p:nvGrpSpPr>
            <p:grpSpPr bwMode="auto">
              <a:xfrm>
                <a:off x="1481" y="2360"/>
                <a:ext cx="820" cy="403"/>
                <a:chOff x="1481" y="2360"/>
                <a:chExt cx="820" cy="403"/>
              </a:xfrm>
            </p:grpSpPr>
            <p:sp>
              <p:nvSpPr>
                <p:cNvPr id="17449" name="Rectangle 17"/>
                <p:cNvSpPr>
                  <a:spLocks noChangeArrowheads="1"/>
                </p:cNvSpPr>
                <p:nvPr/>
              </p:nvSpPr>
              <p:spPr bwMode="auto">
                <a:xfrm>
                  <a:off x="1509" y="2360"/>
                  <a:ext cx="76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en-US" sz="1800">
                      <a:latin typeface="Arial" pitchFamily="34" charset="0"/>
                      <a:cs typeface="Times New Roman" pitchFamily="18" charset="0"/>
                    </a:rPr>
                    <a:t>11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50" name="Rectangle 52"/>
                <p:cNvSpPr>
                  <a:spLocks noChangeArrowheads="1"/>
                </p:cNvSpPr>
                <p:nvPr/>
              </p:nvSpPr>
              <p:spPr bwMode="auto">
                <a:xfrm>
                  <a:off x="1481" y="2360"/>
                  <a:ext cx="82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31" name="Group 55"/>
              <p:cNvGrpSpPr>
                <a:grpSpLocks/>
              </p:cNvGrpSpPr>
              <p:nvPr/>
            </p:nvGrpSpPr>
            <p:grpSpPr bwMode="auto">
              <a:xfrm>
                <a:off x="0" y="2763"/>
                <a:ext cx="789" cy="403"/>
                <a:chOff x="0" y="2763"/>
                <a:chExt cx="789" cy="403"/>
              </a:xfrm>
            </p:grpSpPr>
            <p:sp>
              <p:nvSpPr>
                <p:cNvPr id="17447" name="Rectangle 18"/>
                <p:cNvSpPr>
                  <a:spLocks noChangeArrowheads="1"/>
                </p:cNvSpPr>
                <p:nvPr/>
              </p:nvSpPr>
              <p:spPr bwMode="auto">
                <a:xfrm>
                  <a:off x="28" y="2763"/>
                  <a:ext cx="73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en-US" sz="1800">
                      <a:latin typeface="Arial" pitchFamily="34" charset="0"/>
                      <a:cs typeface="Times New Roman" pitchFamily="18" charset="0"/>
                    </a:rPr>
                    <a:t>D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48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2763"/>
                  <a:ext cx="78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32" name="Group 57"/>
              <p:cNvGrpSpPr>
                <a:grpSpLocks/>
              </p:cNvGrpSpPr>
              <p:nvPr/>
            </p:nvGrpSpPr>
            <p:grpSpPr bwMode="auto">
              <a:xfrm>
                <a:off x="789" y="2763"/>
                <a:ext cx="692" cy="403"/>
                <a:chOff x="789" y="2763"/>
                <a:chExt cx="692" cy="403"/>
              </a:xfrm>
            </p:grpSpPr>
            <p:sp>
              <p:nvSpPr>
                <p:cNvPr id="17445" name="Rectangle 19"/>
                <p:cNvSpPr>
                  <a:spLocks noChangeArrowheads="1"/>
                </p:cNvSpPr>
                <p:nvPr/>
              </p:nvSpPr>
              <p:spPr bwMode="auto">
                <a:xfrm>
                  <a:off x="817" y="2763"/>
                  <a:ext cx="636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33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46" name="Rectangle 56"/>
                <p:cNvSpPr>
                  <a:spLocks noChangeArrowheads="1"/>
                </p:cNvSpPr>
                <p:nvPr/>
              </p:nvSpPr>
              <p:spPr bwMode="auto">
                <a:xfrm>
                  <a:off x="789" y="2763"/>
                  <a:ext cx="692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33" name="Group 59"/>
              <p:cNvGrpSpPr>
                <a:grpSpLocks/>
              </p:cNvGrpSpPr>
              <p:nvPr/>
            </p:nvGrpSpPr>
            <p:grpSpPr bwMode="auto">
              <a:xfrm>
                <a:off x="1481" y="2763"/>
                <a:ext cx="820" cy="403"/>
                <a:chOff x="1481" y="2763"/>
                <a:chExt cx="820" cy="403"/>
              </a:xfrm>
            </p:grpSpPr>
            <p:sp>
              <p:nvSpPr>
                <p:cNvPr id="17443" name="Rectangle 20"/>
                <p:cNvSpPr>
                  <a:spLocks noChangeArrowheads="1"/>
                </p:cNvSpPr>
                <p:nvPr/>
              </p:nvSpPr>
              <p:spPr bwMode="auto">
                <a:xfrm>
                  <a:off x="1509" y="2763"/>
                  <a:ext cx="76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12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44" name="Rectangle 58"/>
                <p:cNvSpPr>
                  <a:spLocks noChangeArrowheads="1"/>
                </p:cNvSpPr>
                <p:nvPr/>
              </p:nvSpPr>
              <p:spPr bwMode="auto">
                <a:xfrm>
                  <a:off x="1481" y="2763"/>
                  <a:ext cx="82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34" name="Group 61"/>
              <p:cNvGrpSpPr>
                <a:grpSpLocks/>
              </p:cNvGrpSpPr>
              <p:nvPr/>
            </p:nvGrpSpPr>
            <p:grpSpPr bwMode="auto">
              <a:xfrm>
                <a:off x="0" y="3166"/>
                <a:ext cx="789" cy="403"/>
                <a:chOff x="0" y="3166"/>
                <a:chExt cx="789" cy="403"/>
              </a:xfrm>
            </p:grpSpPr>
            <p:sp>
              <p:nvSpPr>
                <p:cNvPr id="17441" name="Rectangle 21"/>
                <p:cNvSpPr>
                  <a:spLocks noChangeArrowheads="1"/>
                </p:cNvSpPr>
                <p:nvPr/>
              </p:nvSpPr>
              <p:spPr bwMode="auto">
                <a:xfrm>
                  <a:off x="28" y="3166"/>
                  <a:ext cx="733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E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42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3166"/>
                  <a:ext cx="789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35" name="Group 63"/>
              <p:cNvGrpSpPr>
                <a:grpSpLocks/>
              </p:cNvGrpSpPr>
              <p:nvPr/>
            </p:nvGrpSpPr>
            <p:grpSpPr bwMode="auto">
              <a:xfrm>
                <a:off x="789" y="3166"/>
                <a:ext cx="692" cy="403"/>
                <a:chOff x="789" y="3166"/>
                <a:chExt cx="692" cy="403"/>
              </a:xfrm>
            </p:grpSpPr>
            <p:sp>
              <p:nvSpPr>
                <p:cNvPr id="17439" name="Rectangle 22"/>
                <p:cNvSpPr>
                  <a:spLocks noChangeArrowheads="1"/>
                </p:cNvSpPr>
                <p:nvPr/>
              </p:nvSpPr>
              <p:spPr bwMode="auto">
                <a:xfrm>
                  <a:off x="817" y="3166"/>
                  <a:ext cx="636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-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40" name="Rectangle 62"/>
                <p:cNvSpPr>
                  <a:spLocks noChangeArrowheads="1"/>
                </p:cNvSpPr>
                <p:nvPr/>
              </p:nvSpPr>
              <p:spPr bwMode="auto">
                <a:xfrm>
                  <a:off x="789" y="3166"/>
                  <a:ext cx="692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17436" name="Group 65"/>
              <p:cNvGrpSpPr>
                <a:grpSpLocks/>
              </p:cNvGrpSpPr>
              <p:nvPr/>
            </p:nvGrpSpPr>
            <p:grpSpPr bwMode="auto">
              <a:xfrm>
                <a:off x="1481" y="3166"/>
                <a:ext cx="820" cy="403"/>
                <a:chOff x="1481" y="3166"/>
                <a:chExt cx="820" cy="403"/>
              </a:xfrm>
            </p:grpSpPr>
            <p:sp>
              <p:nvSpPr>
                <p:cNvPr id="17437" name="Rectangle 23"/>
                <p:cNvSpPr>
                  <a:spLocks noChangeArrowheads="1"/>
                </p:cNvSpPr>
                <p:nvPr/>
              </p:nvSpPr>
              <p:spPr bwMode="auto">
                <a:xfrm>
                  <a:off x="1509" y="3166"/>
                  <a:ext cx="764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>
                    <a:tabLst>
                      <a:tab pos="1328738" algn="l"/>
                      <a:tab pos="2743200" algn="l"/>
                    </a:tabLst>
                  </a:pPr>
                  <a:r>
                    <a:rPr lang="pt-BR" sz="1800">
                      <a:latin typeface="Arial" pitchFamily="34" charset="0"/>
                      <a:cs typeface="Times New Roman" pitchFamily="18" charset="0"/>
                    </a:rPr>
                    <a:t>1</a:t>
                  </a:r>
                  <a:endParaRPr lang="pt-BR" sz="1800" i="1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>
                    <a:tabLst>
                      <a:tab pos="1328738" algn="l"/>
                      <a:tab pos="2743200" algn="l"/>
                    </a:tabLst>
                  </a:pPr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17438" name="Rectangle 64"/>
                <p:cNvSpPr>
                  <a:spLocks noChangeArrowheads="1"/>
                </p:cNvSpPr>
                <p:nvPr/>
              </p:nvSpPr>
              <p:spPr bwMode="auto">
                <a:xfrm>
                  <a:off x="1481" y="3166"/>
                  <a:ext cx="820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17415" name="Rectangle 67"/>
            <p:cNvSpPr>
              <a:spLocks noChangeArrowheads="1"/>
            </p:cNvSpPr>
            <p:nvPr/>
          </p:nvSpPr>
          <p:spPr bwMode="auto">
            <a:xfrm>
              <a:off x="-3" y="400"/>
              <a:ext cx="2307" cy="3172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  <p:sp>
        <p:nvSpPr>
          <p:cNvPr id="17412" name="Rectangle 69"/>
          <p:cNvSpPr>
            <a:spLocks noChangeArrowheads="1"/>
          </p:cNvSpPr>
          <p:nvPr/>
        </p:nvSpPr>
        <p:spPr bwMode="auto">
          <a:xfrm>
            <a:off x="3175" y="5529263"/>
            <a:ext cx="91440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Arial" pitchFamily="34" charset="0"/>
              </a:rPr>
              <a:t/>
            </a:r>
            <a:br>
              <a:rPr lang="en-US" sz="1100">
                <a:latin typeface="Arial" pitchFamily="34" charset="0"/>
              </a:rPr>
            </a:br>
            <a:endParaRPr lang="en-US" sz="2400">
              <a:latin typeface="Arial" pitchFamily="34" charset="0"/>
            </a:endParaRPr>
          </a:p>
        </p:txBody>
      </p:sp>
      <p:sp>
        <p:nvSpPr>
          <p:cNvPr id="17413" name="Rectangle 70"/>
          <p:cNvSpPr>
            <a:spLocks noChangeArrowheads="1"/>
          </p:cNvSpPr>
          <p:nvPr/>
        </p:nvSpPr>
        <p:spPr bwMode="auto">
          <a:xfrm>
            <a:off x="3175" y="6157913"/>
            <a:ext cx="9144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>
                <a:cs typeface="Times New Roman" pitchFamily="18" charset="0"/>
              </a:rPr>
              <a:t>Fatores que influenciaram negativamente </a:t>
            </a:r>
            <a:endParaRPr lang="en-US" smtClean="0"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mtClean="0">
                <a:cs typeface="Times New Roman" pitchFamily="18" charset="0"/>
              </a:rPr>
              <a:t>Deficiência na Assistência Técnica.</a:t>
            </a:r>
          </a:p>
          <a:p>
            <a:pPr eaLnBrk="1" hangingPunct="1"/>
            <a:r>
              <a:rPr lang="pt-BR" smtClean="0">
                <a:cs typeface="Times New Roman" pitchFamily="18" charset="0"/>
              </a:rPr>
              <a:t>Falta de visão sistêmica dos técnicos.</a:t>
            </a:r>
            <a:r>
              <a:rPr lang="en-US" smtClean="0">
                <a:cs typeface="Times New Roman" pitchFamily="18" charset="0"/>
              </a:rPr>
              <a:t> </a:t>
            </a:r>
            <a:endParaRPr lang="pt-BR" smtClean="0">
              <a:cs typeface="Times New Roman" pitchFamily="18" charset="0"/>
            </a:endParaRPr>
          </a:p>
          <a:p>
            <a:pPr eaLnBrk="1" hangingPunct="1"/>
            <a:r>
              <a:rPr lang="pt-BR" smtClean="0">
                <a:cs typeface="Times New Roman" pitchFamily="18" charset="0"/>
              </a:rPr>
              <a:t>Dificuldades de gerenciamento dos recursos do crédito pelos agricultores.</a:t>
            </a:r>
            <a:r>
              <a:rPr lang="en-US" smtClean="0">
                <a:cs typeface="Times New Roman" pitchFamily="18" charset="0"/>
              </a:rPr>
              <a:t> </a:t>
            </a:r>
            <a:endParaRPr lang="pt-BR" smtClean="0">
              <a:cs typeface="Times New Roman" pitchFamily="18" charset="0"/>
            </a:endParaRPr>
          </a:p>
          <a:p>
            <a:pPr eaLnBrk="1" hangingPunct="1"/>
            <a:r>
              <a:rPr lang="pt-BR" smtClean="0">
                <a:cs typeface="Times New Roman" pitchFamily="18" charset="0"/>
              </a:rPr>
              <a:t>Falta de integração nos mercados, de estrutura de comercialização e de agregação de valor.</a:t>
            </a:r>
            <a:endParaRPr lang="en-US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mtClean="0"/>
              <a:t>Enfoque sistêmico</a:t>
            </a:r>
          </a:p>
        </p:txBody>
      </p:sp>
      <p:sp>
        <p:nvSpPr>
          <p:cNvPr id="1945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mtClean="0"/>
              <a:t>Combinação de meios de produção (capital, terra e trabalho) com grupos de produtos diferentes (sistemas de cultivo ou de criação) e com o meio ambiente (solos, climas, pragas, etc) (Mazoyer).</a:t>
            </a:r>
          </a:p>
          <a:p>
            <a:r>
              <a:rPr lang="pt-BR" smtClean="0"/>
              <a:t>Considerar os fatores econômicos, a infra estrutura de comercialização, os mercados, a logística dentro de uma perspectiva sistêmica.</a:t>
            </a:r>
          </a:p>
          <a:p>
            <a:endParaRPr lang="pt-BR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pt-BR" smtClean="0">
                <a:cs typeface="Times New Roman" pitchFamily="18" charset="0"/>
              </a:rPr>
              <a:t>Fatores que influenciam negativamente </a:t>
            </a:r>
            <a:endParaRPr lang="en-US" smtClean="0"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pt-BR" smtClean="0">
              <a:cs typeface="Times New Roman" pitchFamily="18" charset="0"/>
            </a:endParaRPr>
          </a:p>
          <a:p>
            <a:pPr eaLnBrk="1" hangingPunct="1"/>
            <a:endParaRPr lang="pt-BR" smtClean="0">
              <a:cs typeface="Times New Roman" pitchFamily="18" charset="0"/>
            </a:endParaRPr>
          </a:p>
          <a:p>
            <a:pPr eaLnBrk="1" hangingPunct="1"/>
            <a:r>
              <a:rPr lang="pt-BR" smtClean="0">
                <a:cs typeface="Times New Roman" pitchFamily="18" charset="0"/>
              </a:rPr>
              <a:t>As tecnologias já existentes não se </a:t>
            </a:r>
          </a:p>
          <a:p>
            <a:pPr eaLnBrk="1" hangingPunct="1">
              <a:buFont typeface="Wingdings" pitchFamily="2" charset="2"/>
              <a:buNone/>
            </a:pPr>
            <a:r>
              <a:rPr lang="pt-BR" smtClean="0">
                <a:cs typeface="Times New Roman" pitchFamily="18" charset="0"/>
              </a:rPr>
              <a:t>	transformam em inovação, não são aplicadas.</a:t>
            </a:r>
          </a:p>
          <a:p>
            <a:pPr eaLnBrk="1" hangingPunct="1"/>
            <a:r>
              <a:rPr lang="pt-BR" smtClean="0">
                <a:cs typeface="Times New Roman" pitchFamily="18" charset="0"/>
              </a:rPr>
              <a:t>Dificuldades de gestão dos recursos do crédito pelos agricultores: Inadimplência acentuada. </a:t>
            </a:r>
          </a:p>
          <a:p>
            <a:pPr eaLnBrk="1" hangingPunct="1"/>
            <a:r>
              <a:rPr lang="pt-BR" smtClean="0">
                <a:cs typeface="Times New Roman" pitchFamily="18" charset="0"/>
              </a:rPr>
              <a:t>Falta de ênfase na produção e não nos mercados e nas cadeias produtivas.</a:t>
            </a:r>
            <a:r>
              <a:rPr lang="en-US" smtClean="0">
                <a:cs typeface="Times New Roman" pitchFamily="18" charset="0"/>
              </a:rPr>
              <a:t> </a:t>
            </a:r>
          </a:p>
          <a:p>
            <a:pPr eaLnBrk="1" hangingPunct="1"/>
            <a:endParaRPr lang="pt-BR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582612"/>
          </a:xfrm>
        </p:spPr>
        <p:txBody>
          <a:bodyPr/>
          <a:lstStyle/>
          <a:p>
            <a:pPr algn="ctr" eaLnBrk="1" hangingPunct="1"/>
            <a:r>
              <a:rPr lang="pt-BR" smtClean="0"/>
              <a:t>Sugestões</a:t>
            </a:r>
            <a:endParaRPr lang="en-US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85813"/>
            <a:ext cx="7467600" cy="5688012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pt-BR" dirty="0"/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Rever </a:t>
            </a:r>
            <a:r>
              <a:rPr lang="pt-BR" dirty="0"/>
              <a:t>Condições de </a:t>
            </a:r>
            <a:r>
              <a:rPr lang="pt-BR" dirty="0" smtClean="0"/>
              <a:t>Pago do PRONAF: </a:t>
            </a:r>
            <a:r>
              <a:rPr lang="pt-BR" dirty="0"/>
              <a:t>subsídios ou transferências</a:t>
            </a:r>
            <a:r>
              <a:rPr lang="pt-BR" dirty="0" smtClean="0"/>
              <a:t>? Subsídios distorcem .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pt-BR" dirty="0"/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pt-BR" dirty="0" smtClean="0"/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pt-BR" dirty="0" smtClean="0"/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Fortalecer as cadeias agropecuárias inserindo o PRONAF dentro dos territórios.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Programas de inovação tecnológica com incentivos e mecanismos de coordenação entre pesquisadores, produtores, etc.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Capacitação para melhor gestão da propriedade e dos mercados e para maior acesso a informação.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Organização de </a:t>
            </a:r>
            <a:r>
              <a:rPr lang="pt-BR" b="1" i="1" dirty="0" smtClean="0"/>
              <a:t>rede</a:t>
            </a:r>
            <a:r>
              <a:rPr lang="pt-BR" b="1" dirty="0" smtClean="0"/>
              <a:t>s</a:t>
            </a:r>
            <a:r>
              <a:rPr lang="pt-BR" dirty="0" smtClean="0"/>
              <a:t> de agricultores familiares visando a comercialização e principalmente o planejamento da entregas (caso manga Petrolina).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Estabelecer mecanismos de coordenação e governança dos territórios que permitam a difusão dos benefícios produtivos de forma mais ampla em todos os elos das cadeias produtivas (Caso CONSECANA, Borracha).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endParaRPr lang="pt-BR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7ª aula</a:t>
            </a:r>
          </a:p>
        </p:txBody>
      </p:sp>
      <p:sp>
        <p:nvSpPr>
          <p:cNvPr id="409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i="1" smtClean="0"/>
              <a:t>Políticas Agrárias: Tributação Rural (ITR),Reforma Agrária, PRONAF, Crédito Fundiário: aspectos positivos e limitações.</a:t>
            </a:r>
          </a:p>
          <a:p>
            <a:endParaRPr lang="pt-BR" i="1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Política Setorial ou Territorial?</a:t>
            </a:r>
            <a:endParaRPr 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z="3200" smtClean="0"/>
              <a:t>Desenvolvimento Territorial Rural?</a:t>
            </a:r>
          </a:p>
          <a:p>
            <a:pPr eaLnBrk="1" hangingPunct="1">
              <a:buFont typeface="Wingdings" pitchFamily="2" charset="2"/>
              <a:buNone/>
            </a:pPr>
            <a:endParaRPr lang="pt-BR" sz="3200" smtClean="0"/>
          </a:p>
          <a:p>
            <a:pPr eaLnBrk="1" hangingPunct="1"/>
            <a:r>
              <a:rPr lang="pt-BR" sz="3200" smtClean="0"/>
              <a:t>O PRONAF deveria se subordinar ao DTR ou continuar como Política Setorial?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/>
            </a:r>
            <a:br>
              <a:rPr lang="pt-BR" smtClean="0"/>
            </a:br>
            <a:r>
              <a:rPr lang="pt-BR" smtClean="0"/>
              <a:t/>
            </a:r>
            <a:br>
              <a:rPr lang="pt-BR" smtClean="0"/>
            </a:br>
            <a:r>
              <a:rPr lang="pt-BR" smtClean="0"/>
              <a:t/>
            </a:r>
            <a:br>
              <a:rPr lang="pt-BR" smtClean="0"/>
            </a:br>
            <a:r>
              <a:rPr lang="pt-BR" smtClean="0"/>
              <a:t>MUITO OBRIGADO PELA PACIÊNCIA</a:t>
            </a:r>
            <a:br>
              <a:rPr lang="pt-BR" smtClean="0"/>
            </a:br>
            <a:r>
              <a:rPr lang="pt-BR" smtClean="0"/>
              <a:t/>
            </a:r>
            <a:br>
              <a:rPr lang="pt-BR" smtClean="0"/>
            </a:br>
            <a:r>
              <a:rPr lang="pt-BR" smtClean="0"/>
              <a:t>Carlos Guanziroli</a:t>
            </a:r>
            <a:br>
              <a:rPr lang="pt-BR" smtClean="0"/>
            </a:br>
            <a:r>
              <a:rPr lang="pt-BR" smtClean="0"/>
              <a:t>Professor UFF</a:t>
            </a:r>
            <a:br>
              <a:rPr lang="pt-BR" smtClean="0"/>
            </a:br>
            <a:r>
              <a:rPr lang="pt-BR" smtClean="0"/>
              <a:t>Consultor IICA</a:t>
            </a:r>
            <a:br>
              <a:rPr lang="pt-BR" smtClean="0"/>
            </a:br>
            <a:r>
              <a:rPr lang="pt-BR" smtClean="0"/>
              <a:t>guanzi@ism.com.br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3929063"/>
            <a:ext cx="3657600" cy="820737"/>
          </a:xfrm>
        </p:spPr>
        <p:txBody>
          <a:bodyPr/>
          <a:lstStyle/>
          <a:p>
            <a:pPr eaLnBrk="1" hangingPunct="1"/>
            <a:endParaRPr lang="pt-BR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pt-BR" smtClean="0"/>
              <a:t>Política Agrária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3000" b="1" dirty="0" smtClean="0"/>
              <a:t>Reforma Agrária</a:t>
            </a:r>
          </a:p>
          <a:p>
            <a:pPr fontAlgn="auto">
              <a:spcAft>
                <a:spcPts val="0"/>
              </a:spcAft>
              <a:defRPr/>
            </a:pPr>
            <a:r>
              <a:rPr lang="pt-BR" sz="3000" b="1" dirty="0" smtClean="0">
                <a:cs typeface="Times New Roman" pitchFamily="18" charset="0"/>
              </a:rPr>
              <a:t>Crédito a Agricultura Familiar: PRONAF</a:t>
            </a:r>
          </a:p>
          <a:p>
            <a:pPr fontAlgn="auto">
              <a:spcAft>
                <a:spcPts val="0"/>
              </a:spcAft>
              <a:defRPr/>
            </a:pPr>
            <a:r>
              <a:rPr lang="pt-BR" sz="3000" b="1" dirty="0" smtClean="0">
                <a:cs typeface="Times New Roman" pitchFamily="18" charset="0"/>
              </a:rPr>
              <a:t>Bolsas de Arrendamento</a:t>
            </a:r>
            <a:r>
              <a:rPr lang="pt-BR" sz="3000" dirty="0" smtClean="0"/>
              <a:t> </a:t>
            </a:r>
          </a:p>
          <a:p>
            <a:pPr fontAlgn="auto">
              <a:spcAft>
                <a:spcPts val="0"/>
              </a:spcAft>
              <a:defRPr/>
            </a:pPr>
            <a:r>
              <a:rPr lang="pt-BR" sz="3000" b="1" dirty="0" smtClean="0">
                <a:cs typeface="Times New Roman" pitchFamily="18" charset="0"/>
              </a:rPr>
              <a:t>Crédito Fundiário</a:t>
            </a:r>
            <a:r>
              <a:rPr lang="pt-BR" sz="3900" dirty="0" smtClean="0"/>
              <a:t> </a:t>
            </a:r>
          </a:p>
          <a:p>
            <a:pPr fontAlgn="auto">
              <a:spcAft>
                <a:spcPts val="0"/>
              </a:spcAft>
              <a:defRPr/>
            </a:pPr>
            <a:r>
              <a:rPr lang="pt-BR" sz="3000" b="1" dirty="0" smtClean="0">
                <a:cs typeface="Times New Roman" pitchFamily="18" charset="0"/>
              </a:rPr>
              <a:t>Crédito de Modernização da Frota de Maquinaria Agrícola</a:t>
            </a:r>
            <a:r>
              <a:rPr lang="pt-BR" sz="3000" dirty="0" smtClean="0"/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pt-BR" sz="3600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b="1" dirty="0" smtClean="0"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pt-BR" b="1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6625" y="1066800"/>
            <a:ext cx="7772400" cy="15017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BR" sz="2800" smtClean="0">
                <a:cs typeface="Times New Roman" pitchFamily="18" charset="0"/>
              </a:rPr>
              <a:t>PRONAF DEZ ANOS DEPOIS: RESULTADOS E PERSPECTIVAS PARA O DESENVOLVIMENTO RURAL</a:t>
            </a:r>
            <a:r>
              <a:rPr lang="en-US" smtClean="0">
                <a:cs typeface="Times New Roman" pitchFamily="18" charset="0"/>
              </a:rPr>
              <a:t> </a:t>
            </a:r>
          </a:p>
        </p:txBody>
      </p:sp>
      <p:sp>
        <p:nvSpPr>
          <p:cNvPr id="6147" name="Subtítulo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/>
        </p:nvGraphicFramePr>
        <p:xfrm>
          <a:off x="928662" y="1571612"/>
          <a:ext cx="7215238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 rot="10800000" flipV="1">
            <a:off x="836613" y="838200"/>
            <a:ext cx="8305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4500" algn="ctr"/>
            <a:r>
              <a:rPr lang="pt-BR" sz="2400" b="1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Recursos Liberados do PRONAF e Valor das Equalizações</a:t>
            </a:r>
            <a:r>
              <a:rPr lang="pt-BR" sz="1600" b="1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 </a:t>
            </a:r>
          </a:p>
          <a:p>
            <a:pPr indent="444500" algn="just" eaLnBrk="0" hangingPunct="0"/>
            <a:r>
              <a:rPr lang="pt-BR" sz="160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 </a:t>
            </a:r>
            <a:endParaRPr lang="pt-BR" sz="1600">
              <a:latin typeface="Arial" pitchFamily="34" charset="0"/>
              <a:cs typeface="Times New Roman" pitchFamily="18" charset="0"/>
            </a:endParaRPr>
          </a:p>
          <a:p>
            <a:pPr indent="444500" eaLnBrk="0" hangingPunct="0"/>
            <a:endParaRPr lang="pt-BR" sz="1600">
              <a:latin typeface="Arial" pitchFamily="34" charset="0"/>
            </a:endParaRPr>
          </a:p>
        </p:txBody>
      </p:sp>
      <p:grpSp>
        <p:nvGrpSpPr>
          <p:cNvPr id="8195" name="Group 125"/>
          <p:cNvGrpSpPr>
            <a:grpSpLocks/>
          </p:cNvGrpSpPr>
          <p:nvPr/>
        </p:nvGrpSpPr>
        <p:grpSpPr bwMode="auto">
          <a:xfrm>
            <a:off x="762000" y="2286000"/>
            <a:ext cx="8153400" cy="4191000"/>
            <a:chOff x="-3" y="515"/>
            <a:chExt cx="3316" cy="4380"/>
          </a:xfrm>
        </p:grpSpPr>
        <p:grpSp>
          <p:nvGrpSpPr>
            <p:cNvPr id="8196" name="Group 123"/>
            <p:cNvGrpSpPr>
              <a:grpSpLocks/>
            </p:cNvGrpSpPr>
            <p:nvPr/>
          </p:nvGrpSpPr>
          <p:grpSpPr bwMode="auto">
            <a:xfrm>
              <a:off x="0" y="518"/>
              <a:ext cx="3310" cy="4374"/>
              <a:chOff x="0" y="518"/>
              <a:chExt cx="3310" cy="4374"/>
            </a:xfrm>
          </p:grpSpPr>
          <p:grpSp>
            <p:nvGrpSpPr>
              <p:cNvPr id="8198" name="Group 44"/>
              <p:cNvGrpSpPr>
                <a:grpSpLocks/>
              </p:cNvGrpSpPr>
              <p:nvPr/>
            </p:nvGrpSpPr>
            <p:grpSpPr bwMode="auto">
              <a:xfrm>
                <a:off x="0" y="518"/>
                <a:ext cx="883" cy="748"/>
                <a:chOff x="0" y="518"/>
                <a:chExt cx="883" cy="748"/>
              </a:xfrm>
            </p:grpSpPr>
            <p:sp>
              <p:nvSpPr>
                <p:cNvPr id="8316" name="Rectangle 3"/>
                <p:cNvSpPr>
                  <a:spLocks noChangeArrowheads="1"/>
                </p:cNvSpPr>
                <p:nvPr/>
              </p:nvSpPr>
              <p:spPr bwMode="auto">
                <a:xfrm>
                  <a:off x="43" y="518"/>
                  <a:ext cx="797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Ano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317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518"/>
                  <a:ext cx="883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199" name="Group 46"/>
              <p:cNvGrpSpPr>
                <a:grpSpLocks/>
              </p:cNvGrpSpPr>
              <p:nvPr/>
            </p:nvGrpSpPr>
            <p:grpSpPr bwMode="auto">
              <a:xfrm>
                <a:off x="883" y="518"/>
                <a:ext cx="706" cy="748"/>
                <a:chOff x="883" y="518"/>
                <a:chExt cx="706" cy="748"/>
              </a:xfrm>
            </p:grpSpPr>
            <p:sp>
              <p:nvSpPr>
                <p:cNvPr id="8314" name="Rectangle 4"/>
                <p:cNvSpPr>
                  <a:spLocks noChangeArrowheads="1"/>
                </p:cNvSpPr>
                <p:nvPr/>
              </p:nvSpPr>
              <p:spPr bwMode="auto">
                <a:xfrm>
                  <a:off x="926" y="518"/>
                  <a:ext cx="620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N° Contratos (a) 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315" name="Rectangle 45"/>
                <p:cNvSpPr>
                  <a:spLocks noChangeArrowheads="1"/>
                </p:cNvSpPr>
                <p:nvPr/>
              </p:nvSpPr>
              <p:spPr bwMode="auto">
                <a:xfrm>
                  <a:off x="883" y="518"/>
                  <a:ext cx="706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0" name="Group 48"/>
              <p:cNvGrpSpPr>
                <a:grpSpLocks/>
              </p:cNvGrpSpPr>
              <p:nvPr/>
            </p:nvGrpSpPr>
            <p:grpSpPr bwMode="auto">
              <a:xfrm>
                <a:off x="1589" y="518"/>
                <a:ext cx="613" cy="748"/>
                <a:chOff x="1589" y="518"/>
                <a:chExt cx="613" cy="748"/>
              </a:xfrm>
            </p:grpSpPr>
            <p:sp>
              <p:nvSpPr>
                <p:cNvPr id="8312" name="Rectangle 5"/>
                <p:cNvSpPr>
                  <a:spLocks noChangeArrowheads="1"/>
                </p:cNvSpPr>
                <p:nvPr/>
              </p:nvSpPr>
              <p:spPr bwMode="auto">
                <a:xfrm>
                  <a:off x="1632" y="518"/>
                  <a:ext cx="527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Crédito(R$milhão) (b)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313" name="Rectangle 47"/>
                <p:cNvSpPr>
                  <a:spLocks noChangeArrowheads="1"/>
                </p:cNvSpPr>
                <p:nvPr/>
              </p:nvSpPr>
              <p:spPr bwMode="auto">
                <a:xfrm>
                  <a:off x="1589" y="518"/>
                  <a:ext cx="613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1" name="Group 50"/>
              <p:cNvGrpSpPr>
                <a:grpSpLocks/>
              </p:cNvGrpSpPr>
              <p:nvPr/>
            </p:nvGrpSpPr>
            <p:grpSpPr bwMode="auto">
              <a:xfrm>
                <a:off x="2202" y="518"/>
                <a:ext cx="734" cy="748"/>
                <a:chOff x="2202" y="518"/>
                <a:chExt cx="734" cy="748"/>
              </a:xfrm>
            </p:grpSpPr>
            <p:sp>
              <p:nvSpPr>
                <p:cNvPr id="8310" name="Rectangle 6"/>
                <p:cNvSpPr>
                  <a:spLocks noChangeArrowheads="1"/>
                </p:cNvSpPr>
                <p:nvPr/>
              </p:nvSpPr>
              <p:spPr bwMode="auto">
                <a:xfrm>
                  <a:off x="2245" y="518"/>
                  <a:ext cx="648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Equalizações R$  (c)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311" name="Rectangle 49"/>
                <p:cNvSpPr>
                  <a:spLocks noChangeArrowheads="1"/>
                </p:cNvSpPr>
                <p:nvPr/>
              </p:nvSpPr>
              <p:spPr bwMode="auto">
                <a:xfrm>
                  <a:off x="2202" y="518"/>
                  <a:ext cx="734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2" name="Group 52"/>
              <p:cNvGrpSpPr>
                <a:grpSpLocks/>
              </p:cNvGrpSpPr>
              <p:nvPr/>
            </p:nvGrpSpPr>
            <p:grpSpPr bwMode="auto">
              <a:xfrm>
                <a:off x="2936" y="518"/>
                <a:ext cx="374" cy="748"/>
                <a:chOff x="2936" y="518"/>
                <a:chExt cx="374" cy="748"/>
              </a:xfrm>
            </p:grpSpPr>
            <p:sp>
              <p:nvSpPr>
                <p:cNvPr id="8308" name="Rectangle 7"/>
                <p:cNvSpPr>
                  <a:spLocks noChangeArrowheads="1"/>
                </p:cNvSpPr>
                <p:nvPr/>
              </p:nvSpPr>
              <p:spPr bwMode="auto">
                <a:xfrm>
                  <a:off x="2979" y="518"/>
                  <a:ext cx="288" cy="7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C/b %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309" name="Rectangle 51"/>
                <p:cNvSpPr>
                  <a:spLocks noChangeArrowheads="1"/>
                </p:cNvSpPr>
                <p:nvPr/>
              </p:nvSpPr>
              <p:spPr bwMode="auto">
                <a:xfrm>
                  <a:off x="2936" y="518"/>
                  <a:ext cx="374" cy="74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3" name="Group 54"/>
              <p:cNvGrpSpPr>
                <a:grpSpLocks/>
              </p:cNvGrpSpPr>
              <p:nvPr/>
            </p:nvGrpSpPr>
            <p:grpSpPr bwMode="auto">
              <a:xfrm>
                <a:off x="0" y="1266"/>
                <a:ext cx="883" cy="518"/>
                <a:chOff x="0" y="1266"/>
                <a:chExt cx="883" cy="518"/>
              </a:xfrm>
            </p:grpSpPr>
            <p:sp>
              <p:nvSpPr>
                <p:cNvPr id="8306" name="Rectangle 8"/>
                <p:cNvSpPr>
                  <a:spLocks noChangeArrowheads="1"/>
                </p:cNvSpPr>
                <p:nvPr/>
              </p:nvSpPr>
              <p:spPr bwMode="auto">
                <a:xfrm>
                  <a:off x="43" y="1266"/>
                  <a:ext cx="79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2000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307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266"/>
                  <a:ext cx="88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4" name="Group 56"/>
              <p:cNvGrpSpPr>
                <a:grpSpLocks/>
              </p:cNvGrpSpPr>
              <p:nvPr/>
            </p:nvGrpSpPr>
            <p:grpSpPr bwMode="auto">
              <a:xfrm>
                <a:off x="883" y="1266"/>
                <a:ext cx="706" cy="518"/>
                <a:chOff x="883" y="1266"/>
                <a:chExt cx="706" cy="518"/>
              </a:xfrm>
            </p:grpSpPr>
            <p:sp>
              <p:nvSpPr>
                <p:cNvPr id="8304" name="Rectangle 9"/>
                <p:cNvSpPr>
                  <a:spLocks noChangeArrowheads="1"/>
                </p:cNvSpPr>
                <p:nvPr/>
              </p:nvSpPr>
              <p:spPr bwMode="auto">
                <a:xfrm>
                  <a:off x="926" y="1266"/>
                  <a:ext cx="6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969.000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305" name="Rectangle 55"/>
                <p:cNvSpPr>
                  <a:spLocks noChangeArrowheads="1"/>
                </p:cNvSpPr>
                <p:nvPr/>
              </p:nvSpPr>
              <p:spPr bwMode="auto">
                <a:xfrm>
                  <a:off x="883" y="1266"/>
                  <a:ext cx="70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5" name="Group 58"/>
              <p:cNvGrpSpPr>
                <a:grpSpLocks/>
              </p:cNvGrpSpPr>
              <p:nvPr/>
            </p:nvGrpSpPr>
            <p:grpSpPr bwMode="auto">
              <a:xfrm>
                <a:off x="1589" y="1266"/>
                <a:ext cx="613" cy="518"/>
                <a:chOff x="1589" y="1266"/>
                <a:chExt cx="613" cy="518"/>
              </a:xfrm>
            </p:grpSpPr>
            <p:sp>
              <p:nvSpPr>
                <p:cNvPr id="8302" name="Rectangle 10"/>
                <p:cNvSpPr>
                  <a:spLocks noChangeArrowheads="1"/>
                </p:cNvSpPr>
                <p:nvPr/>
              </p:nvSpPr>
              <p:spPr bwMode="auto">
                <a:xfrm>
                  <a:off x="1632" y="1266"/>
                  <a:ext cx="52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2.189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303" name="Rectangle 57"/>
                <p:cNvSpPr>
                  <a:spLocks noChangeArrowheads="1"/>
                </p:cNvSpPr>
                <p:nvPr/>
              </p:nvSpPr>
              <p:spPr bwMode="auto">
                <a:xfrm>
                  <a:off x="1589" y="1266"/>
                  <a:ext cx="61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6" name="Group 60"/>
              <p:cNvGrpSpPr>
                <a:grpSpLocks/>
              </p:cNvGrpSpPr>
              <p:nvPr/>
            </p:nvGrpSpPr>
            <p:grpSpPr bwMode="auto">
              <a:xfrm>
                <a:off x="2202" y="1266"/>
                <a:ext cx="734" cy="518"/>
                <a:chOff x="2202" y="1266"/>
                <a:chExt cx="734" cy="518"/>
              </a:xfrm>
            </p:grpSpPr>
            <p:sp>
              <p:nvSpPr>
                <p:cNvPr id="8300" name="Rectangle 11"/>
                <p:cNvSpPr>
                  <a:spLocks noChangeArrowheads="1"/>
                </p:cNvSpPr>
                <p:nvPr/>
              </p:nvSpPr>
              <p:spPr bwMode="auto">
                <a:xfrm>
                  <a:off x="2245" y="1266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1.191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301" name="Rectangle 59"/>
                <p:cNvSpPr>
                  <a:spLocks noChangeArrowheads="1"/>
                </p:cNvSpPr>
                <p:nvPr/>
              </p:nvSpPr>
              <p:spPr bwMode="auto">
                <a:xfrm>
                  <a:off x="2202" y="1266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7" name="Group 62"/>
              <p:cNvGrpSpPr>
                <a:grpSpLocks/>
              </p:cNvGrpSpPr>
              <p:nvPr/>
            </p:nvGrpSpPr>
            <p:grpSpPr bwMode="auto">
              <a:xfrm>
                <a:off x="2936" y="1266"/>
                <a:ext cx="374" cy="518"/>
                <a:chOff x="2936" y="1266"/>
                <a:chExt cx="374" cy="518"/>
              </a:xfrm>
            </p:grpSpPr>
            <p:sp>
              <p:nvSpPr>
                <p:cNvPr id="8298" name="Rectangle 12"/>
                <p:cNvSpPr>
                  <a:spLocks noChangeArrowheads="1"/>
                </p:cNvSpPr>
                <p:nvPr/>
              </p:nvSpPr>
              <p:spPr bwMode="auto">
                <a:xfrm>
                  <a:off x="2979" y="1266"/>
                  <a:ext cx="28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54,4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99" name="Rectangle 61"/>
                <p:cNvSpPr>
                  <a:spLocks noChangeArrowheads="1"/>
                </p:cNvSpPr>
                <p:nvPr/>
              </p:nvSpPr>
              <p:spPr bwMode="auto">
                <a:xfrm>
                  <a:off x="2936" y="1266"/>
                  <a:ext cx="37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8" name="Group 64"/>
              <p:cNvGrpSpPr>
                <a:grpSpLocks/>
              </p:cNvGrpSpPr>
              <p:nvPr/>
            </p:nvGrpSpPr>
            <p:grpSpPr bwMode="auto">
              <a:xfrm>
                <a:off x="0" y="1784"/>
                <a:ext cx="883" cy="518"/>
                <a:chOff x="0" y="1784"/>
                <a:chExt cx="883" cy="518"/>
              </a:xfrm>
            </p:grpSpPr>
            <p:sp>
              <p:nvSpPr>
                <p:cNvPr id="8296" name="Rectangle 13"/>
                <p:cNvSpPr>
                  <a:spLocks noChangeArrowheads="1"/>
                </p:cNvSpPr>
                <p:nvPr/>
              </p:nvSpPr>
              <p:spPr bwMode="auto">
                <a:xfrm>
                  <a:off x="43" y="1784"/>
                  <a:ext cx="79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2001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97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1784"/>
                  <a:ext cx="88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09" name="Group 66"/>
              <p:cNvGrpSpPr>
                <a:grpSpLocks/>
              </p:cNvGrpSpPr>
              <p:nvPr/>
            </p:nvGrpSpPr>
            <p:grpSpPr bwMode="auto">
              <a:xfrm>
                <a:off x="883" y="1784"/>
                <a:ext cx="706" cy="518"/>
                <a:chOff x="883" y="1784"/>
                <a:chExt cx="706" cy="518"/>
              </a:xfrm>
            </p:grpSpPr>
            <p:sp>
              <p:nvSpPr>
                <p:cNvPr id="8294" name="Rectangle 14"/>
                <p:cNvSpPr>
                  <a:spLocks noChangeArrowheads="1"/>
                </p:cNvSpPr>
                <p:nvPr/>
              </p:nvSpPr>
              <p:spPr bwMode="auto">
                <a:xfrm>
                  <a:off x="926" y="1784"/>
                  <a:ext cx="6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910,000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95" name="Rectangle 65"/>
                <p:cNvSpPr>
                  <a:spLocks noChangeArrowheads="1"/>
                </p:cNvSpPr>
                <p:nvPr/>
              </p:nvSpPr>
              <p:spPr bwMode="auto">
                <a:xfrm>
                  <a:off x="883" y="1784"/>
                  <a:ext cx="70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0" name="Group 68"/>
              <p:cNvGrpSpPr>
                <a:grpSpLocks/>
              </p:cNvGrpSpPr>
              <p:nvPr/>
            </p:nvGrpSpPr>
            <p:grpSpPr bwMode="auto">
              <a:xfrm>
                <a:off x="1589" y="1784"/>
                <a:ext cx="613" cy="518"/>
                <a:chOff x="1589" y="1784"/>
                <a:chExt cx="613" cy="518"/>
              </a:xfrm>
            </p:grpSpPr>
            <p:sp>
              <p:nvSpPr>
                <p:cNvPr id="8292" name="Rectangle 15"/>
                <p:cNvSpPr>
                  <a:spLocks noChangeArrowheads="1"/>
                </p:cNvSpPr>
                <p:nvPr/>
              </p:nvSpPr>
              <p:spPr bwMode="auto">
                <a:xfrm>
                  <a:off x="1632" y="1784"/>
                  <a:ext cx="52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2.153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93" name="Rectangle 67"/>
                <p:cNvSpPr>
                  <a:spLocks noChangeArrowheads="1"/>
                </p:cNvSpPr>
                <p:nvPr/>
              </p:nvSpPr>
              <p:spPr bwMode="auto">
                <a:xfrm>
                  <a:off x="1589" y="1784"/>
                  <a:ext cx="61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1" name="Group 70"/>
              <p:cNvGrpSpPr>
                <a:grpSpLocks/>
              </p:cNvGrpSpPr>
              <p:nvPr/>
            </p:nvGrpSpPr>
            <p:grpSpPr bwMode="auto">
              <a:xfrm>
                <a:off x="2202" y="1784"/>
                <a:ext cx="734" cy="518"/>
                <a:chOff x="2202" y="1784"/>
                <a:chExt cx="734" cy="518"/>
              </a:xfrm>
            </p:grpSpPr>
            <p:sp>
              <p:nvSpPr>
                <p:cNvPr id="8290" name="Rectangle 16"/>
                <p:cNvSpPr>
                  <a:spLocks noChangeArrowheads="1"/>
                </p:cNvSpPr>
                <p:nvPr/>
              </p:nvSpPr>
              <p:spPr bwMode="auto">
                <a:xfrm>
                  <a:off x="2245" y="1784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1.268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91" name="Rectangle 69"/>
                <p:cNvSpPr>
                  <a:spLocks noChangeArrowheads="1"/>
                </p:cNvSpPr>
                <p:nvPr/>
              </p:nvSpPr>
              <p:spPr bwMode="auto">
                <a:xfrm>
                  <a:off x="2202" y="1784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2" name="Group 72"/>
              <p:cNvGrpSpPr>
                <a:grpSpLocks/>
              </p:cNvGrpSpPr>
              <p:nvPr/>
            </p:nvGrpSpPr>
            <p:grpSpPr bwMode="auto">
              <a:xfrm>
                <a:off x="2936" y="1784"/>
                <a:ext cx="374" cy="518"/>
                <a:chOff x="2936" y="1784"/>
                <a:chExt cx="374" cy="518"/>
              </a:xfrm>
            </p:grpSpPr>
            <p:sp>
              <p:nvSpPr>
                <p:cNvPr id="8288" name="Rectangle 17"/>
                <p:cNvSpPr>
                  <a:spLocks noChangeArrowheads="1"/>
                </p:cNvSpPr>
                <p:nvPr/>
              </p:nvSpPr>
              <p:spPr bwMode="auto">
                <a:xfrm>
                  <a:off x="2979" y="1784"/>
                  <a:ext cx="28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58,8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89" name="Rectangle 71"/>
                <p:cNvSpPr>
                  <a:spLocks noChangeArrowheads="1"/>
                </p:cNvSpPr>
                <p:nvPr/>
              </p:nvSpPr>
              <p:spPr bwMode="auto">
                <a:xfrm>
                  <a:off x="2936" y="1784"/>
                  <a:ext cx="37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3" name="Group 74"/>
              <p:cNvGrpSpPr>
                <a:grpSpLocks/>
              </p:cNvGrpSpPr>
              <p:nvPr/>
            </p:nvGrpSpPr>
            <p:grpSpPr bwMode="auto">
              <a:xfrm>
                <a:off x="0" y="2302"/>
                <a:ext cx="883" cy="518"/>
                <a:chOff x="0" y="2302"/>
                <a:chExt cx="883" cy="518"/>
              </a:xfrm>
            </p:grpSpPr>
            <p:sp>
              <p:nvSpPr>
                <p:cNvPr id="8286" name="Rectangle 18"/>
                <p:cNvSpPr>
                  <a:spLocks noChangeArrowheads="1"/>
                </p:cNvSpPr>
                <p:nvPr/>
              </p:nvSpPr>
              <p:spPr bwMode="auto">
                <a:xfrm>
                  <a:off x="43" y="2302"/>
                  <a:ext cx="79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2002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87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302"/>
                  <a:ext cx="88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4" name="Group 76"/>
              <p:cNvGrpSpPr>
                <a:grpSpLocks/>
              </p:cNvGrpSpPr>
              <p:nvPr/>
            </p:nvGrpSpPr>
            <p:grpSpPr bwMode="auto">
              <a:xfrm>
                <a:off x="883" y="2302"/>
                <a:ext cx="706" cy="518"/>
                <a:chOff x="883" y="2302"/>
                <a:chExt cx="706" cy="518"/>
              </a:xfrm>
            </p:grpSpPr>
            <p:sp>
              <p:nvSpPr>
                <p:cNvPr id="8284" name="Rectangle 19"/>
                <p:cNvSpPr>
                  <a:spLocks noChangeArrowheads="1"/>
                </p:cNvSpPr>
                <p:nvPr/>
              </p:nvSpPr>
              <p:spPr bwMode="auto">
                <a:xfrm>
                  <a:off x="926" y="2302"/>
                  <a:ext cx="6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953.000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85" name="Rectangle 75"/>
                <p:cNvSpPr>
                  <a:spLocks noChangeArrowheads="1"/>
                </p:cNvSpPr>
                <p:nvPr/>
              </p:nvSpPr>
              <p:spPr bwMode="auto">
                <a:xfrm>
                  <a:off x="883" y="2302"/>
                  <a:ext cx="70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5" name="Group 78"/>
              <p:cNvGrpSpPr>
                <a:grpSpLocks/>
              </p:cNvGrpSpPr>
              <p:nvPr/>
            </p:nvGrpSpPr>
            <p:grpSpPr bwMode="auto">
              <a:xfrm>
                <a:off x="1589" y="2302"/>
                <a:ext cx="613" cy="518"/>
                <a:chOff x="1589" y="2302"/>
                <a:chExt cx="613" cy="518"/>
              </a:xfrm>
            </p:grpSpPr>
            <p:sp>
              <p:nvSpPr>
                <p:cNvPr id="8282" name="Rectangle 20"/>
                <p:cNvSpPr>
                  <a:spLocks noChangeArrowheads="1"/>
                </p:cNvSpPr>
                <p:nvPr/>
              </p:nvSpPr>
              <p:spPr bwMode="auto">
                <a:xfrm>
                  <a:off x="1632" y="2302"/>
                  <a:ext cx="52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2.405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83" name="Rectangle 77"/>
                <p:cNvSpPr>
                  <a:spLocks noChangeArrowheads="1"/>
                </p:cNvSpPr>
                <p:nvPr/>
              </p:nvSpPr>
              <p:spPr bwMode="auto">
                <a:xfrm>
                  <a:off x="1589" y="2302"/>
                  <a:ext cx="61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6" name="Group 80"/>
              <p:cNvGrpSpPr>
                <a:grpSpLocks/>
              </p:cNvGrpSpPr>
              <p:nvPr/>
            </p:nvGrpSpPr>
            <p:grpSpPr bwMode="auto">
              <a:xfrm>
                <a:off x="2202" y="2302"/>
                <a:ext cx="734" cy="518"/>
                <a:chOff x="2202" y="2302"/>
                <a:chExt cx="734" cy="518"/>
              </a:xfrm>
            </p:grpSpPr>
            <p:sp>
              <p:nvSpPr>
                <p:cNvPr id="8280" name="Rectangle 21"/>
                <p:cNvSpPr>
                  <a:spLocks noChangeArrowheads="1"/>
                </p:cNvSpPr>
                <p:nvPr/>
              </p:nvSpPr>
              <p:spPr bwMode="auto">
                <a:xfrm>
                  <a:off x="2245" y="2302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1.447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81" name="Rectangle 79"/>
                <p:cNvSpPr>
                  <a:spLocks noChangeArrowheads="1"/>
                </p:cNvSpPr>
                <p:nvPr/>
              </p:nvSpPr>
              <p:spPr bwMode="auto">
                <a:xfrm>
                  <a:off x="2202" y="2302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7" name="Group 82"/>
              <p:cNvGrpSpPr>
                <a:grpSpLocks/>
              </p:cNvGrpSpPr>
              <p:nvPr/>
            </p:nvGrpSpPr>
            <p:grpSpPr bwMode="auto">
              <a:xfrm>
                <a:off x="2936" y="2302"/>
                <a:ext cx="374" cy="518"/>
                <a:chOff x="2936" y="2302"/>
                <a:chExt cx="374" cy="518"/>
              </a:xfrm>
            </p:grpSpPr>
            <p:sp>
              <p:nvSpPr>
                <p:cNvPr id="8278" name="Rectangle 22"/>
                <p:cNvSpPr>
                  <a:spLocks noChangeArrowheads="1"/>
                </p:cNvSpPr>
                <p:nvPr/>
              </p:nvSpPr>
              <p:spPr bwMode="auto">
                <a:xfrm>
                  <a:off x="2979" y="2302"/>
                  <a:ext cx="28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60,1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79" name="Rectangle 81"/>
                <p:cNvSpPr>
                  <a:spLocks noChangeArrowheads="1"/>
                </p:cNvSpPr>
                <p:nvPr/>
              </p:nvSpPr>
              <p:spPr bwMode="auto">
                <a:xfrm>
                  <a:off x="2936" y="2302"/>
                  <a:ext cx="37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8" name="Group 84"/>
              <p:cNvGrpSpPr>
                <a:grpSpLocks/>
              </p:cNvGrpSpPr>
              <p:nvPr/>
            </p:nvGrpSpPr>
            <p:grpSpPr bwMode="auto">
              <a:xfrm>
                <a:off x="0" y="2820"/>
                <a:ext cx="883" cy="518"/>
                <a:chOff x="0" y="2820"/>
                <a:chExt cx="883" cy="518"/>
              </a:xfrm>
            </p:grpSpPr>
            <p:sp>
              <p:nvSpPr>
                <p:cNvPr id="8276" name="Rectangle 23"/>
                <p:cNvSpPr>
                  <a:spLocks noChangeArrowheads="1"/>
                </p:cNvSpPr>
                <p:nvPr/>
              </p:nvSpPr>
              <p:spPr bwMode="auto">
                <a:xfrm>
                  <a:off x="43" y="2820"/>
                  <a:ext cx="79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2003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77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820"/>
                  <a:ext cx="88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19" name="Group 86"/>
              <p:cNvGrpSpPr>
                <a:grpSpLocks/>
              </p:cNvGrpSpPr>
              <p:nvPr/>
            </p:nvGrpSpPr>
            <p:grpSpPr bwMode="auto">
              <a:xfrm>
                <a:off x="883" y="2820"/>
                <a:ext cx="706" cy="518"/>
                <a:chOff x="883" y="2820"/>
                <a:chExt cx="706" cy="518"/>
              </a:xfrm>
            </p:grpSpPr>
            <p:sp>
              <p:nvSpPr>
                <p:cNvPr id="8274" name="Rectangle 24"/>
                <p:cNvSpPr>
                  <a:spLocks noChangeArrowheads="1"/>
                </p:cNvSpPr>
                <p:nvPr/>
              </p:nvSpPr>
              <p:spPr bwMode="auto">
                <a:xfrm>
                  <a:off x="926" y="2820"/>
                  <a:ext cx="6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1.138.000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75" name="Rectangle 85"/>
                <p:cNvSpPr>
                  <a:spLocks noChangeArrowheads="1"/>
                </p:cNvSpPr>
                <p:nvPr/>
              </p:nvSpPr>
              <p:spPr bwMode="auto">
                <a:xfrm>
                  <a:off x="883" y="2820"/>
                  <a:ext cx="70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0" name="Group 88"/>
              <p:cNvGrpSpPr>
                <a:grpSpLocks/>
              </p:cNvGrpSpPr>
              <p:nvPr/>
            </p:nvGrpSpPr>
            <p:grpSpPr bwMode="auto">
              <a:xfrm>
                <a:off x="1589" y="2820"/>
                <a:ext cx="613" cy="518"/>
                <a:chOff x="1589" y="2820"/>
                <a:chExt cx="613" cy="518"/>
              </a:xfrm>
            </p:grpSpPr>
            <p:sp>
              <p:nvSpPr>
                <p:cNvPr id="8272" name="Rectangle 25"/>
                <p:cNvSpPr>
                  <a:spLocks noChangeArrowheads="1"/>
                </p:cNvSpPr>
                <p:nvPr/>
              </p:nvSpPr>
              <p:spPr bwMode="auto">
                <a:xfrm>
                  <a:off x="1632" y="2820"/>
                  <a:ext cx="52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3.807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73" name="Rectangle 87"/>
                <p:cNvSpPr>
                  <a:spLocks noChangeArrowheads="1"/>
                </p:cNvSpPr>
                <p:nvPr/>
              </p:nvSpPr>
              <p:spPr bwMode="auto">
                <a:xfrm>
                  <a:off x="1589" y="2820"/>
                  <a:ext cx="61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1" name="Group 90"/>
              <p:cNvGrpSpPr>
                <a:grpSpLocks/>
              </p:cNvGrpSpPr>
              <p:nvPr/>
            </p:nvGrpSpPr>
            <p:grpSpPr bwMode="auto">
              <a:xfrm>
                <a:off x="2202" y="2820"/>
                <a:ext cx="734" cy="518"/>
                <a:chOff x="2202" y="2820"/>
                <a:chExt cx="734" cy="518"/>
              </a:xfrm>
            </p:grpSpPr>
            <p:sp>
              <p:nvSpPr>
                <p:cNvPr id="8270" name="Rectangle 26"/>
                <p:cNvSpPr>
                  <a:spLocks noChangeArrowheads="1"/>
                </p:cNvSpPr>
                <p:nvPr/>
              </p:nvSpPr>
              <p:spPr bwMode="auto">
                <a:xfrm>
                  <a:off x="2245" y="2820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1.594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71" name="Rectangle 89"/>
                <p:cNvSpPr>
                  <a:spLocks noChangeArrowheads="1"/>
                </p:cNvSpPr>
                <p:nvPr/>
              </p:nvSpPr>
              <p:spPr bwMode="auto">
                <a:xfrm>
                  <a:off x="2202" y="2820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2" name="Group 92"/>
              <p:cNvGrpSpPr>
                <a:grpSpLocks/>
              </p:cNvGrpSpPr>
              <p:nvPr/>
            </p:nvGrpSpPr>
            <p:grpSpPr bwMode="auto">
              <a:xfrm>
                <a:off x="2936" y="2820"/>
                <a:ext cx="374" cy="518"/>
                <a:chOff x="2936" y="2820"/>
                <a:chExt cx="374" cy="518"/>
              </a:xfrm>
            </p:grpSpPr>
            <p:sp>
              <p:nvSpPr>
                <p:cNvPr id="8268" name="Rectangle 27"/>
                <p:cNvSpPr>
                  <a:spLocks noChangeArrowheads="1"/>
                </p:cNvSpPr>
                <p:nvPr/>
              </p:nvSpPr>
              <p:spPr bwMode="auto">
                <a:xfrm>
                  <a:off x="2979" y="2820"/>
                  <a:ext cx="28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41,8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69" name="Rectangle 91"/>
                <p:cNvSpPr>
                  <a:spLocks noChangeArrowheads="1"/>
                </p:cNvSpPr>
                <p:nvPr/>
              </p:nvSpPr>
              <p:spPr bwMode="auto">
                <a:xfrm>
                  <a:off x="2936" y="2820"/>
                  <a:ext cx="37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3" name="Group 94"/>
              <p:cNvGrpSpPr>
                <a:grpSpLocks/>
              </p:cNvGrpSpPr>
              <p:nvPr/>
            </p:nvGrpSpPr>
            <p:grpSpPr bwMode="auto">
              <a:xfrm>
                <a:off x="0" y="3338"/>
                <a:ext cx="883" cy="518"/>
                <a:chOff x="0" y="3338"/>
                <a:chExt cx="883" cy="518"/>
              </a:xfrm>
            </p:grpSpPr>
            <p:sp>
              <p:nvSpPr>
                <p:cNvPr id="8266" name="Rectangle 28"/>
                <p:cNvSpPr>
                  <a:spLocks noChangeArrowheads="1"/>
                </p:cNvSpPr>
                <p:nvPr/>
              </p:nvSpPr>
              <p:spPr bwMode="auto">
                <a:xfrm>
                  <a:off x="43" y="3338"/>
                  <a:ext cx="79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2004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67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3338"/>
                  <a:ext cx="88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4" name="Group 96"/>
              <p:cNvGrpSpPr>
                <a:grpSpLocks/>
              </p:cNvGrpSpPr>
              <p:nvPr/>
            </p:nvGrpSpPr>
            <p:grpSpPr bwMode="auto">
              <a:xfrm>
                <a:off x="883" y="3338"/>
                <a:ext cx="706" cy="518"/>
                <a:chOff x="883" y="3338"/>
                <a:chExt cx="706" cy="518"/>
              </a:xfrm>
            </p:grpSpPr>
            <p:sp>
              <p:nvSpPr>
                <p:cNvPr id="8264" name="Rectangle 29"/>
                <p:cNvSpPr>
                  <a:spLocks noChangeArrowheads="1"/>
                </p:cNvSpPr>
                <p:nvPr/>
              </p:nvSpPr>
              <p:spPr bwMode="auto">
                <a:xfrm>
                  <a:off x="926" y="3338"/>
                  <a:ext cx="6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1.611.000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65" name="Rectangle 95"/>
                <p:cNvSpPr>
                  <a:spLocks noChangeArrowheads="1"/>
                </p:cNvSpPr>
                <p:nvPr/>
              </p:nvSpPr>
              <p:spPr bwMode="auto">
                <a:xfrm>
                  <a:off x="883" y="3338"/>
                  <a:ext cx="70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5" name="Group 98"/>
              <p:cNvGrpSpPr>
                <a:grpSpLocks/>
              </p:cNvGrpSpPr>
              <p:nvPr/>
            </p:nvGrpSpPr>
            <p:grpSpPr bwMode="auto">
              <a:xfrm>
                <a:off x="1589" y="3338"/>
                <a:ext cx="613" cy="518"/>
                <a:chOff x="1589" y="3338"/>
                <a:chExt cx="613" cy="518"/>
              </a:xfrm>
            </p:grpSpPr>
            <p:sp>
              <p:nvSpPr>
                <p:cNvPr id="8262" name="Rectangle 30"/>
                <p:cNvSpPr>
                  <a:spLocks noChangeArrowheads="1"/>
                </p:cNvSpPr>
                <p:nvPr/>
              </p:nvSpPr>
              <p:spPr bwMode="auto">
                <a:xfrm>
                  <a:off x="1632" y="3338"/>
                  <a:ext cx="52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5.747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63" name="Rectangle 97"/>
                <p:cNvSpPr>
                  <a:spLocks noChangeArrowheads="1"/>
                </p:cNvSpPr>
                <p:nvPr/>
              </p:nvSpPr>
              <p:spPr bwMode="auto">
                <a:xfrm>
                  <a:off x="1589" y="3338"/>
                  <a:ext cx="61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6" name="Group 100"/>
              <p:cNvGrpSpPr>
                <a:grpSpLocks/>
              </p:cNvGrpSpPr>
              <p:nvPr/>
            </p:nvGrpSpPr>
            <p:grpSpPr bwMode="auto">
              <a:xfrm>
                <a:off x="2202" y="3338"/>
                <a:ext cx="734" cy="518"/>
                <a:chOff x="2202" y="3338"/>
                <a:chExt cx="734" cy="518"/>
              </a:xfrm>
            </p:grpSpPr>
            <p:sp>
              <p:nvSpPr>
                <p:cNvPr id="8260" name="Rectangle 31"/>
                <p:cNvSpPr>
                  <a:spLocks noChangeArrowheads="1"/>
                </p:cNvSpPr>
                <p:nvPr/>
              </p:nvSpPr>
              <p:spPr bwMode="auto">
                <a:xfrm>
                  <a:off x="2245" y="3338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2.794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61" name="Rectangle 99"/>
                <p:cNvSpPr>
                  <a:spLocks noChangeArrowheads="1"/>
                </p:cNvSpPr>
                <p:nvPr/>
              </p:nvSpPr>
              <p:spPr bwMode="auto">
                <a:xfrm>
                  <a:off x="2202" y="3338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7" name="Group 102"/>
              <p:cNvGrpSpPr>
                <a:grpSpLocks/>
              </p:cNvGrpSpPr>
              <p:nvPr/>
            </p:nvGrpSpPr>
            <p:grpSpPr bwMode="auto">
              <a:xfrm>
                <a:off x="2936" y="3338"/>
                <a:ext cx="374" cy="518"/>
                <a:chOff x="2936" y="3338"/>
                <a:chExt cx="374" cy="518"/>
              </a:xfrm>
            </p:grpSpPr>
            <p:sp>
              <p:nvSpPr>
                <p:cNvPr id="8258" name="Rectangle 32"/>
                <p:cNvSpPr>
                  <a:spLocks noChangeArrowheads="1"/>
                </p:cNvSpPr>
                <p:nvPr/>
              </p:nvSpPr>
              <p:spPr bwMode="auto">
                <a:xfrm>
                  <a:off x="2979" y="3338"/>
                  <a:ext cx="28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48,6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59" name="Rectangle 101"/>
                <p:cNvSpPr>
                  <a:spLocks noChangeArrowheads="1"/>
                </p:cNvSpPr>
                <p:nvPr/>
              </p:nvSpPr>
              <p:spPr bwMode="auto">
                <a:xfrm>
                  <a:off x="2936" y="3338"/>
                  <a:ext cx="37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8" name="Group 104"/>
              <p:cNvGrpSpPr>
                <a:grpSpLocks/>
              </p:cNvGrpSpPr>
              <p:nvPr/>
            </p:nvGrpSpPr>
            <p:grpSpPr bwMode="auto">
              <a:xfrm>
                <a:off x="0" y="3856"/>
                <a:ext cx="883" cy="518"/>
                <a:chOff x="0" y="3856"/>
                <a:chExt cx="883" cy="518"/>
              </a:xfrm>
            </p:grpSpPr>
            <p:sp>
              <p:nvSpPr>
                <p:cNvPr id="8256" name="Rectangle 33"/>
                <p:cNvSpPr>
                  <a:spLocks noChangeArrowheads="1"/>
                </p:cNvSpPr>
                <p:nvPr/>
              </p:nvSpPr>
              <p:spPr bwMode="auto">
                <a:xfrm>
                  <a:off x="43" y="3856"/>
                  <a:ext cx="79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2005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57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3856"/>
                  <a:ext cx="88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29" name="Group 106"/>
              <p:cNvGrpSpPr>
                <a:grpSpLocks/>
              </p:cNvGrpSpPr>
              <p:nvPr/>
            </p:nvGrpSpPr>
            <p:grpSpPr bwMode="auto">
              <a:xfrm>
                <a:off x="883" y="3856"/>
                <a:ext cx="706" cy="518"/>
                <a:chOff x="883" y="3856"/>
                <a:chExt cx="706" cy="518"/>
              </a:xfrm>
            </p:grpSpPr>
            <p:sp>
              <p:nvSpPr>
                <p:cNvPr id="8254" name="Rectangle 34"/>
                <p:cNvSpPr>
                  <a:spLocks noChangeArrowheads="1"/>
                </p:cNvSpPr>
                <p:nvPr/>
              </p:nvSpPr>
              <p:spPr bwMode="auto">
                <a:xfrm>
                  <a:off x="926" y="3856"/>
                  <a:ext cx="6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1.800.000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55" name="Rectangle 105"/>
                <p:cNvSpPr>
                  <a:spLocks noChangeArrowheads="1"/>
                </p:cNvSpPr>
                <p:nvPr/>
              </p:nvSpPr>
              <p:spPr bwMode="auto">
                <a:xfrm>
                  <a:off x="883" y="3856"/>
                  <a:ext cx="70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30" name="Group 108"/>
              <p:cNvGrpSpPr>
                <a:grpSpLocks/>
              </p:cNvGrpSpPr>
              <p:nvPr/>
            </p:nvGrpSpPr>
            <p:grpSpPr bwMode="auto">
              <a:xfrm>
                <a:off x="1589" y="3856"/>
                <a:ext cx="613" cy="518"/>
                <a:chOff x="1589" y="3856"/>
                <a:chExt cx="613" cy="518"/>
              </a:xfrm>
            </p:grpSpPr>
            <p:sp>
              <p:nvSpPr>
                <p:cNvPr id="8252" name="Rectangle 35"/>
                <p:cNvSpPr>
                  <a:spLocks noChangeArrowheads="1"/>
                </p:cNvSpPr>
                <p:nvPr/>
              </p:nvSpPr>
              <p:spPr bwMode="auto">
                <a:xfrm>
                  <a:off x="1632" y="3856"/>
                  <a:ext cx="52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6.300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53" name="Rectangle 107"/>
                <p:cNvSpPr>
                  <a:spLocks noChangeArrowheads="1"/>
                </p:cNvSpPr>
                <p:nvPr/>
              </p:nvSpPr>
              <p:spPr bwMode="auto">
                <a:xfrm>
                  <a:off x="1589" y="3856"/>
                  <a:ext cx="61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31" name="Group 110"/>
              <p:cNvGrpSpPr>
                <a:grpSpLocks/>
              </p:cNvGrpSpPr>
              <p:nvPr/>
            </p:nvGrpSpPr>
            <p:grpSpPr bwMode="auto">
              <a:xfrm>
                <a:off x="2202" y="3856"/>
                <a:ext cx="734" cy="518"/>
                <a:chOff x="2202" y="3856"/>
                <a:chExt cx="734" cy="518"/>
              </a:xfrm>
            </p:grpSpPr>
            <p:sp>
              <p:nvSpPr>
                <p:cNvPr id="8250" name="Rectangle 36"/>
                <p:cNvSpPr>
                  <a:spLocks noChangeArrowheads="1"/>
                </p:cNvSpPr>
                <p:nvPr/>
              </p:nvSpPr>
              <p:spPr bwMode="auto">
                <a:xfrm>
                  <a:off x="2245" y="3856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1.782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51" name="Rectangle 109"/>
                <p:cNvSpPr>
                  <a:spLocks noChangeArrowheads="1"/>
                </p:cNvSpPr>
                <p:nvPr/>
              </p:nvSpPr>
              <p:spPr bwMode="auto">
                <a:xfrm>
                  <a:off x="2202" y="3856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32" name="Group 112"/>
              <p:cNvGrpSpPr>
                <a:grpSpLocks/>
              </p:cNvGrpSpPr>
              <p:nvPr/>
            </p:nvGrpSpPr>
            <p:grpSpPr bwMode="auto">
              <a:xfrm>
                <a:off x="2936" y="3856"/>
                <a:ext cx="374" cy="518"/>
                <a:chOff x="2936" y="3856"/>
                <a:chExt cx="374" cy="518"/>
              </a:xfrm>
            </p:grpSpPr>
            <p:sp>
              <p:nvSpPr>
                <p:cNvPr id="8248" name="Rectangle 37"/>
                <p:cNvSpPr>
                  <a:spLocks noChangeArrowheads="1"/>
                </p:cNvSpPr>
                <p:nvPr/>
              </p:nvSpPr>
              <p:spPr bwMode="auto">
                <a:xfrm>
                  <a:off x="2979" y="3856"/>
                  <a:ext cx="28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28,2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49" name="Rectangle 111"/>
                <p:cNvSpPr>
                  <a:spLocks noChangeArrowheads="1"/>
                </p:cNvSpPr>
                <p:nvPr/>
              </p:nvSpPr>
              <p:spPr bwMode="auto">
                <a:xfrm>
                  <a:off x="2936" y="3856"/>
                  <a:ext cx="37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33" name="Group 114"/>
              <p:cNvGrpSpPr>
                <a:grpSpLocks/>
              </p:cNvGrpSpPr>
              <p:nvPr/>
            </p:nvGrpSpPr>
            <p:grpSpPr bwMode="auto">
              <a:xfrm>
                <a:off x="0" y="4374"/>
                <a:ext cx="883" cy="518"/>
                <a:chOff x="0" y="4374"/>
                <a:chExt cx="883" cy="518"/>
              </a:xfrm>
            </p:grpSpPr>
            <p:sp>
              <p:nvSpPr>
                <p:cNvPr id="8246" name="Rectangle 38"/>
                <p:cNvSpPr>
                  <a:spLocks noChangeArrowheads="1"/>
                </p:cNvSpPr>
                <p:nvPr/>
              </p:nvSpPr>
              <p:spPr bwMode="auto">
                <a:xfrm>
                  <a:off x="43" y="4374"/>
                  <a:ext cx="79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TOTAL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just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47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4374"/>
                  <a:ext cx="88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34" name="Group 116"/>
              <p:cNvGrpSpPr>
                <a:grpSpLocks/>
              </p:cNvGrpSpPr>
              <p:nvPr/>
            </p:nvGrpSpPr>
            <p:grpSpPr bwMode="auto">
              <a:xfrm>
                <a:off x="883" y="4374"/>
                <a:ext cx="706" cy="518"/>
                <a:chOff x="883" y="4374"/>
                <a:chExt cx="706" cy="518"/>
              </a:xfrm>
            </p:grpSpPr>
            <p:sp>
              <p:nvSpPr>
                <p:cNvPr id="8244" name="Rectangle 39"/>
                <p:cNvSpPr>
                  <a:spLocks noChangeArrowheads="1"/>
                </p:cNvSpPr>
                <p:nvPr/>
              </p:nvSpPr>
              <p:spPr bwMode="auto">
                <a:xfrm>
                  <a:off x="926" y="4374"/>
                  <a:ext cx="6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7.381.000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45" name="Rectangle 115"/>
                <p:cNvSpPr>
                  <a:spLocks noChangeArrowheads="1"/>
                </p:cNvSpPr>
                <p:nvPr/>
              </p:nvSpPr>
              <p:spPr bwMode="auto">
                <a:xfrm>
                  <a:off x="883" y="4374"/>
                  <a:ext cx="706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35" name="Group 118"/>
              <p:cNvGrpSpPr>
                <a:grpSpLocks/>
              </p:cNvGrpSpPr>
              <p:nvPr/>
            </p:nvGrpSpPr>
            <p:grpSpPr bwMode="auto">
              <a:xfrm>
                <a:off x="1589" y="4374"/>
                <a:ext cx="613" cy="518"/>
                <a:chOff x="1589" y="4374"/>
                <a:chExt cx="613" cy="518"/>
              </a:xfrm>
            </p:grpSpPr>
            <p:sp>
              <p:nvSpPr>
                <p:cNvPr id="8242" name="Rectangle 40"/>
                <p:cNvSpPr>
                  <a:spLocks noChangeArrowheads="1"/>
                </p:cNvSpPr>
                <p:nvPr/>
              </p:nvSpPr>
              <p:spPr bwMode="auto">
                <a:xfrm>
                  <a:off x="1632" y="4374"/>
                  <a:ext cx="527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22.601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43" name="Rectangle 117"/>
                <p:cNvSpPr>
                  <a:spLocks noChangeArrowheads="1"/>
                </p:cNvSpPr>
                <p:nvPr/>
              </p:nvSpPr>
              <p:spPr bwMode="auto">
                <a:xfrm>
                  <a:off x="1589" y="4374"/>
                  <a:ext cx="613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36" name="Group 120"/>
              <p:cNvGrpSpPr>
                <a:grpSpLocks/>
              </p:cNvGrpSpPr>
              <p:nvPr/>
            </p:nvGrpSpPr>
            <p:grpSpPr bwMode="auto">
              <a:xfrm>
                <a:off x="2202" y="4374"/>
                <a:ext cx="734" cy="518"/>
                <a:chOff x="2202" y="4374"/>
                <a:chExt cx="734" cy="518"/>
              </a:xfrm>
            </p:grpSpPr>
            <p:sp>
              <p:nvSpPr>
                <p:cNvPr id="8240" name="Rectangle 41"/>
                <p:cNvSpPr>
                  <a:spLocks noChangeArrowheads="1"/>
                </p:cNvSpPr>
                <p:nvPr/>
              </p:nvSpPr>
              <p:spPr bwMode="auto">
                <a:xfrm>
                  <a:off x="2245" y="4374"/>
                  <a:ext cx="64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10.076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41" name="Rectangle 119"/>
                <p:cNvSpPr>
                  <a:spLocks noChangeArrowheads="1"/>
                </p:cNvSpPr>
                <p:nvPr/>
              </p:nvSpPr>
              <p:spPr bwMode="auto">
                <a:xfrm>
                  <a:off x="2202" y="4374"/>
                  <a:ext cx="73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8237" name="Group 122"/>
              <p:cNvGrpSpPr>
                <a:grpSpLocks/>
              </p:cNvGrpSpPr>
              <p:nvPr/>
            </p:nvGrpSpPr>
            <p:grpSpPr bwMode="auto">
              <a:xfrm>
                <a:off x="2936" y="4374"/>
                <a:ext cx="374" cy="518"/>
                <a:chOff x="2936" y="4374"/>
                <a:chExt cx="374" cy="518"/>
              </a:xfrm>
            </p:grpSpPr>
            <p:sp>
              <p:nvSpPr>
                <p:cNvPr id="8238" name="Rectangle 42"/>
                <p:cNvSpPr>
                  <a:spLocks noChangeArrowheads="1"/>
                </p:cNvSpPr>
                <p:nvPr/>
              </p:nvSpPr>
              <p:spPr bwMode="auto">
                <a:xfrm>
                  <a:off x="2979" y="4374"/>
                  <a:ext cx="288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r"/>
                  <a:r>
                    <a:rPr lang="pt-BR" sz="1600">
                      <a:solidFill>
                        <a:srgbClr val="000000"/>
                      </a:solidFill>
                      <a:latin typeface="Arial" pitchFamily="34" charset="0"/>
                      <a:cs typeface="Times New Roman" pitchFamily="18" charset="0"/>
                    </a:rPr>
                    <a:t>44,5</a:t>
                  </a:r>
                  <a:endParaRPr lang="pt-BR" sz="1600">
                    <a:latin typeface="Arial" pitchFamily="34" charset="0"/>
                    <a:cs typeface="Times New Roman" pitchFamily="18" charset="0"/>
                  </a:endParaRPr>
                </a:p>
                <a:p>
                  <a:pPr algn="r" eaLnBrk="0" hangingPunct="0"/>
                  <a:endParaRPr lang="pt-BR" sz="1600">
                    <a:latin typeface="Arial" pitchFamily="34" charset="0"/>
                  </a:endParaRPr>
                </a:p>
              </p:txBody>
            </p:sp>
            <p:sp>
              <p:nvSpPr>
                <p:cNvPr id="8239" name="Rectangle 121"/>
                <p:cNvSpPr>
                  <a:spLocks noChangeArrowheads="1"/>
                </p:cNvSpPr>
                <p:nvPr/>
              </p:nvSpPr>
              <p:spPr bwMode="auto">
                <a:xfrm>
                  <a:off x="2936" y="4374"/>
                  <a:ext cx="374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8197" name="Rectangle 124"/>
            <p:cNvSpPr>
              <a:spLocks noChangeArrowheads="1"/>
            </p:cNvSpPr>
            <p:nvPr/>
          </p:nvSpPr>
          <p:spPr bwMode="auto">
            <a:xfrm>
              <a:off x="-3" y="515"/>
              <a:ext cx="3316" cy="4380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85800" y="838200"/>
            <a:ext cx="81534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76176">
            <a:spAutoFit/>
          </a:bodyPr>
          <a:lstStyle/>
          <a:p>
            <a:pPr algn="ctr"/>
            <a:r>
              <a:rPr lang="pt-BR" sz="1800" b="1">
                <a:cs typeface="Times New Roman" pitchFamily="18" charset="0"/>
              </a:rPr>
              <a:t> </a:t>
            </a:r>
            <a:r>
              <a:rPr lang="pt-BR" sz="2400" b="1">
                <a:cs typeface="Times New Roman" pitchFamily="18" charset="0"/>
              </a:rPr>
              <a:t>Problema de Focalização?</a:t>
            </a:r>
          </a:p>
          <a:p>
            <a:pPr algn="ctr"/>
            <a:r>
              <a:rPr lang="pt-BR" sz="1800" b="1">
                <a:cs typeface="Times New Roman" pitchFamily="18" charset="0"/>
              </a:rPr>
              <a:t> </a:t>
            </a:r>
            <a:r>
              <a:rPr lang="pt-BR" sz="2400" b="1">
                <a:cs typeface="Times New Roman" pitchFamily="18" charset="0"/>
              </a:rPr>
              <a:t>Distribuição Regional dos Recursos do PRONAF</a:t>
            </a:r>
            <a:endParaRPr lang="es-ES_tradnl" sz="2400" b="1">
              <a:cs typeface="Times New Roman" pitchFamily="18" charset="0"/>
            </a:endParaRPr>
          </a:p>
          <a:p>
            <a:pPr algn="ctr" eaLnBrk="0" hangingPunct="0"/>
            <a:r>
              <a:rPr lang="pt-BR" sz="2400">
                <a:cs typeface="Times New Roman" pitchFamily="18" charset="0"/>
              </a:rPr>
              <a:t> </a:t>
            </a:r>
            <a:endParaRPr lang="pt-BR" sz="2400">
              <a:latin typeface="Arial" pitchFamily="34" charset="0"/>
              <a:cs typeface="Times New Roman" pitchFamily="18" charset="0"/>
            </a:endParaRPr>
          </a:p>
          <a:p>
            <a:pPr eaLnBrk="0" hangingPunct="0"/>
            <a:endParaRPr lang="pt-BR" sz="2400">
              <a:latin typeface="Arial" pitchFamily="34" charset="0"/>
            </a:endParaRPr>
          </a:p>
        </p:txBody>
      </p:sp>
      <p:grpSp>
        <p:nvGrpSpPr>
          <p:cNvPr id="9219" name="Group 59"/>
          <p:cNvGrpSpPr>
            <a:grpSpLocks/>
          </p:cNvGrpSpPr>
          <p:nvPr/>
        </p:nvGrpSpPr>
        <p:grpSpPr bwMode="auto">
          <a:xfrm>
            <a:off x="914400" y="2362200"/>
            <a:ext cx="6858000" cy="3870325"/>
            <a:chOff x="-3" y="505"/>
            <a:chExt cx="2272" cy="2582"/>
          </a:xfrm>
        </p:grpSpPr>
        <p:grpSp>
          <p:nvGrpSpPr>
            <p:cNvPr id="9220" name="Group 57"/>
            <p:cNvGrpSpPr>
              <a:grpSpLocks/>
            </p:cNvGrpSpPr>
            <p:nvPr/>
          </p:nvGrpSpPr>
          <p:grpSpPr bwMode="auto">
            <a:xfrm>
              <a:off x="0" y="508"/>
              <a:ext cx="2266" cy="2576"/>
              <a:chOff x="0" y="508"/>
              <a:chExt cx="2266" cy="2576"/>
            </a:xfrm>
          </p:grpSpPr>
          <p:grpSp>
            <p:nvGrpSpPr>
              <p:cNvPr id="9222" name="Group 22"/>
              <p:cNvGrpSpPr>
                <a:grpSpLocks/>
              </p:cNvGrpSpPr>
              <p:nvPr/>
            </p:nvGrpSpPr>
            <p:grpSpPr bwMode="auto">
              <a:xfrm>
                <a:off x="0" y="508"/>
                <a:ext cx="804" cy="606"/>
                <a:chOff x="0" y="508"/>
                <a:chExt cx="804" cy="606"/>
              </a:xfrm>
            </p:grpSpPr>
            <p:sp>
              <p:nvSpPr>
                <p:cNvPr id="9274" name="Rectangle 3"/>
                <p:cNvSpPr>
                  <a:spLocks noChangeArrowheads="1"/>
                </p:cNvSpPr>
                <p:nvPr/>
              </p:nvSpPr>
              <p:spPr bwMode="auto">
                <a:xfrm>
                  <a:off x="28" y="508"/>
                  <a:ext cx="748" cy="6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Região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75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8"/>
                  <a:ext cx="804" cy="60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23" name="Group 24"/>
              <p:cNvGrpSpPr>
                <a:grpSpLocks/>
              </p:cNvGrpSpPr>
              <p:nvPr/>
            </p:nvGrpSpPr>
            <p:grpSpPr bwMode="auto">
              <a:xfrm>
                <a:off x="804" y="508"/>
                <a:ext cx="758" cy="606"/>
                <a:chOff x="804" y="508"/>
                <a:chExt cx="758" cy="606"/>
              </a:xfrm>
            </p:grpSpPr>
            <p:sp>
              <p:nvSpPr>
                <p:cNvPr id="9272" name="Rectangle 4"/>
                <p:cNvSpPr>
                  <a:spLocks noChangeArrowheads="1"/>
                </p:cNvSpPr>
                <p:nvPr/>
              </p:nvSpPr>
              <p:spPr bwMode="auto">
                <a:xfrm>
                  <a:off x="832" y="508"/>
                  <a:ext cx="702" cy="6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Percentual de Recursos </a:t>
                  </a:r>
                  <a:r>
                    <a:rPr lang="pt-BR" sz="1800" u="sng">
                      <a:solidFill>
                        <a:srgbClr val="000000"/>
                      </a:solidFill>
                      <a:latin typeface="Arial" pitchFamily="34" charset="0"/>
                    </a:rPr>
                    <a:t>1999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73" name="Rectangle 23"/>
                <p:cNvSpPr>
                  <a:spLocks noChangeArrowheads="1"/>
                </p:cNvSpPr>
                <p:nvPr/>
              </p:nvSpPr>
              <p:spPr bwMode="auto">
                <a:xfrm>
                  <a:off x="804" y="508"/>
                  <a:ext cx="758" cy="60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24" name="Group 26"/>
              <p:cNvGrpSpPr>
                <a:grpSpLocks/>
              </p:cNvGrpSpPr>
              <p:nvPr/>
            </p:nvGrpSpPr>
            <p:grpSpPr bwMode="auto">
              <a:xfrm>
                <a:off x="1562" y="508"/>
                <a:ext cx="704" cy="606"/>
                <a:chOff x="1562" y="508"/>
                <a:chExt cx="704" cy="606"/>
              </a:xfrm>
            </p:grpSpPr>
            <p:sp>
              <p:nvSpPr>
                <p:cNvPr id="9270" name="Rectangle 5"/>
                <p:cNvSpPr>
                  <a:spLocks noChangeArrowheads="1"/>
                </p:cNvSpPr>
                <p:nvPr/>
              </p:nvSpPr>
              <p:spPr bwMode="auto">
                <a:xfrm>
                  <a:off x="1590" y="508"/>
                  <a:ext cx="648" cy="6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Percentual de Recursos </a:t>
                  </a:r>
                  <a:r>
                    <a:rPr lang="pt-BR" sz="1800" u="sng">
                      <a:solidFill>
                        <a:srgbClr val="000000"/>
                      </a:solidFill>
                      <a:latin typeface="Arial" pitchFamily="34" charset="0"/>
                    </a:rPr>
                    <a:t>2004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71" name="Rectangle 25"/>
                <p:cNvSpPr>
                  <a:spLocks noChangeArrowheads="1"/>
                </p:cNvSpPr>
                <p:nvPr/>
              </p:nvSpPr>
              <p:spPr bwMode="auto">
                <a:xfrm>
                  <a:off x="1562" y="508"/>
                  <a:ext cx="704" cy="60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25" name="Group 28"/>
              <p:cNvGrpSpPr>
                <a:grpSpLocks/>
              </p:cNvGrpSpPr>
              <p:nvPr/>
            </p:nvGrpSpPr>
            <p:grpSpPr bwMode="auto">
              <a:xfrm>
                <a:off x="0" y="1114"/>
                <a:ext cx="804" cy="394"/>
                <a:chOff x="0" y="1114"/>
                <a:chExt cx="804" cy="394"/>
              </a:xfrm>
            </p:grpSpPr>
            <p:sp>
              <p:nvSpPr>
                <p:cNvPr id="9268" name="Rectangle 6"/>
                <p:cNvSpPr>
                  <a:spLocks noChangeArrowheads="1"/>
                </p:cNvSpPr>
                <p:nvPr/>
              </p:nvSpPr>
              <p:spPr bwMode="auto">
                <a:xfrm>
                  <a:off x="28" y="1114"/>
                  <a:ext cx="7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Norte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69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1114"/>
                  <a:ext cx="8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26" name="Group 30"/>
              <p:cNvGrpSpPr>
                <a:grpSpLocks/>
              </p:cNvGrpSpPr>
              <p:nvPr/>
            </p:nvGrpSpPr>
            <p:grpSpPr bwMode="auto">
              <a:xfrm>
                <a:off x="804" y="1114"/>
                <a:ext cx="758" cy="394"/>
                <a:chOff x="804" y="1114"/>
                <a:chExt cx="758" cy="394"/>
              </a:xfrm>
            </p:grpSpPr>
            <p:sp>
              <p:nvSpPr>
                <p:cNvPr id="9266" name="Rectangle 7"/>
                <p:cNvSpPr>
                  <a:spLocks noChangeArrowheads="1"/>
                </p:cNvSpPr>
                <p:nvPr/>
              </p:nvSpPr>
              <p:spPr bwMode="auto">
                <a:xfrm>
                  <a:off x="832" y="1114"/>
                  <a:ext cx="70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3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67" name="Rectangle 29"/>
                <p:cNvSpPr>
                  <a:spLocks noChangeArrowheads="1"/>
                </p:cNvSpPr>
                <p:nvPr/>
              </p:nvSpPr>
              <p:spPr bwMode="auto">
                <a:xfrm>
                  <a:off x="804" y="1114"/>
                  <a:ext cx="75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27" name="Group 32"/>
              <p:cNvGrpSpPr>
                <a:grpSpLocks/>
              </p:cNvGrpSpPr>
              <p:nvPr/>
            </p:nvGrpSpPr>
            <p:grpSpPr bwMode="auto">
              <a:xfrm>
                <a:off x="1562" y="1114"/>
                <a:ext cx="704" cy="394"/>
                <a:chOff x="1562" y="1114"/>
                <a:chExt cx="704" cy="394"/>
              </a:xfrm>
            </p:grpSpPr>
            <p:sp>
              <p:nvSpPr>
                <p:cNvPr id="9264" name="Rectangle 8"/>
                <p:cNvSpPr>
                  <a:spLocks noChangeArrowheads="1"/>
                </p:cNvSpPr>
                <p:nvPr/>
              </p:nvSpPr>
              <p:spPr bwMode="auto">
                <a:xfrm>
                  <a:off x="1590" y="1114"/>
                  <a:ext cx="6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12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65" name="Rectangle 31"/>
                <p:cNvSpPr>
                  <a:spLocks noChangeArrowheads="1"/>
                </p:cNvSpPr>
                <p:nvPr/>
              </p:nvSpPr>
              <p:spPr bwMode="auto">
                <a:xfrm>
                  <a:off x="1562" y="1114"/>
                  <a:ext cx="7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28" name="Group 34"/>
              <p:cNvGrpSpPr>
                <a:grpSpLocks/>
              </p:cNvGrpSpPr>
              <p:nvPr/>
            </p:nvGrpSpPr>
            <p:grpSpPr bwMode="auto">
              <a:xfrm>
                <a:off x="0" y="1508"/>
                <a:ext cx="804" cy="394"/>
                <a:chOff x="0" y="1508"/>
                <a:chExt cx="804" cy="394"/>
              </a:xfrm>
            </p:grpSpPr>
            <p:sp>
              <p:nvSpPr>
                <p:cNvPr id="9262" name="Rectangle 9"/>
                <p:cNvSpPr>
                  <a:spLocks noChangeArrowheads="1"/>
                </p:cNvSpPr>
                <p:nvPr/>
              </p:nvSpPr>
              <p:spPr bwMode="auto">
                <a:xfrm>
                  <a:off x="28" y="1508"/>
                  <a:ext cx="7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</a:rPr>
                    <a:t>Nordeste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63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1508"/>
                  <a:ext cx="8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29" name="Group 36"/>
              <p:cNvGrpSpPr>
                <a:grpSpLocks/>
              </p:cNvGrpSpPr>
              <p:nvPr/>
            </p:nvGrpSpPr>
            <p:grpSpPr bwMode="auto">
              <a:xfrm>
                <a:off x="804" y="1508"/>
                <a:ext cx="758" cy="394"/>
                <a:chOff x="804" y="1508"/>
                <a:chExt cx="758" cy="394"/>
              </a:xfrm>
            </p:grpSpPr>
            <p:sp>
              <p:nvSpPr>
                <p:cNvPr id="9260" name="Rectangle 10"/>
                <p:cNvSpPr>
                  <a:spLocks noChangeArrowheads="1"/>
                </p:cNvSpPr>
                <p:nvPr/>
              </p:nvSpPr>
              <p:spPr bwMode="auto">
                <a:xfrm>
                  <a:off x="832" y="1508"/>
                  <a:ext cx="70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26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61" name="Rectangle 35"/>
                <p:cNvSpPr>
                  <a:spLocks noChangeArrowheads="1"/>
                </p:cNvSpPr>
                <p:nvPr/>
              </p:nvSpPr>
              <p:spPr bwMode="auto">
                <a:xfrm>
                  <a:off x="804" y="1508"/>
                  <a:ext cx="75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0" name="Group 38"/>
              <p:cNvGrpSpPr>
                <a:grpSpLocks/>
              </p:cNvGrpSpPr>
              <p:nvPr/>
            </p:nvGrpSpPr>
            <p:grpSpPr bwMode="auto">
              <a:xfrm>
                <a:off x="1562" y="1508"/>
                <a:ext cx="704" cy="394"/>
                <a:chOff x="1562" y="1508"/>
                <a:chExt cx="704" cy="394"/>
              </a:xfrm>
            </p:grpSpPr>
            <p:sp>
              <p:nvSpPr>
                <p:cNvPr id="9258" name="Rectangle 11"/>
                <p:cNvSpPr>
                  <a:spLocks noChangeArrowheads="1"/>
                </p:cNvSpPr>
                <p:nvPr/>
              </p:nvSpPr>
              <p:spPr bwMode="auto">
                <a:xfrm>
                  <a:off x="1590" y="1508"/>
                  <a:ext cx="6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</a:rPr>
                    <a:t>18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59" name="Rectangle 37"/>
                <p:cNvSpPr>
                  <a:spLocks noChangeArrowheads="1"/>
                </p:cNvSpPr>
                <p:nvPr/>
              </p:nvSpPr>
              <p:spPr bwMode="auto">
                <a:xfrm>
                  <a:off x="1562" y="1508"/>
                  <a:ext cx="7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1" name="Group 40"/>
              <p:cNvGrpSpPr>
                <a:grpSpLocks/>
              </p:cNvGrpSpPr>
              <p:nvPr/>
            </p:nvGrpSpPr>
            <p:grpSpPr bwMode="auto">
              <a:xfrm>
                <a:off x="0" y="1902"/>
                <a:ext cx="804" cy="394"/>
                <a:chOff x="0" y="1902"/>
                <a:chExt cx="804" cy="394"/>
              </a:xfrm>
            </p:grpSpPr>
            <p:sp>
              <p:nvSpPr>
                <p:cNvPr id="9256" name="Rectangle 12"/>
                <p:cNvSpPr>
                  <a:spLocks noChangeArrowheads="1"/>
                </p:cNvSpPr>
                <p:nvPr/>
              </p:nvSpPr>
              <p:spPr bwMode="auto">
                <a:xfrm>
                  <a:off x="28" y="1902"/>
                  <a:ext cx="7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</a:rPr>
                    <a:t>Centro- Oeste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57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902"/>
                  <a:ext cx="8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2" name="Group 42"/>
              <p:cNvGrpSpPr>
                <a:grpSpLocks/>
              </p:cNvGrpSpPr>
              <p:nvPr/>
            </p:nvGrpSpPr>
            <p:grpSpPr bwMode="auto">
              <a:xfrm>
                <a:off x="804" y="1902"/>
                <a:ext cx="758" cy="394"/>
                <a:chOff x="804" y="1902"/>
                <a:chExt cx="758" cy="394"/>
              </a:xfrm>
            </p:grpSpPr>
            <p:sp>
              <p:nvSpPr>
                <p:cNvPr id="9254" name="Rectangle 13"/>
                <p:cNvSpPr>
                  <a:spLocks noChangeArrowheads="1"/>
                </p:cNvSpPr>
                <p:nvPr/>
              </p:nvSpPr>
              <p:spPr bwMode="auto">
                <a:xfrm>
                  <a:off x="832" y="1902"/>
                  <a:ext cx="70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5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55" name="Rectangle 41"/>
                <p:cNvSpPr>
                  <a:spLocks noChangeArrowheads="1"/>
                </p:cNvSpPr>
                <p:nvPr/>
              </p:nvSpPr>
              <p:spPr bwMode="auto">
                <a:xfrm>
                  <a:off x="804" y="1902"/>
                  <a:ext cx="75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3" name="Group 44"/>
              <p:cNvGrpSpPr>
                <a:grpSpLocks/>
              </p:cNvGrpSpPr>
              <p:nvPr/>
            </p:nvGrpSpPr>
            <p:grpSpPr bwMode="auto">
              <a:xfrm>
                <a:off x="1562" y="1902"/>
                <a:ext cx="704" cy="394"/>
                <a:chOff x="1562" y="1902"/>
                <a:chExt cx="704" cy="394"/>
              </a:xfrm>
            </p:grpSpPr>
            <p:sp>
              <p:nvSpPr>
                <p:cNvPr id="9252" name="Rectangle 14"/>
                <p:cNvSpPr>
                  <a:spLocks noChangeArrowheads="1"/>
                </p:cNvSpPr>
                <p:nvPr/>
              </p:nvSpPr>
              <p:spPr bwMode="auto">
                <a:xfrm>
                  <a:off x="1590" y="1902"/>
                  <a:ext cx="6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</a:rPr>
                    <a:t>6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53" name="Rectangle 43"/>
                <p:cNvSpPr>
                  <a:spLocks noChangeArrowheads="1"/>
                </p:cNvSpPr>
                <p:nvPr/>
              </p:nvSpPr>
              <p:spPr bwMode="auto">
                <a:xfrm>
                  <a:off x="1562" y="1902"/>
                  <a:ext cx="7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4" name="Group 46"/>
              <p:cNvGrpSpPr>
                <a:grpSpLocks/>
              </p:cNvGrpSpPr>
              <p:nvPr/>
            </p:nvGrpSpPr>
            <p:grpSpPr bwMode="auto">
              <a:xfrm>
                <a:off x="0" y="2296"/>
                <a:ext cx="804" cy="394"/>
                <a:chOff x="0" y="2296"/>
                <a:chExt cx="804" cy="394"/>
              </a:xfrm>
            </p:grpSpPr>
            <p:sp>
              <p:nvSpPr>
                <p:cNvPr id="9250" name="Rectangle 15"/>
                <p:cNvSpPr>
                  <a:spLocks noChangeArrowheads="1"/>
                </p:cNvSpPr>
                <p:nvPr/>
              </p:nvSpPr>
              <p:spPr bwMode="auto">
                <a:xfrm>
                  <a:off x="28" y="2296"/>
                  <a:ext cx="7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</a:rPr>
                    <a:t>Sul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51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2296"/>
                  <a:ext cx="8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5" name="Group 48"/>
              <p:cNvGrpSpPr>
                <a:grpSpLocks/>
              </p:cNvGrpSpPr>
              <p:nvPr/>
            </p:nvGrpSpPr>
            <p:grpSpPr bwMode="auto">
              <a:xfrm>
                <a:off x="804" y="2296"/>
                <a:ext cx="758" cy="394"/>
                <a:chOff x="804" y="2296"/>
                <a:chExt cx="758" cy="394"/>
              </a:xfrm>
            </p:grpSpPr>
            <p:sp>
              <p:nvSpPr>
                <p:cNvPr id="9248" name="Rectangle 16"/>
                <p:cNvSpPr>
                  <a:spLocks noChangeArrowheads="1"/>
                </p:cNvSpPr>
                <p:nvPr/>
              </p:nvSpPr>
              <p:spPr bwMode="auto">
                <a:xfrm>
                  <a:off x="832" y="2296"/>
                  <a:ext cx="70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50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49" name="Rectangle 47"/>
                <p:cNvSpPr>
                  <a:spLocks noChangeArrowheads="1"/>
                </p:cNvSpPr>
                <p:nvPr/>
              </p:nvSpPr>
              <p:spPr bwMode="auto">
                <a:xfrm>
                  <a:off x="804" y="2296"/>
                  <a:ext cx="75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6" name="Group 50"/>
              <p:cNvGrpSpPr>
                <a:grpSpLocks/>
              </p:cNvGrpSpPr>
              <p:nvPr/>
            </p:nvGrpSpPr>
            <p:grpSpPr bwMode="auto">
              <a:xfrm>
                <a:off x="1562" y="2296"/>
                <a:ext cx="704" cy="394"/>
                <a:chOff x="1562" y="2296"/>
                <a:chExt cx="704" cy="394"/>
              </a:xfrm>
            </p:grpSpPr>
            <p:sp>
              <p:nvSpPr>
                <p:cNvPr id="9246" name="Rectangle 17"/>
                <p:cNvSpPr>
                  <a:spLocks noChangeArrowheads="1"/>
                </p:cNvSpPr>
                <p:nvPr/>
              </p:nvSpPr>
              <p:spPr bwMode="auto">
                <a:xfrm>
                  <a:off x="1590" y="2296"/>
                  <a:ext cx="6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</a:rPr>
                    <a:t>47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47" name="Rectangle 49"/>
                <p:cNvSpPr>
                  <a:spLocks noChangeArrowheads="1"/>
                </p:cNvSpPr>
                <p:nvPr/>
              </p:nvSpPr>
              <p:spPr bwMode="auto">
                <a:xfrm>
                  <a:off x="1562" y="2296"/>
                  <a:ext cx="7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7" name="Group 52"/>
              <p:cNvGrpSpPr>
                <a:grpSpLocks/>
              </p:cNvGrpSpPr>
              <p:nvPr/>
            </p:nvGrpSpPr>
            <p:grpSpPr bwMode="auto">
              <a:xfrm>
                <a:off x="0" y="2690"/>
                <a:ext cx="804" cy="394"/>
                <a:chOff x="0" y="2690"/>
                <a:chExt cx="804" cy="394"/>
              </a:xfrm>
            </p:grpSpPr>
            <p:sp>
              <p:nvSpPr>
                <p:cNvPr id="9244" name="Rectangle 18"/>
                <p:cNvSpPr>
                  <a:spLocks noChangeArrowheads="1"/>
                </p:cNvSpPr>
                <p:nvPr/>
              </p:nvSpPr>
              <p:spPr bwMode="auto">
                <a:xfrm>
                  <a:off x="28" y="2690"/>
                  <a:ext cx="7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</a:rPr>
                    <a:t>Sudeste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45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2690"/>
                  <a:ext cx="8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8" name="Group 54"/>
              <p:cNvGrpSpPr>
                <a:grpSpLocks/>
              </p:cNvGrpSpPr>
              <p:nvPr/>
            </p:nvGrpSpPr>
            <p:grpSpPr bwMode="auto">
              <a:xfrm>
                <a:off x="804" y="2690"/>
                <a:ext cx="758" cy="394"/>
                <a:chOff x="804" y="2690"/>
                <a:chExt cx="758" cy="394"/>
              </a:xfrm>
            </p:grpSpPr>
            <p:sp>
              <p:nvSpPr>
                <p:cNvPr id="9242" name="Rectangle 19"/>
                <p:cNvSpPr>
                  <a:spLocks noChangeArrowheads="1"/>
                </p:cNvSpPr>
                <p:nvPr/>
              </p:nvSpPr>
              <p:spPr bwMode="auto">
                <a:xfrm>
                  <a:off x="832" y="2690"/>
                  <a:ext cx="702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BR" sz="1800">
                      <a:solidFill>
                        <a:srgbClr val="000000"/>
                      </a:solidFill>
                      <a:latin typeface="Arial" pitchFamily="34" charset="0"/>
                    </a:rPr>
                    <a:t>16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43" name="Rectangle 53"/>
                <p:cNvSpPr>
                  <a:spLocks noChangeArrowheads="1"/>
                </p:cNvSpPr>
                <p:nvPr/>
              </p:nvSpPr>
              <p:spPr bwMode="auto">
                <a:xfrm>
                  <a:off x="804" y="2690"/>
                  <a:ext cx="758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  <p:grpSp>
            <p:nvGrpSpPr>
              <p:cNvPr id="9239" name="Group 56"/>
              <p:cNvGrpSpPr>
                <a:grpSpLocks/>
              </p:cNvGrpSpPr>
              <p:nvPr/>
            </p:nvGrpSpPr>
            <p:grpSpPr bwMode="auto">
              <a:xfrm>
                <a:off x="1562" y="2690"/>
                <a:ext cx="704" cy="394"/>
                <a:chOff x="1562" y="2690"/>
                <a:chExt cx="704" cy="394"/>
              </a:xfrm>
            </p:grpSpPr>
            <p:sp>
              <p:nvSpPr>
                <p:cNvPr id="9240" name="Rectangle 20"/>
                <p:cNvSpPr>
                  <a:spLocks noChangeArrowheads="1"/>
                </p:cNvSpPr>
                <p:nvPr/>
              </p:nvSpPr>
              <p:spPr bwMode="auto">
                <a:xfrm>
                  <a:off x="1590" y="2690"/>
                  <a:ext cx="648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_tradnl" sz="1800">
                      <a:solidFill>
                        <a:srgbClr val="000000"/>
                      </a:solidFill>
                      <a:latin typeface="Arial" pitchFamily="34" charset="0"/>
                    </a:rPr>
                    <a:t>17</a:t>
                  </a:r>
                  <a:endParaRPr lang="pt-BR" sz="1800">
                    <a:latin typeface="Arial" pitchFamily="34" charset="0"/>
                    <a:cs typeface="Times New Roman" pitchFamily="18" charset="0"/>
                  </a:endParaRPr>
                </a:p>
                <a:p>
                  <a:pPr eaLnBrk="0" hangingPunct="0"/>
                  <a:endParaRPr lang="pt-BR" sz="1800">
                    <a:latin typeface="Arial" pitchFamily="34" charset="0"/>
                  </a:endParaRPr>
                </a:p>
              </p:txBody>
            </p:sp>
            <p:sp>
              <p:nvSpPr>
                <p:cNvPr id="9241" name="Rectangle 55"/>
                <p:cNvSpPr>
                  <a:spLocks noChangeArrowheads="1"/>
                </p:cNvSpPr>
                <p:nvPr/>
              </p:nvSpPr>
              <p:spPr bwMode="auto">
                <a:xfrm>
                  <a:off x="1562" y="2690"/>
                  <a:ext cx="704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endParaRPr lang="pt-BR"/>
                </a:p>
              </p:txBody>
            </p:sp>
          </p:grpSp>
        </p:grpSp>
        <p:sp>
          <p:nvSpPr>
            <p:cNvPr id="9221" name="Rectangle 58"/>
            <p:cNvSpPr>
              <a:spLocks noChangeArrowheads="1"/>
            </p:cNvSpPr>
            <p:nvPr/>
          </p:nvSpPr>
          <p:spPr bwMode="auto">
            <a:xfrm>
              <a:off x="-3" y="505"/>
              <a:ext cx="2272" cy="2582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Crédito Rural Programado para os anos de 2008 e 2009</a:t>
            </a:r>
          </a:p>
        </p:txBody>
      </p:sp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785813" y="2328863"/>
          <a:ext cx="8001000" cy="4268787"/>
        </p:xfrm>
        <a:graphic>
          <a:graphicData uri="http://schemas.openxmlformats.org/drawingml/2006/table">
            <a:tbl>
              <a:tblPr/>
              <a:tblGrid>
                <a:gridCol w="3247093"/>
                <a:gridCol w="2550207"/>
                <a:gridCol w="2203756"/>
              </a:tblGrid>
              <a:tr h="3625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Programas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Julho 2007/Jun 2008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Julho 2008/Jun 2009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1. Custeio e Comercialização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49.100,0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55.000,0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2. Investimento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  8.900,0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10.000,0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3. AGRICULTURA EMPRESARIAL (1+2)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58.000,0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65.000,0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6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4. Agricultura Familiar (Pronaf)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    12.000,0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13.000,0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8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5. AGRICULTURA TOTAL (3+4)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    70.000,0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78.000,0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pt-BR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7. TOTAL GERAL (5 + 6)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    70.000,0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dirty="0">
                          <a:latin typeface="Times New Roman"/>
                          <a:ea typeface="Times New Roman"/>
                          <a:cs typeface="Times New Roman"/>
                        </a:rPr>
                        <a:t>    78.000,0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8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pt-BR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578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Times New Roman"/>
                          <a:ea typeface="Times New Roman"/>
                          <a:cs typeface="Times New Roman"/>
                        </a:rPr>
                        <a:t> Fonte: RECOR/BACEN.   </a:t>
                      </a:r>
                    </a:p>
                  </a:txBody>
                  <a:tcPr marL="65535" marR="655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Distribuição Regional Pronaf 1999-2007 Montante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914400" y="2362200"/>
          <a:ext cx="80010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Capsulas">
  <a:themeElements>
    <a:clrScheme name="Capsula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a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apsula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a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a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Files\Office2Kp\Templates\Estruturas de apresentação\Capsulas.pot</Template>
  <TotalTime>540</TotalTime>
  <Words>967</Words>
  <Application>Microsoft Office PowerPoint</Application>
  <PresentationFormat>Apresentação na tela (4:3)</PresentationFormat>
  <Paragraphs>282</Paragraphs>
  <Slides>21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30" baseType="lpstr">
      <vt:lpstr>Times New Roman</vt:lpstr>
      <vt:lpstr>Arial</vt:lpstr>
      <vt:lpstr>Wingdings</vt:lpstr>
      <vt:lpstr>Calibri</vt:lpstr>
      <vt:lpstr>AvantGarde Bk BT</vt:lpstr>
      <vt:lpstr>TimesNewRomanPSMT</vt:lpstr>
      <vt:lpstr>TimesNewRoman</vt:lpstr>
      <vt:lpstr>TimesNewRoman,Bold</vt:lpstr>
      <vt:lpstr>Capsulas</vt:lpstr>
      <vt:lpstr>Agricultura Familiar</vt:lpstr>
      <vt:lpstr>7ª aula</vt:lpstr>
      <vt:lpstr>Política Agrária</vt:lpstr>
      <vt:lpstr>PRONAF DEZ ANOS DEPOIS: RESULTADOS E PERSPECTIVAS PARA O DESENVOLVIMENTO RURAL </vt:lpstr>
      <vt:lpstr>Slide 5</vt:lpstr>
      <vt:lpstr>Slide 6</vt:lpstr>
      <vt:lpstr>Slide 7</vt:lpstr>
      <vt:lpstr>Crédito Rural Programado para os anos de 2008 e 2009</vt:lpstr>
      <vt:lpstr>Distribuição Regional Pronaf 1999-2007 Montante</vt:lpstr>
      <vt:lpstr>Slide 10</vt:lpstr>
      <vt:lpstr>Slide 11</vt:lpstr>
      <vt:lpstr>Slide 12</vt:lpstr>
      <vt:lpstr>Slide 13</vt:lpstr>
      <vt:lpstr>Slide 14</vt:lpstr>
      <vt:lpstr>Slide 15</vt:lpstr>
      <vt:lpstr>Fatores que influenciaram negativamente </vt:lpstr>
      <vt:lpstr>Enfoque sistêmico</vt:lpstr>
      <vt:lpstr>Fatores que influenciam negativamente </vt:lpstr>
      <vt:lpstr>Sugestões</vt:lpstr>
      <vt:lpstr>Política Setorial ou Territorial?</vt:lpstr>
      <vt:lpstr>   MUITO OBRIGADO PELA PACIÊNCIA  Carlos Guanziroli Professor UFF Consultor IICA guanzi@ism.com.br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EXPERIÊNCIAS DE  DESENVOLVIMENTO TERRITORIAL RURAL NO BRASIL</dc:title>
  <dc:creator>Carlos Guanziroli</dc:creator>
  <cp:lastModifiedBy>Carlos</cp:lastModifiedBy>
  <cp:revision>124</cp:revision>
  <cp:lastPrinted>1601-01-01T00:00:00Z</cp:lastPrinted>
  <dcterms:created xsi:type="dcterms:W3CDTF">2005-12-12T11:30:54Z</dcterms:created>
  <dcterms:modified xsi:type="dcterms:W3CDTF">2010-03-05T20:02:13Z</dcterms:modified>
</cp:coreProperties>
</file>