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9"/>
  </p:notesMasterIdLst>
  <p:sldIdLst>
    <p:sldId id="295" r:id="rId2"/>
    <p:sldId id="296" r:id="rId3"/>
    <p:sldId id="258" r:id="rId4"/>
    <p:sldId id="260" r:id="rId5"/>
    <p:sldId id="261" r:id="rId6"/>
    <p:sldId id="262" r:id="rId7"/>
    <p:sldId id="269" r:id="rId8"/>
    <p:sldId id="270" r:id="rId9"/>
    <p:sldId id="288" r:id="rId10"/>
    <p:sldId id="289" r:id="rId11"/>
    <p:sldId id="290" r:id="rId12"/>
    <p:sldId id="291" r:id="rId13"/>
    <p:sldId id="263" r:id="rId14"/>
    <p:sldId id="264" r:id="rId15"/>
    <p:sldId id="266" r:id="rId16"/>
    <p:sldId id="287" r:id="rId17"/>
    <p:sldId id="294" r:id="rId18"/>
    <p:sldId id="267" r:id="rId19"/>
    <p:sldId id="268" r:id="rId20"/>
    <p:sldId id="285" r:id="rId21"/>
    <p:sldId id="278" r:id="rId22"/>
    <p:sldId id="280" r:id="rId23"/>
    <p:sldId id="281" r:id="rId24"/>
    <p:sldId id="292" r:id="rId25"/>
    <p:sldId id="293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756" autoAdjust="0"/>
  </p:normalViewPr>
  <p:slideViewPr>
    <p:cSldViewPr>
      <p:cViewPr varScale="1">
        <p:scale>
          <a:sx n="71" d="100"/>
          <a:sy n="71" d="100"/>
        </p:scale>
        <p:origin x="-8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0"/>
    </p:cViewPr>
  </p:sorter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E1B3BF6-A4AC-417B-B49B-F537C2A8B67B}" type="datetimeFigureOut">
              <a:rPr lang="pt-BR"/>
              <a:pPr>
                <a:defRPr/>
              </a:pPr>
              <a:t>05/03/2010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8859A9D-470D-4BC8-88AB-90C920A0CDE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3174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34F063-664C-416B-8843-2150B3F254CA}" type="slidenum">
              <a:rPr lang="pt-BR" smtClean="0"/>
              <a:pPr/>
              <a:t>1</a:t>
            </a:fld>
            <a:endParaRPr lang="pt-B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CA41887-5EA8-44BB-86BE-054E05C5C439}" type="slidenum">
              <a:rPr lang="pt-BR" smtClean="0"/>
              <a:pPr/>
              <a:t>11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2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8" name="AutoShape 13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81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5962650"/>
            <a:ext cx="587375" cy="885825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A7FC2F46-4ADB-446C-8D33-D429812FB0A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850BA-F276-4A9A-9A0B-CB8583FD9C1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FADD5-A1EE-4FE0-B634-C964C565410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e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abela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733800"/>
          </a:xfrm>
        </p:spPr>
        <p:txBody>
          <a:bodyPr/>
          <a:lstStyle/>
          <a:p>
            <a:pPr lvl="0"/>
            <a:endParaRPr lang="pt-BR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26E4B-5222-4316-B5AE-8C05D27ECA3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E711F-4506-4B3F-92B4-B434D74275E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55306-CCFA-4334-B24E-5D4B3308344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0067B-7E59-4C23-8828-A6248BD1F7F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CFBB7-0973-4986-A9C3-9A9A38CE819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E0634-A751-4378-A21B-23FCE51F093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9A1EE-B9B9-48FC-9832-DFD1EF95193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0DC51-49BB-4678-A198-6714D219214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8219-717C-4EA7-B301-B27DEBD51D7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5946775"/>
            <a:ext cx="5873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A9103ADE-5231-4ED2-A7CC-0759A1471BA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grpSp>
        <p:nvGrpSpPr>
          <p:cNvPr id="1033" name="Group 2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88" y="1214438"/>
            <a:ext cx="7772400" cy="1071562"/>
          </a:xfrm>
        </p:spPr>
        <p:txBody>
          <a:bodyPr/>
          <a:lstStyle/>
          <a:p>
            <a:pPr eaLnBrk="1" hangingPunct="1"/>
            <a:r>
              <a:rPr lang="en-US" sz="3200" smtClean="0">
                <a:cs typeface="Times New Roman" pitchFamily="18" charset="0"/>
              </a:rPr>
              <a:t>Agricultura Familiar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214554"/>
            <a:ext cx="7358063" cy="1000132"/>
          </a:xfrm>
        </p:spPr>
        <p:txBody>
          <a:bodyPr/>
          <a:lstStyle/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Ministério de Desenvolvimento Agrário/UNB/SBPC</a:t>
            </a: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IICA</a:t>
            </a:r>
            <a:endParaRPr lang="en-US" sz="1800" dirty="0" smtClean="0"/>
          </a:p>
        </p:txBody>
      </p:sp>
      <p:pic>
        <p:nvPicPr>
          <p:cNvPr id="4" name="Picture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5286388"/>
            <a:ext cx="1668780" cy="82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Proposta Atual do Governo: três eixos ( Etcheverry, 2009)</a:t>
            </a:r>
          </a:p>
        </p:txBody>
      </p:sp>
      <p:sp>
        <p:nvSpPr>
          <p:cNvPr id="12291" name="Espaço Reservado para Conteú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t-BR" sz="2400" smtClean="0"/>
              <a:t>Capacidades e competências para a Gestão territorial </a:t>
            </a:r>
          </a:p>
          <a:p>
            <a:r>
              <a:rPr lang="pt-BR" sz="2400" smtClean="0"/>
              <a:t>Coesão Social que facilitem as ações coletivas</a:t>
            </a:r>
          </a:p>
          <a:p>
            <a:r>
              <a:rPr lang="pt-BR" sz="2400" smtClean="0"/>
              <a:t>Superação dos patamares de desenvolvimento</a:t>
            </a:r>
          </a:p>
        </p:txBody>
      </p:sp>
      <p:sp>
        <p:nvSpPr>
          <p:cNvPr id="12292" name="Espaço Reservado para Conteúdo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pt-BR" sz="2400" smtClean="0">
                <a:solidFill>
                  <a:srgbClr val="FF0000"/>
                </a:solidFill>
              </a:rPr>
              <a:t>Dimensão Política</a:t>
            </a:r>
          </a:p>
          <a:p>
            <a:endParaRPr lang="pt-BR" sz="2400" smtClean="0">
              <a:solidFill>
                <a:srgbClr val="FF0000"/>
              </a:solidFill>
            </a:endParaRPr>
          </a:p>
          <a:p>
            <a:endParaRPr lang="pt-BR" sz="2400" smtClean="0">
              <a:solidFill>
                <a:srgbClr val="FF0000"/>
              </a:solidFill>
            </a:endParaRPr>
          </a:p>
          <a:p>
            <a:endParaRPr lang="pt-BR" sz="2400" smtClean="0">
              <a:solidFill>
                <a:srgbClr val="FF0000"/>
              </a:solidFill>
            </a:endParaRPr>
          </a:p>
          <a:p>
            <a:r>
              <a:rPr lang="pt-BR" sz="2400" smtClean="0">
                <a:solidFill>
                  <a:srgbClr val="FF0000"/>
                </a:solidFill>
              </a:rPr>
              <a:t>Dimensão Social</a:t>
            </a:r>
          </a:p>
          <a:p>
            <a:endParaRPr lang="pt-BR" sz="2400" smtClean="0">
              <a:solidFill>
                <a:srgbClr val="FF0000"/>
              </a:solidFill>
            </a:endParaRPr>
          </a:p>
          <a:p>
            <a:endParaRPr lang="pt-BR" sz="2400" smtClean="0">
              <a:solidFill>
                <a:srgbClr val="FF0000"/>
              </a:solidFill>
            </a:endParaRPr>
          </a:p>
          <a:p>
            <a:r>
              <a:rPr lang="pt-BR" sz="2400" smtClean="0">
                <a:solidFill>
                  <a:srgbClr val="FF0000"/>
                </a:solidFill>
              </a:rPr>
              <a:t>Dimensão Econômica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Conceitos: Espaço, </a:t>
            </a:r>
            <a:r>
              <a:rPr lang="pt-BR" smtClean="0">
                <a:solidFill>
                  <a:srgbClr val="FF0000"/>
                </a:solidFill>
              </a:rPr>
              <a:t>Identidade</a:t>
            </a:r>
            <a:r>
              <a:rPr lang="pt-BR" smtClean="0"/>
              <a:t>, Território </a:t>
            </a:r>
          </a:p>
        </p:txBody>
      </p:sp>
      <p:sp>
        <p:nvSpPr>
          <p:cNvPr id="13315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Espaço: elementos, fluxos, atividades, estruturas, instituições.</a:t>
            </a:r>
          </a:p>
          <a:p>
            <a:r>
              <a:rPr lang="pt-BR" smtClean="0">
                <a:solidFill>
                  <a:srgbClr val="FF0000"/>
                </a:solidFill>
              </a:rPr>
              <a:t>Identidade como território</a:t>
            </a:r>
            <a:r>
              <a:rPr lang="pt-BR" smtClean="0"/>
              <a:t>: “patriotismo, nacionalismo, regionalismo, amor pela terra”.</a:t>
            </a:r>
          </a:p>
          <a:p>
            <a:r>
              <a:rPr lang="pt-BR" smtClean="0"/>
              <a:t>Procura-se priorizar os </a:t>
            </a:r>
            <a:r>
              <a:rPr lang="pt-BR" smtClean="0">
                <a:solidFill>
                  <a:srgbClr val="FF0000"/>
                </a:solidFill>
              </a:rPr>
              <a:t>excluídos</a:t>
            </a:r>
            <a:r>
              <a:rPr lang="pt-BR" smtClean="0"/>
              <a:t> dentro do território (versus neoliberalismo e políticas compensatórias) e a  visão coletivista. </a:t>
            </a:r>
          </a:p>
          <a:p>
            <a:r>
              <a:rPr lang="pt-BR" smtClean="0"/>
              <a:t>Trata-se de uma </a:t>
            </a:r>
            <a:r>
              <a:rPr lang="pt-BR" i="1" smtClean="0">
                <a:solidFill>
                  <a:srgbClr val="FF0000"/>
                </a:solidFill>
              </a:rPr>
              <a:t>focalização</a:t>
            </a:r>
            <a:r>
              <a:rPr lang="pt-BR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Reconstrução do Estado?</a:t>
            </a:r>
          </a:p>
        </p:txBody>
      </p:sp>
      <p:sp>
        <p:nvSpPr>
          <p:cNvPr id="1433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Território como instancia política que possibilite </a:t>
            </a:r>
            <a:r>
              <a:rPr lang="pt-BR" smtClean="0">
                <a:solidFill>
                  <a:srgbClr val="FF0000"/>
                </a:solidFill>
              </a:rPr>
              <a:t>reordenar</a:t>
            </a:r>
            <a:r>
              <a:rPr lang="pt-BR" smtClean="0"/>
              <a:t> o Estado de forma Integral!! (</a:t>
            </a:r>
            <a:r>
              <a:rPr lang="pt-BR" i="1" smtClean="0"/>
              <a:t>Etcheverry, 2009</a:t>
            </a:r>
            <a:r>
              <a:rPr lang="pt-BR" smtClean="0"/>
              <a:t>).</a:t>
            </a:r>
          </a:p>
          <a:p>
            <a:r>
              <a:rPr lang="pt-BR" smtClean="0"/>
              <a:t>Desenvolvimento </a:t>
            </a:r>
            <a:r>
              <a:rPr lang="pt-BR" i="1" smtClean="0"/>
              <a:t>Endógeno</a:t>
            </a:r>
            <a:r>
              <a:rPr lang="pt-BR" smtClean="0"/>
              <a:t> </a:t>
            </a:r>
            <a:r>
              <a:rPr lang="pt-BR" smtClean="0">
                <a:solidFill>
                  <a:srgbClr val="FF0000"/>
                </a:solidFill>
              </a:rPr>
              <a:t>versus</a:t>
            </a:r>
            <a:r>
              <a:rPr lang="pt-BR" smtClean="0"/>
              <a:t> integração i</a:t>
            </a:r>
            <a:r>
              <a:rPr lang="pt-BR" i="1" smtClean="0"/>
              <a:t>nternacional</a:t>
            </a:r>
            <a:r>
              <a:rPr lang="pt-BR" smtClean="0"/>
              <a:t>, que amplia as desigualdades sociais. Exemplo da Venezuela como perspectiva de equidade e </a:t>
            </a:r>
            <a:r>
              <a:rPr lang="pt-BR" smtClean="0">
                <a:solidFill>
                  <a:srgbClr val="FF0000"/>
                </a:solidFill>
              </a:rPr>
              <a:t>coesão</a:t>
            </a:r>
            <a:r>
              <a:rPr lang="pt-BR" smtClean="0"/>
              <a:t> social.</a:t>
            </a:r>
          </a:p>
          <a:p>
            <a:r>
              <a:rPr lang="pt-BR" smtClean="0"/>
              <a:t>Modelo Dualista: necessidade de erradicar latifúndio e sistemas </a:t>
            </a:r>
            <a:r>
              <a:rPr lang="pt-BR" smtClean="0">
                <a:solidFill>
                  <a:srgbClr val="FF0000"/>
                </a:solidFill>
              </a:rPr>
              <a:t>arcaicos</a:t>
            </a:r>
            <a:r>
              <a:rPr lang="pt-BR" smtClean="0"/>
              <a:t>.</a:t>
            </a:r>
          </a:p>
          <a:p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Território:Aspectos Conceituais</a:t>
            </a:r>
            <a:endParaRPr lang="en-US" smtClean="0"/>
          </a:p>
        </p:txBody>
      </p:sp>
      <p:sp>
        <p:nvSpPr>
          <p:cNvPr id="15363" name="Espaço Reservado para Tabela 16"/>
          <p:cNvSpPr>
            <a:spLocks noGrp="1" noTextEdit="1"/>
          </p:cNvSpPr>
          <p:nvPr>
            <p:ph type="tbl" idx="1"/>
          </p:nvPr>
        </p:nvSpPr>
        <p:spPr/>
      </p:sp>
      <p:sp>
        <p:nvSpPr>
          <p:cNvPr id="15364" name="Retângulo 17"/>
          <p:cNvSpPr>
            <a:spLocks noChangeArrowheads="1"/>
          </p:cNvSpPr>
          <p:nvPr/>
        </p:nvSpPr>
        <p:spPr bwMode="auto">
          <a:xfrm>
            <a:off x="1071563" y="2644775"/>
            <a:ext cx="728662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  <a:buSzPct val="75000"/>
            </a:pPr>
            <a:r>
              <a:rPr lang="pt-BR" sz="4800">
                <a:latin typeface="Arial" pitchFamily="34" charset="0"/>
              </a:rPr>
              <a:t>Territorialização e Desterritorialização: Redes e Globalização acabam com o território?</a:t>
            </a:r>
            <a:endParaRPr lang="en-US" sz="480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Visões Diferentes de Território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pt-BR" sz="2400" u="sng" smtClean="0"/>
              <a:t>Ênfase no Econômico</a:t>
            </a:r>
          </a:p>
          <a:p>
            <a:pPr eaLnBrk="1" hangingPunct="1"/>
            <a:r>
              <a:rPr lang="pt-BR" sz="2400" smtClean="0">
                <a:cs typeface="Times New Roman" pitchFamily="18" charset="0"/>
              </a:rPr>
              <a:t>Articular de forma </a:t>
            </a:r>
            <a:r>
              <a:rPr lang="pt-BR" sz="2400" smtClean="0">
                <a:solidFill>
                  <a:srgbClr val="FF0000"/>
                </a:solidFill>
                <a:cs typeface="Times New Roman" pitchFamily="18" charset="0"/>
              </a:rPr>
              <a:t>competitiva </a:t>
            </a:r>
            <a:r>
              <a:rPr lang="pt-BR" sz="2400" smtClean="0">
                <a:cs typeface="Times New Roman" pitchFamily="18" charset="0"/>
              </a:rPr>
              <a:t>sustentável a economia do território a mercados dinâmicos.</a:t>
            </a:r>
          </a:p>
          <a:p>
            <a:pPr eaLnBrk="1" hangingPunct="1"/>
            <a:r>
              <a:rPr lang="pt-BR" sz="2400" smtClean="0">
                <a:solidFill>
                  <a:srgbClr val="FF0000"/>
                </a:solidFill>
                <a:cs typeface="Times New Roman" pitchFamily="18" charset="0"/>
              </a:rPr>
              <a:t>Infra-estrutura sistêmica</a:t>
            </a:r>
            <a:r>
              <a:rPr lang="pt-BR" sz="2400" smtClean="0">
                <a:cs typeface="Times New Roman" pitchFamily="18" charset="0"/>
              </a:rPr>
              <a:t>, demanda externa, </a:t>
            </a:r>
            <a:r>
              <a:rPr lang="pt-BR" sz="2400" b="1" smtClean="0">
                <a:cs typeface="Times New Roman" pitchFamily="18" charset="0"/>
              </a:rPr>
              <a:t>Eco de Escopo, Atividades Não Agrícolas</a:t>
            </a:r>
            <a:r>
              <a:rPr lang="pt-BR" sz="2400" smtClean="0">
                <a:cs typeface="Times New Roman" pitchFamily="18" charset="0"/>
              </a:rPr>
              <a:t>.</a:t>
            </a:r>
            <a:r>
              <a:rPr lang="en-US" sz="2400" u="sng" smtClean="0"/>
              <a:t> 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pt-BR" sz="2400" u="sng" smtClean="0"/>
              <a:t>Ênfase no Institucional</a:t>
            </a:r>
          </a:p>
          <a:p>
            <a:pPr eaLnBrk="1" hangingPunct="1"/>
            <a:r>
              <a:rPr lang="pt-BR" sz="2400" smtClean="0">
                <a:cs typeface="Times New Roman" pitchFamily="18" charset="0"/>
              </a:rPr>
              <a:t>É uma construção social  “um conjunto de relações sociais</a:t>
            </a:r>
            <a:r>
              <a:rPr lang="pt-BR" sz="2400" u="sng" smtClean="0">
                <a:cs typeface="Times New Roman" pitchFamily="18" charset="0"/>
              </a:rPr>
              <a:t> </a:t>
            </a:r>
            <a:r>
              <a:rPr lang="pt-BR" sz="2400" smtClean="0">
                <a:cs typeface="Times New Roman" pitchFamily="18" charset="0"/>
              </a:rPr>
              <a:t>que gera </a:t>
            </a:r>
            <a:r>
              <a:rPr lang="pt-BR" sz="2400" smtClean="0">
                <a:solidFill>
                  <a:srgbClr val="FF0000"/>
                </a:solidFill>
                <a:cs typeface="Times New Roman" pitchFamily="18" charset="0"/>
              </a:rPr>
              <a:t>identidades</a:t>
            </a:r>
            <a:r>
              <a:rPr lang="pt-BR" sz="2400" smtClean="0">
                <a:cs typeface="Times New Roman" pitchFamily="18" charset="0"/>
              </a:rPr>
              <a:t>”.</a:t>
            </a:r>
          </a:p>
          <a:p>
            <a:pPr eaLnBrk="1" hangingPunct="1"/>
            <a:r>
              <a:rPr lang="pt-BR" sz="2400" smtClean="0">
                <a:cs typeface="Times New Roman" pitchFamily="18" charset="0"/>
              </a:rPr>
              <a:t>Participação Social:  aumenta capacidades, diminui assimetria de info. e “reterritorializa”.</a:t>
            </a:r>
            <a:endParaRPr lang="en-US" sz="2400" u="sng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Alternativas Excludentes (Trade Offs) Participação e Eficácia</a:t>
            </a:r>
            <a:endParaRPr 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O planejamento descentralizado pode trazer  </a:t>
            </a:r>
            <a:r>
              <a:rPr lang="pt-BR" smtClean="0">
                <a:solidFill>
                  <a:srgbClr val="FF0000"/>
                </a:solidFill>
              </a:rPr>
              <a:t>piores</a:t>
            </a:r>
            <a:r>
              <a:rPr lang="pt-BR" smtClean="0"/>
              <a:t> resultados econômicos?</a:t>
            </a:r>
          </a:p>
          <a:p>
            <a:r>
              <a:rPr lang="pt-BR" smtClean="0"/>
              <a:t>Como gerar capital social se antes eram desprovistos de tudo?</a:t>
            </a:r>
          </a:p>
          <a:p>
            <a:r>
              <a:rPr lang="pt-BR" smtClean="0"/>
              <a:t>A participação têm custos: vale a pena sacrificar a população por obras que são básicas?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Trade Off: Oferta ou Demanda? </a:t>
            </a:r>
          </a:p>
        </p:txBody>
      </p:sp>
      <p:sp>
        <p:nvSpPr>
          <p:cNvPr id="18435" name="Espaço Reservado para Conteúdo 4"/>
          <p:cNvSpPr>
            <a:spLocks noGrp="1"/>
          </p:cNvSpPr>
          <p:nvPr>
            <p:ph sz="half" idx="1"/>
          </p:nvPr>
        </p:nvSpPr>
        <p:spPr>
          <a:xfrm>
            <a:off x="928688" y="2357438"/>
            <a:ext cx="3924300" cy="3733800"/>
          </a:xfrm>
        </p:spPr>
        <p:txBody>
          <a:bodyPr/>
          <a:lstStyle/>
          <a:p>
            <a:r>
              <a:rPr lang="pt-BR" u="sng" smtClean="0"/>
              <a:t>Oferta Pública</a:t>
            </a:r>
            <a:r>
              <a:rPr lang="pt-BR" smtClean="0"/>
              <a:t>:</a:t>
            </a:r>
          </a:p>
          <a:p>
            <a:pPr>
              <a:buFont typeface="Wingdings" pitchFamily="2" charset="2"/>
              <a:buNone/>
            </a:pPr>
            <a:r>
              <a:rPr lang="pt-BR" smtClean="0"/>
              <a:t>Planejamento tradicional?</a:t>
            </a:r>
          </a:p>
          <a:p>
            <a:pPr>
              <a:buFont typeface="Wingdings" pitchFamily="2" charset="2"/>
              <a:buNone/>
            </a:pPr>
            <a:r>
              <a:rPr lang="pt-BR" smtClean="0"/>
              <a:t>Planos, metas, e agentes como meros  executores?</a:t>
            </a:r>
          </a:p>
        </p:txBody>
      </p:sp>
      <p:sp>
        <p:nvSpPr>
          <p:cNvPr id="18436" name="Espaço Reservado para Conteúdo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pt-BR" u="sng" smtClean="0"/>
              <a:t>Demand Driven?</a:t>
            </a:r>
          </a:p>
          <a:p>
            <a:pPr>
              <a:buFont typeface="Wingdings" pitchFamily="2" charset="2"/>
              <a:buNone/>
            </a:pPr>
            <a:r>
              <a:rPr lang="pt-BR" sz="2000" i="1" smtClean="0"/>
              <a:t>( a mesma base da organização.. elabaora suas demandas e prioridades</a:t>
            </a:r>
            <a:r>
              <a:rPr lang="pt-BR" smtClean="0"/>
              <a:t>)</a:t>
            </a:r>
          </a:p>
          <a:p>
            <a:r>
              <a:rPr lang="pt-BR" smtClean="0"/>
              <a:t>Hirschmann: escassez</a:t>
            </a:r>
          </a:p>
          <a:p>
            <a:r>
              <a:rPr lang="pt-BR" smtClean="0"/>
              <a:t>Fundos competitivos de recursos (FUMAC, etc)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19100"/>
            <a:ext cx="7772400" cy="1257300"/>
          </a:xfrm>
        </p:spPr>
        <p:txBody>
          <a:bodyPr/>
          <a:lstStyle/>
          <a:p>
            <a:r>
              <a:rPr lang="pt-BR" sz="2600" smtClean="0"/>
              <a:t>Modelo Hirschman: investimento induzido a partir da escassez. 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990600" y="3810000"/>
            <a:ext cx="2057400" cy="4064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000"/>
              <a:t>Investimento CFS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3733800" y="3810000"/>
            <a:ext cx="1752600" cy="4667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/>
              <a:t>Carências</a:t>
            </a: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6477000" y="2819400"/>
            <a:ext cx="2438400" cy="4667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/>
              <a:t>Indução ao ADP</a:t>
            </a:r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6553200" y="4953000"/>
            <a:ext cx="2362200" cy="8302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/>
              <a:t>Demandas Sociais</a:t>
            </a:r>
          </a:p>
        </p:txBody>
      </p:sp>
      <p:sp>
        <p:nvSpPr>
          <p:cNvPr id="19463" name="Line 12"/>
          <p:cNvSpPr>
            <a:spLocks noChangeShapeType="1"/>
          </p:cNvSpPr>
          <p:nvPr/>
        </p:nvSpPr>
        <p:spPr bwMode="auto">
          <a:xfrm>
            <a:off x="3048000" y="403860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9464" name="Line 13"/>
          <p:cNvSpPr>
            <a:spLocks noChangeShapeType="1"/>
          </p:cNvSpPr>
          <p:nvPr/>
        </p:nvSpPr>
        <p:spPr bwMode="auto">
          <a:xfrm flipV="1">
            <a:off x="5486400" y="3124200"/>
            <a:ext cx="9906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9465" name="Line 14"/>
          <p:cNvSpPr>
            <a:spLocks noChangeShapeType="1"/>
          </p:cNvSpPr>
          <p:nvPr/>
        </p:nvSpPr>
        <p:spPr bwMode="auto">
          <a:xfrm>
            <a:off x="5486400" y="4114800"/>
            <a:ext cx="10668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i="1" smtClean="0"/>
              <a:t>(Trade Offs): R</a:t>
            </a:r>
            <a:r>
              <a:rPr lang="pt-BR" smtClean="0"/>
              <a:t>epresentatividade e Inovação.</a:t>
            </a:r>
            <a:endParaRPr 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362200"/>
            <a:ext cx="8001000" cy="4267200"/>
          </a:xfrm>
        </p:spPr>
        <p:txBody>
          <a:bodyPr/>
          <a:lstStyle/>
          <a:p>
            <a:pPr eaLnBrk="1" hangingPunct="1"/>
            <a:r>
              <a:rPr lang="pt-BR" smtClean="0"/>
              <a:t>Papel do </a:t>
            </a:r>
            <a:r>
              <a:rPr lang="pt-BR" smtClean="0">
                <a:solidFill>
                  <a:srgbClr val="FF0000"/>
                </a:solidFill>
              </a:rPr>
              <a:t>conhecimento</a:t>
            </a:r>
            <a:r>
              <a:rPr lang="pt-BR" smtClean="0"/>
              <a:t> hoje é fundamental para produzir a reconversão dos modelos de inovação e gestão regionais.</a:t>
            </a:r>
          </a:p>
          <a:p>
            <a:pPr eaLnBrk="1" hangingPunct="1"/>
            <a:r>
              <a:rPr lang="pt-BR" smtClean="0"/>
              <a:t>Só participação não resolve, teria que se ampliar o leque dos participantes aos </a:t>
            </a:r>
            <a:r>
              <a:rPr lang="pt-BR" i="1" smtClean="0">
                <a:solidFill>
                  <a:srgbClr val="FF0000"/>
                </a:solidFill>
              </a:rPr>
              <a:t>empresários inovadores</a:t>
            </a:r>
            <a:r>
              <a:rPr lang="pt-BR" i="1" smtClean="0"/>
              <a:t>.</a:t>
            </a:r>
          </a:p>
          <a:p>
            <a:pPr eaLnBrk="1" hangingPunct="1"/>
            <a:r>
              <a:rPr lang="pt-BR" smtClean="0"/>
              <a:t>Precaução: que os agentes sociais não fiquem  subsumidos dentro do processo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z="3200" smtClean="0"/>
              <a:t>Atividades Agrícolas e Não agrícolas: suposta </a:t>
            </a:r>
            <a:r>
              <a:rPr lang="pt-BR" sz="3200" i="1" smtClean="0"/>
              <a:t>desprimarizaçao</a:t>
            </a:r>
            <a:r>
              <a:rPr lang="pt-BR" sz="3200" smtClean="0"/>
              <a:t> da economia rural</a:t>
            </a:r>
            <a:endParaRPr lang="en-US" sz="32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362200"/>
            <a:ext cx="8001000" cy="4352925"/>
          </a:xfrm>
        </p:spPr>
        <p:txBody>
          <a:bodyPr/>
          <a:lstStyle/>
          <a:p>
            <a:pPr eaLnBrk="1" hangingPunct="1"/>
            <a:r>
              <a:rPr lang="pt-BR" sz="2400" smtClean="0"/>
              <a:t>Ênfase nas atividades agrícolas é correto porque antes não se levava em consideração.</a:t>
            </a:r>
          </a:p>
          <a:p>
            <a:pPr eaLnBrk="1" hangingPunct="1"/>
            <a:r>
              <a:rPr lang="pt-BR" sz="2400" smtClean="0"/>
              <a:t>É verdade que há </a:t>
            </a:r>
            <a:r>
              <a:rPr lang="pt-BR" sz="2400" smtClean="0">
                <a:solidFill>
                  <a:srgbClr val="FF0000"/>
                </a:solidFill>
              </a:rPr>
              <a:t>diferenciação de produtos </a:t>
            </a:r>
            <a:r>
              <a:rPr lang="pt-BR" sz="2400" smtClean="0"/>
              <a:t>e novas vantagens comparativas nos territórios.</a:t>
            </a:r>
          </a:p>
          <a:p>
            <a:pPr eaLnBrk="1" hangingPunct="1"/>
            <a:r>
              <a:rPr lang="pt-BR" sz="2400" smtClean="0"/>
              <a:t>Mas não se deveria esquecer a importância de fortalecer </a:t>
            </a:r>
            <a:r>
              <a:rPr lang="pt-BR" sz="2400" i="1" smtClean="0"/>
              <a:t>as cadeias agropecuárias: </a:t>
            </a:r>
            <a:r>
              <a:rPr lang="pt-BR" sz="2400" u="sng" smtClean="0"/>
              <a:t>estruturação produtiva</a:t>
            </a:r>
            <a:r>
              <a:rPr lang="pt-BR" sz="2400" smtClean="0"/>
              <a:t> é importante.</a:t>
            </a:r>
          </a:p>
          <a:p>
            <a:pPr eaLnBrk="1" hangingPunct="1"/>
            <a:r>
              <a:rPr lang="pt-BR" sz="2400" smtClean="0"/>
              <a:t>Recolocar no centro do debate o tema das atividades agrícolas em função da experiência brasileira. </a:t>
            </a:r>
          </a:p>
          <a:p>
            <a:pPr eaLnBrk="1" hangingPunct="1"/>
            <a:r>
              <a:rPr lang="pt-BR" sz="2400" smtClean="0"/>
              <a:t>As cadeias produtivas agroindustriais não tem âmbito microregional necessariamente</a:t>
            </a:r>
            <a:r>
              <a:rPr lang="pt-BR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8ª aula</a:t>
            </a:r>
          </a:p>
        </p:txBody>
      </p:sp>
      <p:sp>
        <p:nvSpPr>
          <p:cNvPr id="409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smtClean="0"/>
          </a:p>
          <a:p>
            <a:pPr>
              <a:buFont typeface="Wingdings" pitchFamily="2" charset="2"/>
              <a:buNone/>
            </a:pPr>
            <a:r>
              <a:rPr lang="pt-BR" i="1" smtClean="0"/>
              <a:t>Política de Territorializacão do Governo Federal (MDA, MDS, MI) e dos Governos Estaduais: discussão da viabilidade social econômica e política desta política.</a:t>
            </a:r>
          </a:p>
          <a:p>
            <a:pPr>
              <a:buFont typeface="Wingdings" pitchFamily="2" charset="2"/>
              <a:buNone/>
            </a:pPr>
            <a:endParaRPr lang="pt-BR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Coesão Social, Negociação, Conflito</a:t>
            </a:r>
            <a:endParaRPr 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362200"/>
            <a:ext cx="8001000" cy="4267200"/>
          </a:xfrm>
        </p:spPr>
        <p:txBody>
          <a:bodyPr/>
          <a:lstStyle/>
          <a:p>
            <a:pPr eaLnBrk="1" hangingPunct="1"/>
            <a:r>
              <a:rPr lang="pt-BR" sz="2400" smtClean="0">
                <a:cs typeface="Times New Roman" pitchFamily="18" charset="0"/>
              </a:rPr>
              <a:t>Como falar em coesão se inclui somente um grupo social? Os chamados excluídos?</a:t>
            </a:r>
          </a:p>
          <a:p>
            <a:pPr eaLnBrk="1" hangingPunct="1"/>
            <a:r>
              <a:rPr lang="pt-BR" sz="2400" u="sng" smtClean="0">
                <a:solidFill>
                  <a:srgbClr val="FF0000"/>
                </a:solidFill>
                <a:cs typeface="Times New Roman" pitchFamily="18" charset="0"/>
              </a:rPr>
              <a:t>Todos os agentes atuam</a:t>
            </a:r>
            <a:r>
              <a:rPr lang="pt-BR" sz="2400" u="sng" smtClean="0">
                <a:cs typeface="Times New Roman" pitchFamily="18" charset="0"/>
              </a:rPr>
              <a:t>! Eu planejo, tu planejas, eles planejam</a:t>
            </a:r>
            <a:r>
              <a:rPr lang="pt-BR" sz="2400" smtClean="0">
                <a:cs typeface="Times New Roman" pitchFamily="18" charset="0"/>
              </a:rPr>
              <a:t>....</a:t>
            </a:r>
          </a:p>
          <a:p>
            <a:pPr eaLnBrk="1" hangingPunct="1"/>
            <a:r>
              <a:rPr lang="pt-BR" sz="2400" smtClean="0">
                <a:cs typeface="Times New Roman" pitchFamily="18" charset="0"/>
              </a:rPr>
              <a:t>Negociação entre agentes e atores: capacitar-los para que sejam de fato </a:t>
            </a:r>
            <a:r>
              <a:rPr lang="pt-BR" sz="2400" b="1" i="1" smtClean="0">
                <a:solidFill>
                  <a:srgbClr val="FF0000"/>
                </a:solidFill>
                <a:cs typeface="Times New Roman" pitchFamily="18" charset="0"/>
              </a:rPr>
              <a:t>atores e não apenas espectadores.</a:t>
            </a:r>
          </a:p>
          <a:p>
            <a:pPr eaLnBrk="1" hangingPunct="1"/>
            <a:r>
              <a:rPr lang="pt-BR" sz="2400" smtClean="0">
                <a:cs typeface="Times New Roman" pitchFamily="18" charset="0"/>
              </a:rPr>
              <a:t>De fato : “O território nunca está acabado, construção e reconstrução... um território de vida pulsante de jogos de interesses e conflitos” (</a:t>
            </a:r>
            <a:r>
              <a:rPr lang="pt-BR" sz="2000" i="1" smtClean="0">
                <a:cs typeface="Times New Roman" pitchFamily="18" charset="0"/>
              </a:rPr>
              <a:t>Zander Navarro</a:t>
            </a:r>
            <a:r>
              <a:rPr lang="pt-BR" sz="2400" smtClean="0">
                <a:cs typeface="Times New Roman" pitchFamily="18" charset="0"/>
              </a:rPr>
              <a:t>).</a:t>
            </a:r>
            <a:r>
              <a:rPr lang="en-US" sz="2400" smtClean="0">
                <a:cs typeface="Times New Roman" pitchFamily="18" charset="0"/>
              </a:rPr>
              <a:t> </a:t>
            </a:r>
            <a:endParaRPr lang="pt-BR" sz="240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Fatores de Sucesso das experiências de DRT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pt-BR" b="1" smtClean="0"/>
              <a:t>Desenvolvimento de Identidades locais: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-  Identidades Culturais em Quarta Colônia de RS, em Maranhão e em Rio Grande do Norte.</a:t>
            </a:r>
          </a:p>
          <a:p>
            <a:pPr eaLnBrk="1" hangingPunct="1">
              <a:buFontTx/>
              <a:buChar char="-"/>
            </a:pPr>
            <a:r>
              <a:rPr lang="pt-BR" smtClean="0"/>
              <a:t>Identidades agroindustriais em RS.</a:t>
            </a:r>
          </a:p>
          <a:p>
            <a:pPr eaLnBrk="1" hangingPunct="1">
              <a:buFontTx/>
              <a:buChar char="-"/>
            </a:pPr>
            <a:r>
              <a:rPr lang="pt-BR" smtClean="0"/>
              <a:t>Identidades agrárias no Cariri paraibano.</a:t>
            </a:r>
          </a:p>
          <a:p>
            <a:pPr eaLnBrk="1" hangingPunct="1">
              <a:buFont typeface="Wingdings" pitchFamily="2" charset="2"/>
              <a:buNone/>
            </a:pP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62000"/>
            <a:ext cx="8001000" cy="762000"/>
          </a:xfrm>
        </p:spPr>
        <p:txBody>
          <a:bodyPr/>
          <a:lstStyle/>
          <a:p>
            <a:pPr algn="ctr" eaLnBrk="1" hangingPunct="1"/>
            <a:r>
              <a:rPr lang="pt-BR" smtClean="0"/>
              <a:t>Fatores de Insucesso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362200"/>
            <a:ext cx="800100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u="sng" smtClean="0"/>
              <a:t>Institucionais</a:t>
            </a:r>
            <a:r>
              <a:rPr lang="pt-BR" smtClean="0"/>
              <a:t>:dificuldade em integrar projetos, </a:t>
            </a:r>
            <a:r>
              <a:rPr lang="pt-BR" b="1" smtClean="0"/>
              <a:t>disputa entre programas </a:t>
            </a:r>
            <a:r>
              <a:rPr lang="pt-BR" smtClean="0"/>
              <a:t>de diferentes órgãos gera </a:t>
            </a:r>
            <a:r>
              <a:rPr lang="pt-BR" b="1" smtClean="0">
                <a:cs typeface="Times New Roman" pitchFamily="18" charset="0"/>
              </a:rPr>
              <a:t>multiplicidade</a:t>
            </a:r>
            <a:r>
              <a:rPr lang="pt-BR" smtClean="0">
                <a:cs typeface="Times New Roman" pitchFamily="18" charset="0"/>
              </a:rPr>
              <a:t> de ações contraditórias numa mesma região e </a:t>
            </a:r>
            <a:r>
              <a:rPr lang="pt-BR" b="1" smtClean="0">
                <a:cs typeface="Times New Roman" pitchFamily="18" charset="0"/>
              </a:rPr>
              <a:t>inexistência</a:t>
            </a:r>
            <a:r>
              <a:rPr lang="pt-BR" smtClean="0">
                <a:cs typeface="Times New Roman" pitchFamily="18" charset="0"/>
              </a:rPr>
              <a:t> total de ações em outras. </a:t>
            </a:r>
            <a:endParaRPr lang="pt-BR" smtClean="0"/>
          </a:p>
          <a:p>
            <a:pPr eaLnBrk="1" hangingPunct="1">
              <a:lnSpc>
                <a:spcPct val="90000"/>
              </a:lnSpc>
            </a:pPr>
            <a:r>
              <a:rPr lang="pt-BR" u="sng" smtClean="0"/>
              <a:t>Políticos</a:t>
            </a:r>
            <a:r>
              <a:rPr lang="pt-BR" smtClean="0"/>
              <a:t>: </a:t>
            </a:r>
            <a:r>
              <a:rPr lang="pt-BR" i="1" smtClean="0">
                <a:latin typeface="TimesNewRomanPS-ItalicMT"/>
                <a:cs typeface="Times New Roman" pitchFamily="18" charset="0"/>
              </a:rPr>
              <a:t>prefeiturização”: </a:t>
            </a:r>
            <a:r>
              <a:rPr lang="pt-BR" smtClean="0">
                <a:cs typeface="Times New Roman" pitchFamily="18" charset="0"/>
              </a:rPr>
              <a:t>tendência ao protagonismo excessivo dos poderes públicos</a:t>
            </a:r>
            <a:r>
              <a:rPr lang="pt-BR" smtClean="0"/>
              <a:t> e de </a:t>
            </a:r>
            <a:r>
              <a:rPr lang="pt-BR" smtClean="0">
                <a:cs typeface="Times New Roman" pitchFamily="18" charset="0"/>
              </a:rPr>
              <a:t>lideranças representativas de fortes segmentos econômicos, </a:t>
            </a:r>
            <a:r>
              <a:rPr lang="pt-BR" b="1" smtClean="0">
                <a:cs typeface="Times New Roman" pitchFamily="18" charset="0"/>
              </a:rPr>
              <a:t>inibe a conscientização, organização </a:t>
            </a:r>
            <a:r>
              <a:rPr lang="pt-BR" smtClean="0">
                <a:cs typeface="Times New Roman" pitchFamily="18" charset="0"/>
              </a:rPr>
              <a:t>e participação das populações</a:t>
            </a:r>
            <a:r>
              <a:rPr lang="pt-BR" sz="2400" smtClean="0">
                <a:cs typeface="Times New Roman" pitchFamily="18" charset="0"/>
              </a:rPr>
              <a:t>.</a:t>
            </a:r>
            <a:r>
              <a:rPr lang="pt-BR" sz="24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>
                <a:cs typeface="Times New Roman" pitchFamily="18" charset="0"/>
              </a:rPr>
              <a:t>Fatores </a:t>
            </a:r>
            <a:r>
              <a:rPr lang="pt-BR" u="sng" smtClean="0">
                <a:cs typeface="Times New Roman" pitchFamily="18" charset="0"/>
              </a:rPr>
              <a:t>Básicos</a:t>
            </a:r>
            <a:r>
              <a:rPr lang="pt-BR" smtClean="0">
                <a:cs typeface="Times New Roman" pitchFamily="18" charset="0"/>
              </a:rPr>
              <a:t> que explicam o pouco Capital Social desenvolvido</a:t>
            </a:r>
            <a:r>
              <a:rPr lang="pt-BR" smtClean="0"/>
              <a:t>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>
                <a:cs typeface="Times New Roman" pitchFamily="18" charset="0"/>
              </a:rPr>
              <a:t>Econômicos:falta de meios, pobreza, desemprego.</a:t>
            </a:r>
            <a:r>
              <a:rPr lang="pt-BR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>
                <a:cs typeface="Times New Roman" pitchFamily="18" charset="0"/>
              </a:rPr>
              <a:t>Sociais:dependência, subordinação, pouca organização social.</a:t>
            </a:r>
            <a:r>
              <a:rPr lang="pt-BR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>
                <a:cs typeface="Times New Roman" pitchFamily="18" charset="0"/>
              </a:rPr>
              <a:t>Geográficos: isolamento, dificuldade de comunicações, limitantes naturais.</a:t>
            </a:r>
            <a:r>
              <a:rPr lang="pt-BR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>
                <a:cs typeface="Times New Roman" pitchFamily="18" charset="0"/>
              </a:rPr>
              <a:t>Educacionais:educação formal deficiente, analfabetismo, baixa informação e capacitação.</a:t>
            </a: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Avaliação das experiências dos países e do Brasil? </a:t>
            </a:r>
          </a:p>
        </p:txBody>
      </p:sp>
      <p:sp>
        <p:nvSpPr>
          <p:cNvPr id="26627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Melhorou a eficácia na aplicação das políticas?</a:t>
            </a:r>
          </a:p>
          <a:p>
            <a:r>
              <a:rPr lang="pt-BR" smtClean="0"/>
              <a:t>Criaram-se capacidades novas de gestão?</a:t>
            </a:r>
          </a:p>
          <a:p>
            <a:r>
              <a:rPr lang="pt-BR" smtClean="0"/>
              <a:t>Aumentou a “coesão” social?</a:t>
            </a:r>
          </a:p>
          <a:p>
            <a:r>
              <a:rPr lang="pt-BR" smtClean="0"/>
              <a:t>Acelerou-se o desenvolvimento e a erradicação da pobreza? Foi por causa dos territórios? Ou foi por causa das políticas sociais de âmbito nacional como o PRONAF?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Massificação Rápida: será possível?</a:t>
            </a:r>
          </a:p>
        </p:txBody>
      </p:sp>
      <p:sp>
        <p:nvSpPr>
          <p:cNvPr id="27651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400 territórios em 6 anos? 120 em 3 anos?. </a:t>
            </a:r>
          </a:p>
          <a:p>
            <a:r>
              <a:rPr lang="pt-BR" smtClean="0"/>
              <a:t>Estão se conformando efetivamente esses territórios? </a:t>
            </a:r>
          </a:p>
          <a:p>
            <a:r>
              <a:rPr lang="pt-BR" smtClean="0"/>
              <a:t>Qual é o efeito concreto da infra-estrutura que está sendo dada? PRONAT? R$ 600 milhões.</a:t>
            </a:r>
          </a:p>
          <a:p>
            <a:r>
              <a:rPr lang="pt-BR" smtClean="0"/>
              <a:t>Os territórios não estarão se organizando em função disso exclusivamente?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 Guisa de Conclusão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28875"/>
            <a:ext cx="8001000" cy="40719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>
                <a:cs typeface="Times New Roman" pitchFamily="18" charset="0"/>
              </a:rPr>
              <a:t>Devem-se </a:t>
            </a:r>
            <a:r>
              <a:rPr lang="pt-BR" b="1" smtClean="0">
                <a:cs typeface="Times New Roman" pitchFamily="18" charset="0"/>
              </a:rPr>
              <a:t>reforçar os espaços locais de negociação</a:t>
            </a:r>
            <a:r>
              <a:rPr lang="pt-BR" smtClean="0">
                <a:cs typeface="Times New Roman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pt-BR" b="1" smtClean="0"/>
              <a:t>Fortalecer as cadeias </a:t>
            </a:r>
            <a:r>
              <a:rPr lang="pt-BR" smtClean="0"/>
              <a:t>agropecuárias inserindo o PRONAF dentro dos territórios e das cadeias agroindustriais.</a:t>
            </a:r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Estabelecer </a:t>
            </a:r>
            <a:r>
              <a:rPr lang="pt-BR" b="1" smtClean="0"/>
              <a:t>mecanismos de</a:t>
            </a:r>
            <a:r>
              <a:rPr lang="pt-BR" smtClean="0"/>
              <a:t> </a:t>
            </a:r>
            <a:r>
              <a:rPr lang="pt-BR" smtClean="0">
                <a:solidFill>
                  <a:srgbClr val="FF0000"/>
                </a:solidFill>
              </a:rPr>
              <a:t>governança</a:t>
            </a:r>
            <a:r>
              <a:rPr lang="pt-BR" smtClean="0"/>
              <a:t> dos territórios que permitam a difusão dos benefícios produtivos de forma mais ampla em todos os elos das cadeias produtivas.</a:t>
            </a:r>
          </a:p>
          <a:p>
            <a:pPr eaLnBrk="1" hangingPunct="1">
              <a:lnSpc>
                <a:spcPct val="90000"/>
              </a:lnSpc>
            </a:pP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MUITO OBRIGADO PELA PACIÊNCIA</a:t>
            </a:r>
          </a:p>
        </p:txBody>
      </p:sp>
      <p:sp>
        <p:nvSpPr>
          <p:cNvPr id="29699" name="Subtítulo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8001000" cy="1143000"/>
          </a:xfrm>
        </p:spPr>
        <p:txBody>
          <a:bodyPr/>
          <a:lstStyle/>
          <a:p>
            <a:pPr algn="ctr" eaLnBrk="1" hangingPunct="1"/>
            <a:r>
              <a:rPr lang="pt-BR" smtClean="0"/>
              <a:t>Antecedentes Históricos</a:t>
            </a:r>
            <a:endParaRPr lang="en-US" smtClean="0"/>
          </a:p>
        </p:txBody>
      </p:sp>
      <p:graphicFrame>
        <p:nvGraphicFramePr>
          <p:cNvPr id="44067" name="Group 35"/>
          <p:cNvGraphicFramePr>
            <a:graphicFrameLocks noGrp="1"/>
          </p:cNvGraphicFramePr>
          <p:nvPr>
            <p:ph type="tbl" idx="1"/>
          </p:nvPr>
        </p:nvGraphicFramePr>
        <p:xfrm>
          <a:off x="928688" y="2286000"/>
          <a:ext cx="8001000" cy="4433054"/>
        </p:xfrm>
        <a:graphic>
          <a:graphicData uri="http://schemas.openxmlformats.org/drawingml/2006/table">
            <a:tbl>
              <a:tblPr/>
              <a:tblGrid>
                <a:gridCol w="2667000"/>
                <a:gridCol w="2667000"/>
                <a:gridCol w="2667000"/>
              </a:tblGrid>
              <a:tr h="1589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Teorias de Localização Industrial (50,60)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Terceira Itália, Projeto LEADER, 2o Pilar da PAC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PDRIs Nordeste do Brasil-anos 70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09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PNRA 1986: Regiões Prioritárias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Descentralização Constituição.1988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Projeto Nordeste: FUMOC: 1994  FAO (DSA)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76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PRONAF Infra estrutura 1996, Novo Mundo Rural (MDA)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Comunidade Solidária 1998 ( DELIS); CNDRS 2002.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MCT/FINEP: </a:t>
                      </a:r>
                      <a:r>
                        <a:rPr kumimoji="0" lang="pt-BR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APLs</a:t>
                      </a: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: Arranjos Territoriais Locais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Estudos Acadêmicos que colaboraram com o DRT.</a:t>
            </a:r>
            <a:endParaRPr lang="en-US" smtClean="0"/>
          </a:p>
        </p:txBody>
      </p:sp>
      <p:graphicFrame>
        <p:nvGraphicFramePr>
          <p:cNvPr id="46125" name="Group 45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8001000" cy="3733800"/>
        </p:xfrm>
        <a:graphic>
          <a:graphicData uri="http://schemas.openxmlformats.org/drawingml/2006/table">
            <a:tbl>
              <a:tblPr/>
              <a:tblGrid>
                <a:gridCol w="4000500"/>
                <a:gridCol w="4000500"/>
              </a:tblGrid>
              <a:tr h="1244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Projeto RURURBANO: Graziano da Silva,J.: 1998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Cidades Imaginárias: Veiga, J.E: 2000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4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Projeto FAO/INCRA de Agricultura Familiar e Sistemas Agrários: 1999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Introdução de Conceitos de DRT. Ricardo Abramovay : 2000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4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Impactos Regionais dos Assentamentos: Leite, S e Medeiros, L: 2000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Outros Estudos (Schneider, Ortega, Mattei, França, Buarque, Gazella, etc)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O eixo central dos debates nos anos 90 eram políticas setoriais (Crédito, Reforma Agrária, etc)</a:t>
            </a: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mtClean="0"/>
              <a:t>Os estudos centravam-se nestes problemas: Desistência dos Assentamentos, Fatores de Sucesso, ITR, PROCERA, Custos e Gastos, Conflitos, Grilagem de Terras, etc.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smtClean="0"/>
          </a:p>
          <a:p>
            <a:pPr eaLnBrk="1" hangingPunct="1">
              <a:lnSpc>
                <a:spcPct val="90000"/>
              </a:lnSpc>
            </a:pPr>
            <a:r>
              <a:rPr lang="pt-BR" smtClean="0"/>
              <a:t>Agora o Eixo mudou para as Políticas de </a:t>
            </a:r>
            <a:r>
              <a:rPr lang="pt-BR" smtClean="0">
                <a:solidFill>
                  <a:srgbClr val="FF0000"/>
                </a:solidFill>
              </a:rPr>
              <a:t>Território.</a:t>
            </a:r>
            <a:endParaRPr lang="en-US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Alguns dos Programas Atuais de DRT</a:t>
            </a:r>
            <a:endParaRPr lang="en-US" smtClean="0"/>
          </a:p>
        </p:txBody>
      </p:sp>
      <p:graphicFrame>
        <p:nvGraphicFramePr>
          <p:cNvPr id="48167" name="Group 39"/>
          <p:cNvGraphicFramePr>
            <a:graphicFrameLocks noGrp="1"/>
          </p:cNvGraphicFramePr>
          <p:nvPr>
            <p:ph type="tbl" idx="1"/>
          </p:nvPr>
        </p:nvGraphicFramePr>
        <p:xfrm>
          <a:off x="914400" y="2209800"/>
          <a:ext cx="8001000" cy="5029200"/>
        </p:xfrm>
        <a:graphic>
          <a:graphicData uri="http://schemas.openxmlformats.org/drawingml/2006/table">
            <a:tbl>
              <a:tblPr/>
              <a:tblGrid>
                <a:gridCol w="3943352"/>
                <a:gridCol w="4057648"/>
              </a:tblGrid>
              <a:tr h="2242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Ministério de Desenvolvimento Agrário/SDT: “Territórios para a Cidadania” </a:t>
                      </a: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Integração de todos os programas?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Ministério de Desenvolvimento Social e Fome Zero: CONSADS (Conselhos Segurança Alimentar).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42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MIN/SDR: Programas de Promoção e Sustentabilidade dos Espaços Sub-regionais PROMESSOs.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Programas Estaduais: COREDES (RS), PRODIM (MA), RENASCER (PE), Potiguar (RN), São José (CE), Helder Câmara, SEBRAE, etc.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5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pt-B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pt-B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Experiências Brasileiras de DRT: Região Sul </a:t>
            </a:r>
            <a:endParaRPr lang="en-US" smtClean="0"/>
          </a:p>
        </p:txBody>
      </p:sp>
      <p:graphicFrame>
        <p:nvGraphicFramePr>
          <p:cNvPr id="57373" name="Group 29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8001000" cy="3733800"/>
        </p:xfrm>
        <a:graphic>
          <a:graphicData uri="http://schemas.openxmlformats.org/drawingml/2006/table">
            <a:tbl>
              <a:tblPr/>
              <a:tblGrid>
                <a:gridCol w="4000500"/>
                <a:gridCol w="4000500"/>
              </a:tblGrid>
              <a:tr h="186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Santa Catarina</a:t>
                      </a: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: Dificuldade de coordenação entre programas diferentes: </a:t>
                      </a:r>
                      <a:r>
                        <a:rPr kumimoji="0" lang="pt-BR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CONSADs</a:t>
                      </a: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, SDR, SDT</a:t>
                      </a:r>
                      <a:r>
                        <a:rPr kumimoji="0" lang="pt-B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.(</a:t>
                      </a:r>
                      <a:r>
                        <a:rPr kumimoji="0" lang="pt-BR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Gazella</a:t>
                      </a:r>
                      <a:r>
                        <a:rPr kumimoji="0" lang="pt-B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Rio Grande do Sul</a:t>
                      </a: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: Dificuldade de coordenação </a:t>
                      </a:r>
                      <a:r>
                        <a:rPr kumimoji="0" lang="pt-BR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CONSADs</a:t>
                      </a: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e </a:t>
                      </a:r>
                      <a:r>
                        <a:rPr kumimoji="0" lang="pt-BR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COREDEs</a:t>
                      </a: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pt-B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</a:t>
                      </a:r>
                      <a:r>
                        <a:rPr kumimoji="0" lang="pt-BR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Sacco</a:t>
                      </a:r>
                      <a:r>
                        <a:rPr kumimoji="0" lang="pt-B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Anjos).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Rio Grande do Sul:</a:t>
                      </a: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vantagens de organização com base em identidades culturais (Quarta Itália) </a:t>
                      </a:r>
                      <a:r>
                        <a:rPr kumimoji="0" 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(Froelich)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Rio Grande do Sul:</a:t>
                      </a: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vantagens de org.com identidades econômicas: agroindústria. (</a:t>
                      </a:r>
                      <a:r>
                        <a:rPr kumimoji="0" lang="pt-BR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Wesz</a:t>
                      </a:r>
                      <a:r>
                        <a:rPr kumimoji="0" lang="pt-B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/>
              <a:t>Região Nordeste</a:t>
            </a:r>
            <a:endParaRPr lang="en-US" smtClean="0"/>
          </a:p>
        </p:txBody>
      </p:sp>
      <p:graphicFrame>
        <p:nvGraphicFramePr>
          <p:cNvPr id="58390" name="Group 22"/>
          <p:cNvGraphicFramePr>
            <a:graphicFrameLocks noGrp="1"/>
          </p:cNvGraphicFramePr>
          <p:nvPr>
            <p:ph type="tbl" idx="1"/>
          </p:nvPr>
        </p:nvGraphicFramePr>
        <p:xfrm>
          <a:off x="762000" y="2362200"/>
          <a:ext cx="8153400" cy="4206875"/>
        </p:xfrm>
        <a:graphic>
          <a:graphicData uri="http://schemas.openxmlformats.org/drawingml/2006/table">
            <a:tbl>
              <a:tblPr/>
              <a:tblGrid>
                <a:gridCol w="4037013"/>
                <a:gridCol w="4116387"/>
              </a:tblGrid>
              <a:tr h="186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Pernambuco</a:t>
                      </a: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: divisão em 12 áreas mais competitivas e escolha de 11 municípios mais pobres: inclusão social. Projeto Renascer e CINDESF.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Rio Grande do Norte e Maranhão</a:t>
                      </a: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: projetos de DRT com identidades culturais (PRODIM e POTIGUAR)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Ceará e Bahia</a:t>
                      </a: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: projetos de infra estrutura social (Luz e Cisternas) dirigidos as comunidades, sem participação.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Paraíba</a:t>
                      </a: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: Pacto do Cariri com fortalecimento de cadeias produtivas locais.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Dom Helder Câmara.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Justificativas para Territorial: </a:t>
            </a:r>
            <a:r>
              <a:rPr lang="pt-BR" smtClean="0">
                <a:solidFill>
                  <a:srgbClr val="FF0000"/>
                </a:solidFill>
              </a:rPr>
              <a:t>Descentralização.</a:t>
            </a:r>
          </a:p>
        </p:txBody>
      </p:sp>
      <p:sp>
        <p:nvSpPr>
          <p:cNvPr id="11267" name="Espaço Reservado para Conteú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Rural é mais do que o agrícola</a:t>
            </a:r>
          </a:p>
          <a:p>
            <a:r>
              <a:rPr lang="pt-BR" smtClean="0"/>
              <a:t>Escala Estadual é muito ampla</a:t>
            </a:r>
          </a:p>
          <a:p>
            <a:r>
              <a:rPr lang="pt-BR" smtClean="0"/>
              <a:t>Escala Municipal é muito restrita</a:t>
            </a:r>
          </a:p>
          <a:p>
            <a:r>
              <a:rPr lang="pt-BR" smtClean="0"/>
              <a:t>Território é unidade que melhor dimensiona os laços de proximidade.</a:t>
            </a:r>
          </a:p>
          <a:p>
            <a:pPr>
              <a:buFont typeface="Wingdings" pitchFamily="2" charset="2"/>
              <a:buNone/>
            </a:pPr>
            <a:r>
              <a:rPr lang="pt-BR" smtClean="0"/>
              <a:t>“ </a:t>
            </a:r>
            <a:r>
              <a:rPr lang="pt-BR" sz="2400" i="1" smtClean="0"/>
              <a:t>Visão integradora de espaços, atores, mercados e políticas.. Visando geração riquezas, equidade redistributiva, diversidade, solidariedade..justiça...” </a:t>
            </a:r>
            <a:endParaRPr lang="pt-BR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as">
  <a:themeElements>
    <a:clrScheme name="Capsula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a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apsula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a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Files\Office2Kp\Templates\Estruturas de apresentação\Capsulas.pot</Template>
  <TotalTime>645</TotalTime>
  <Words>1421</Words>
  <Application>Microsoft Office PowerPoint</Application>
  <PresentationFormat>Apresentação na tela (4:3)</PresentationFormat>
  <Paragraphs>141</Paragraphs>
  <Slides>27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34" baseType="lpstr">
      <vt:lpstr>Times New Roman</vt:lpstr>
      <vt:lpstr>Arial</vt:lpstr>
      <vt:lpstr>Wingdings</vt:lpstr>
      <vt:lpstr>Calibri</vt:lpstr>
      <vt:lpstr>AvantGarde Bk BT</vt:lpstr>
      <vt:lpstr>TimesNewRomanPS-ItalicMT</vt:lpstr>
      <vt:lpstr>Capsulas</vt:lpstr>
      <vt:lpstr>Agricultura Familiar</vt:lpstr>
      <vt:lpstr>8ª aula</vt:lpstr>
      <vt:lpstr>Antecedentes Históricos</vt:lpstr>
      <vt:lpstr>Estudos Acadêmicos que colaboraram com o DRT.</vt:lpstr>
      <vt:lpstr>O eixo central dos debates nos anos 90 eram políticas setoriais (Crédito, Reforma Agrária, etc)</vt:lpstr>
      <vt:lpstr>Alguns dos Programas Atuais de DRT</vt:lpstr>
      <vt:lpstr>Experiências Brasileiras de DRT: Região Sul </vt:lpstr>
      <vt:lpstr>Região Nordeste</vt:lpstr>
      <vt:lpstr>Justificativas para Territorial: Descentralização.</vt:lpstr>
      <vt:lpstr>Proposta Atual do Governo: três eixos ( Etcheverry, 2009)</vt:lpstr>
      <vt:lpstr>Conceitos: Espaço, Identidade, Território </vt:lpstr>
      <vt:lpstr>Reconstrução do Estado?</vt:lpstr>
      <vt:lpstr>Território:Aspectos Conceituais</vt:lpstr>
      <vt:lpstr>Visões Diferentes de Território</vt:lpstr>
      <vt:lpstr>Alternativas Excludentes (Trade Offs) Participação e Eficácia</vt:lpstr>
      <vt:lpstr>Trade Off: Oferta ou Demanda? </vt:lpstr>
      <vt:lpstr>Modelo Hirschman: investimento induzido a partir da escassez. </vt:lpstr>
      <vt:lpstr>(Trade Offs): Representatividade e Inovação.</vt:lpstr>
      <vt:lpstr>Atividades Agrícolas e Não agrícolas: suposta desprimarizaçao da economia rural</vt:lpstr>
      <vt:lpstr>Coesão Social, Negociação, Conflito</vt:lpstr>
      <vt:lpstr>Fatores de Sucesso das experiências de DRT</vt:lpstr>
      <vt:lpstr>Fatores de Insucesso </vt:lpstr>
      <vt:lpstr>Fatores Básicos que explicam o pouco Capital Social desenvolvido </vt:lpstr>
      <vt:lpstr>Avaliação das experiências dos países e do Brasil? </vt:lpstr>
      <vt:lpstr>Massificação Rápida: será possível?</vt:lpstr>
      <vt:lpstr>A Guisa de Conclusão</vt:lpstr>
      <vt:lpstr>MUITO OBRIGADO PELA PACIÊNCIA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EXPERIÊNCIAS DE  DESENVOLVIMENTO TERRITORIAL RURAL NO BRASIL</dc:title>
  <dc:creator>Carlos Guanziroli</dc:creator>
  <cp:lastModifiedBy>Carlos</cp:lastModifiedBy>
  <cp:revision>150</cp:revision>
  <cp:lastPrinted>1601-01-01T00:00:00Z</cp:lastPrinted>
  <dcterms:created xsi:type="dcterms:W3CDTF">2005-12-12T11:30:54Z</dcterms:created>
  <dcterms:modified xsi:type="dcterms:W3CDTF">2010-03-05T20:04:42Z</dcterms:modified>
</cp:coreProperties>
</file>