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heme/themeOverride3.xml" ContentType="application/vnd.openxmlformats-officedocument.themeOverride+xml"/>
  <Default Extension="wmf" ContentType="image/x-wmf"/>
  <Default Extension="xls" ContentType="application/vnd.ms-exce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theme/themeOverride4.xml" ContentType="application/vnd.openxmlformats-officedocument.themeOverride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37" r:id="rId1"/>
  </p:sldMasterIdLst>
  <p:notesMasterIdLst>
    <p:notesMasterId r:id="rId35"/>
  </p:notesMasterIdLst>
  <p:sldIdLst>
    <p:sldId id="256" r:id="rId2"/>
    <p:sldId id="257" r:id="rId3"/>
    <p:sldId id="258" r:id="rId4"/>
    <p:sldId id="260" r:id="rId5"/>
    <p:sldId id="261" r:id="rId6"/>
    <p:sldId id="263" r:id="rId7"/>
    <p:sldId id="264" r:id="rId8"/>
    <p:sldId id="265" r:id="rId9"/>
    <p:sldId id="266" r:id="rId10"/>
    <p:sldId id="279" r:id="rId11"/>
    <p:sldId id="267" r:id="rId12"/>
    <p:sldId id="280" r:id="rId13"/>
    <p:sldId id="268" r:id="rId14"/>
    <p:sldId id="291" r:id="rId15"/>
    <p:sldId id="269" r:id="rId16"/>
    <p:sldId id="270" r:id="rId17"/>
    <p:sldId id="271" r:id="rId18"/>
    <p:sldId id="281" r:id="rId19"/>
    <p:sldId id="288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87" r:id="rId28"/>
    <p:sldId id="282" r:id="rId29"/>
    <p:sldId id="284" r:id="rId30"/>
    <p:sldId id="285" r:id="rId31"/>
    <p:sldId id="286" r:id="rId32"/>
    <p:sldId id="289" r:id="rId33"/>
    <p:sldId id="290" r:id="rId3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787"/>
    <p:restoredTop sz="92040" autoAdjust="0"/>
  </p:normalViewPr>
  <p:slideViewPr>
    <p:cSldViewPr>
      <p:cViewPr varScale="1">
        <p:scale>
          <a:sx n="72" d="100"/>
          <a:sy n="72" d="100"/>
        </p:scale>
        <p:origin x="-82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224"/>
    </p:cViewPr>
  </p:sorterViewPr>
  <p:notesViewPr>
    <p:cSldViewPr>
      <p:cViewPr varScale="1">
        <p:scale>
          <a:sx n="58" d="100"/>
          <a:sy n="58" d="100"/>
        </p:scale>
        <p:origin x="-1812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C485FBF2-2D01-44FC-A2EC-5A9B7BDE5D9E}" type="datetimeFigureOut">
              <a:rPr lang="pt-BR"/>
              <a:pPr>
                <a:defRPr/>
              </a:pPr>
              <a:t>05/03/2010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pt-BR" noProof="0" smtClean="0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noProof="0" smtClean="0"/>
              <a:t>Clique para editar os estilos do texto mestre</a:t>
            </a:r>
          </a:p>
          <a:p>
            <a:pPr lvl="1"/>
            <a:r>
              <a:rPr lang="pt-BR" noProof="0" smtClean="0"/>
              <a:t>Segundo nível</a:t>
            </a:r>
          </a:p>
          <a:p>
            <a:pPr lvl="2"/>
            <a:r>
              <a:rPr lang="pt-BR" noProof="0" smtClean="0"/>
              <a:t>Terceiro nível</a:t>
            </a:r>
          </a:p>
          <a:p>
            <a:pPr lvl="3"/>
            <a:r>
              <a:rPr lang="pt-BR" noProof="0" smtClean="0"/>
              <a:t>Quarto nível</a:t>
            </a:r>
          </a:p>
          <a:p>
            <a:pPr lvl="4"/>
            <a:r>
              <a:rPr lang="pt-BR" noProof="0" smtClean="0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3F737625-9EAB-4817-B8E0-48181B12B524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5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BR" smtClean="0"/>
          </a:p>
        </p:txBody>
      </p:sp>
      <p:sp>
        <p:nvSpPr>
          <p:cNvPr id="44036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FB2287A-DF9D-4F1C-A86B-ACCE8AF89731}" type="slidenum">
              <a:rPr lang="pt-BR" smtClean="0"/>
              <a:pPr/>
              <a:t>1</a:t>
            </a:fld>
            <a:endParaRPr lang="pt-B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9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BR" smtClean="0"/>
          </a:p>
        </p:txBody>
      </p:sp>
      <p:sp>
        <p:nvSpPr>
          <p:cNvPr id="45060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19FC1E9-C200-46B6-B4BF-2A3931831013}" type="slidenum">
              <a:rPr lang="pt-BR" smtClean="0"/>
              <a:pPr/>
              <a:t>3</a:t>
            </a:fld>
            <a:endParaRPr lang="pt-B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riângulo retângulo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grpSp>
        <p:nvGrpSpPr>
          <p:cNvPr id="5" name="Grupo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Forma livre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7" name="Forma livre 6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" name="Forma livre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>
                <a:defRPr/>
              </a:pPr>
              <a:endParaRPr lang="en-US"/>
            </a:p>
          </p:txBody>
        </p:sp>
        <p:cxnSp>
          <p:nvCxnSpPr>
            <p:cNvPr id="10" name="Conector reto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ítulo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17" name="Subtítulo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pt-BR" smtClean="0"/>
              <a:t>Clique para editar o estilo do subtítulo mestre</a:t>
            </a:r>
            <a:endParaRPr lang="en-US"/>
          </a:p>
        </p:txBody>
      </p:sp>
      <p:sp>
        <p:nvSpPr>
          <p:cNvPr id="11" name="Espaço Reservado para Data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2" name="Espaço Reservado para Rodapé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3" name="Espaço Reservado para Número de Slide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59569158-482D-4170-8CD6-9F19DEFB7A8B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Espaço Reservado para Data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Espaço Reservado para Rodapé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Espaço Reservado para Número de Slid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A06283-651C-43DC-A83E-6160ADEB8674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Espaço Reservado para Data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Espaço Reservado para Rodapé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Espaço Reservado para Número de Slid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F1CF71-46BA-4A6F-BBC4-576C7C80C183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7" name="Título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4" name="Espaço Reservado para Data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Espaço Reservado para Rodapé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Espaço Reservado para Número de Slid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AC47A2-406F-4348-99EB-F1F1EFA1F63B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visa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Divisa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C11AB6A-545E-4A21-92A0-80567BDA0039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8" name="Título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7BEEA35-23A2-46F3-B7EA-9E51ED2A7424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ção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00EED61-2AF9-4D96-8672-1078D270E8E5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E921E88-25FB-419F-B2F5-9A0B759F3FB3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Espaço Reservado para Rodapé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Espaço Reservado para Número de Slid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46F947-E3F2-4847-8847-558BAC0996D1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3F0701F-954B-4C03-BA61-8E0DD5C8801D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rma livre 4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6" name="Forma livre 5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7" name="Triângulo retângulo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8" name="Conector reto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Divisa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Divisa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pt-BR" noProof="0" smtClean="0"/>
              <a:t>Clique no ícone para adicionar uma imagem</a:t>
            </a:r>
            <a:endParaRPr lang="en-US" noProof="0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11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2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3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660E206D-6AC8-4743-850B-461FADEFEFDE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orma livre 12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2" name="Forma livre 11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4" name="Triângulo retângulo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15" name="Conector reto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Espaço Reservado para Título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7177" name="Espaço Reservado para Texto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smtClean="0"/>
          </a:p>
        </p:txBody>
      </p:sp>
      <p:sp>
        <p:nvSpPr>
          <p:cNvPr id="10" name="Espaço Reservado para Data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  <a:cs typeface="+mn-cs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2" name="Espaço Reservado para Rodapé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  <a:cs typeface="+mn-cs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8" name="Espaço Reservado para Número de Slide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 smtClean="0">
                <a:solidFill>
                  <a:schemeClr val="tx1"/>
                </a:solidFill>
                <a:cs typeface="+mn-cs"/>
              </a:defRPr>
            </a:lvl1pPr>
            <a:extLst/>
          </a:lstStyle>
          <a:p>
            <a:pPr>
              <a:defRPr/>
            </a:pPr>
            <a:fld id="{5A9383EB-ADA6-46CB-8AFB-C9552B0A5225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0" r:id="rId1"/>
    <p:sldLayoutId id="2147483956" r:id="rId2"/>
    <p:sldLayoutId id="2147483961" r:id="rId3"/>
    <p:sldLayoutId id="2147483962" r:id="rId4"/>
    <p:sldLayoutId id="2147483963" r:id="rId5"/>
    <p:sldLayoutId id="2147483964" r:id="rId6"/>
    <p:sldLayoutId id="2147483957" r:id="rId7"/>
    <p:sldLayoutId id="2147483965" r:id="rId8"/>
    <p:sldLayoutId id="2147483966" r:id="rId9"/>
    <p:sldLayoutId id="2147483958" r:id="rId10"/>
    <p:sldLayoutId id="2147483959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fontAlgn="base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fontAlgn="base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Planilha_do_Microsoft_Office_Excel_97-2003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28688" y="1214438"/>
            <a:ext cx="7772400" cy="107156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5400" dirty="0" err="1" smtClean="0">
                <a:cs typeface="Times New Roman" pitchFamily="18" charset="0"/>
              </a:rPr>
              <a:t>Agricultura</a:t>
            </a:r>
            <a:r>
              <a:rPr lang="en-US" sz="5400" dirty="0" smtClean="0">
                <a:cs typeface="Times New Roman" pitchFamily="18" charset="0"/>
              </a:rPr>
              <a:t> Familiar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43000" y="2857500"/>
            <a:ext cx="7358063" cy="1785938"/>
          </a:xfrm>
        </p:spPr>
        <p:txBody>
          <a:bodyPr>
            <a:normAutofit/>
          </a:bodyPr>
          <a:lstStyle/>
          <a:p>
            <a:pPr marR="0">
              <a:lnSpc>
                <a:spcPct val="80000"/>
              </a:lnSpc>
              <a:tabLst>
                <a:tab pos="2698750" algn="ctr"/>
                <a:tab pos="5399088" algn="r"/>
              </a:tabLst>
            </a:pPr>
            <a:endParaRPr lang="pt-BR" sz="2400" dirty="0" smtClean="0"/>
          </a:p>
          <a:p>
            <a:pPr marR="0">
              <a:lnSpc>
                <a:spcPct val="80000"/>
              </a:lnSpc>
              <a:tabLst>
                <a:tab pos="2698750" algn="ctr"/>
                <a:tab pos="5399088" algn="r"/>
              </a:tabLst>
            </a:pPr>
            <a:r>
              <a:rPr lang="pt-BR" sz="2400" dirty="0" smtClean="0"/>
              <a:t>Carlos </a:t>
            </a:r>
            <a:r>
              <a:rPr lang="pt-BR" sz="2400" dirty="0" err="1" smtClean="0"/>
              <a:t>E.Guanziroli</a:t>
            </a:r>
            <a:endParaRPr lang="pt-BR" sz="2400" dirty="0" smtClean="0"/>
          </a:p>
          <a:p>
            <a:pPr marR="0">
              <a:lnSpc>
                <a:spcPct val="80000"/>
              </a:lnSpc>
              <a:tabLst>
                <a:tab pos="2698750" algn="ctr"/>
                <a:tab pos="5399088" algn="r"/>
              </a:tabLst>
            </a:pPr>
            <a:r>
              <a:rPr lang="pt-BR" sz="2400" dirty="0" smtClean="0"/>
              <a:t> </a:t>
            </a:r>
            <a:r>
              <a:rPr lang="pt-BR" sz="2500" dirty="0" smtClean="0"/>
              <a:t>(UFF)</a:t>
            </a:r>
            <a:endParaRPr lang="pt-BR" sz="6200" dirty="0" smtClean="0"/>
          </a:p>
          <a:p>
            <a:pPr marR="0">
              <a:lnSpc>
                <a:spcPct val="80000"/>
              </a:lnSpc>
              <a:tabLst>
                <a:tab pos="2698750" algn="ctr"/>
                <a:tab pos="5399088" algn="r"/>
              </a:tabLst>
            </a:pPr>
            <a:r>
              <a:rPr lang="pt-BR" sz="2500" dirty="0" smtClean="0"/>
              <a:t>guanzi@ism.com.br</a:t>
            </a:r>
            <a:endParaRPr lang="en-US" sz="2500" dirty="0" smtClean="0"/>
          </a:p>
          <a:p>
            <a:pPr marR="0" algn="ctr">
              <a:lnSpc>
                <a:spcPct val="80000"/>
              </a:lnSpc>
              <a:tabLst>
                <a:tab pos="2698750" algn="ctr"/>
                <a:tab pos="5399088" algn="r"/>
              </a:tabLst>
            </a:pPr>
            <a:endParaRPr lang="pt-BR" sz="600" dirty="0" smtClean="0">
              <a:solidFill>
                <a:srgbClr val="808080"/>
              </a:solidFill>
              <a:latin typeface="AvantGarde Bk BT"/>
              <a:cs typeface="Times New Roman" pitchFamily="18" charset="0"/>
            </a:endParaRPr>
          </a:p>
          <a:p>
            <a:pPr marR="0" algn="ctr">
              <a:lnSpc>
                <a:spcPct val="80000"/>
              </a:lnSpc>
              <a:tabLst>
                <a:tab pos="2698750" algn="ctr"/>
                <a:tab pos="5399088" algn="r"/>
              </a:tabLst>
            </a:pPr>
            <a:endParaRPr lang="pt-BR" sz="600" dirty="0" smtClean="0">
              <a:solidFill>
                <a:srgbClr val="808080"/>
              </a:solidFill>
              <a:latin typeface="AvantGarde Bk BT"/>
              <a:cs typeface="Times New Roman" pitchFamily="18" charset="0"/>
            </a:endParaRPr>
          </a:p>
          <a:p>
            <a:pPr marR="0" algn="ctr">
              <a:lnSpc>
                <a:spcPct val="80000"/>
              </a:lnSpc>
              <a:tabLst>
                <a:tab pos="2698750" algn="ctr"/>
                <a:tab pos="5399088" algn="r"/>
              </a:tabLst>
            </a:pPr>
            <a:endParaRPr lang="pt-BR" sz="600" dirty="0" smtClean="0">
              <a:solidFill>
                <a:srgbClr val="808080"/>
              </a:solidFill>
              <a:latin typeface="AvantGarde Bk BT"/>
              <a:cs typeface="Times New Roman" pitchFamily="18" charset="0"/>
            </a:endParaRPr>
          </a:p>
          <a:p>
            <a:pPr marR="0" algn="ctr">
              <a:lnSpc>
                <a:spcPct val="80000"/>
              </a:lnSpc>
              <a:tabLst>
                <a:tab pos="2698750" algn="ctr"/>
                <a:tab pos="5399088" algn="r"/>
              </a:tabLst>
            </a:pPr>
            <a:endParaRPr lang="pt-BR" sz="600" dirty="0" smtClean="0">
              <a:solidFill>
                <a:srgbClr val="808080"/>
              </a:solidFill>
              <a:latin typeface="AvantGarde Bk BT"/>
              <a:cs typeface="Times New Roman" pitchFamily="18" charset="0"/>
            </a:endParaRPr>
          </a:p>
          <a:p>
            <a:pPr marR="0" algn="ctr">
              <a:lnSpc>
                <a:spcPct val="80000"/>
              </a:lnSpc>
              <a:tabLst>
                <a:tab pos="2698750" algn="ctr"/>
                <a:tab pos="5399088" algn="r"/>
              </a:tabLst>
            </a:pPr>
            <a:endParaRPr lang="pt-BR" sz="600" dirty="0" smtClean="0">
              <a:solidFill>
                <a:srgbClr val="808080"/>
              </a:solidFill>
              <a:latin typeface="AvantGarde Bk BT"/>
              <a:cs typeface="Times New Roman" pitchFamily="18" charset="0"/>
            </a:endParaRPr>
          </a:p>
          <a:p>
            <a:pPr marR="0" algn="ctr">
              <a:lnSpc>
                <a:spcPct val="80000"/>
              </a:lnSpc>
              <a:tabLst>
                <a:tab pos="2698750" algn="ctr"/>
                <a:tab pos="5399088" algn="r"/>
              </a:tabLst>
            </a:pPr>
            <a:endParaRPr lang="pt-BR" sz="600" dirty="0" smtClean="0">
              <a:solidFill>
                <a:srgbClr val="808080"/>
              </a:solidFill>
              <a:latin typeface="AvantGarde Bk BT"/>
              <a:cs typeface="Times New Roman" pitchFamily="18" charset="0"/>
            </a:endParaRPr>
          </a:p>
          <a:p>
            <a:pPr marR="0" algn="ctr">
              <a:lnSpc>
                <a:spcPct val="80000"/>
              </a:lnSpc>
              <a:tabLst>
                <a:tab pos="2698750" algn="ctr"/>
                <a:tab pos="5399088" algn="r"/>
              </a:tabLst>
            </a:pPr>
            <a:endParaRPr lang="pt-BR" sz="600" dirty="0" smtClean="0">
              <a:solidFill>
                <a:srgbClr val="808080"/>
              </a:solidFill>
              <a:latin typeface="AvantGarde Bk BT"/>
              <a:cs typeface="Times New Roman" pitchFamily="18" charset="0"/>
            </a:endParaRPr>
          </a:p>
          <a:p>
            <a:pPr marR="0" algn="ctr">
              <a:lnSpc>
                <a:spcPct val="80000"/>
              </a:lnSpc>
              <a:tabLst>
                <a:tab pos="2698750" algn="ctr"/>
                <a:tab pos="5399088" algn="r"/>
              </a:tabLst>
            </a:pPr>
            <a:endParaRPr lang="pt-BR" sz="600" dirty="0" smtClean="0">
              <a:solidFill>
                <a:srgbClr val="808080"/>
              </a:solidFill>
              <a:latin typeface="AvantGarde Bk BT"/>
              <a:cs typeface="Times New Roman" pitchFamily="18" charset="0"/>
            </a:endParaRPr>
          </a:p>
          <a:p>
            <a:pPr marR="0" algn="ctr">
              <a:lnSpc>
                <a:spcPct val="80000"/>
              </a:lnSpc>
              <a:tabLst>
                <a:tab pos="2698750" algn="ctr"/>
                <a:tab pos="5399088" algn="r"/>
              </a:tabLst>
            </a:pPr>
            <a:endParaRPr lang="pt-BR" sz="600" dirty="0" smtClean="0">
              <a:solidFill>
                <a:srgbClr val="808080"/>
              </a:solidFill>
              <a:latin typeface="AvantGarde Bk BT"/>
              <a:cs typeface="Times New Roman" pitchFamily="18" charset="0"/>
            </a:endParaRPr>
          </a:p>
          <a:p>
            <a:pPr marR="0" algn="ctr">
              <a:lnSpc>
                <a:spcPct val="80000"/>
              </a:lnSpc>
              <a:tabLst>
                <a:tab pos="2698750" algn="ctr"/>
                <a:tab pos="5399088" algn="r"/>
              </a:tabLst>
            </a:pPr>
            <a:endParaRPr lang="pt-BR" sz="600" dirty="0" smtClean="0">
              <a:solidFill>
                <a:srgbClr val="808080"/>
              </a:solidFill>
              <a:latin typeface="AvantGarde Bk BT"/>
              <a:cs typeface="Times New Roman" pitchFamily="18" charset="0"/>
            </a:endParaRPr>
          </a:p>
          <a:p>
            <a:pPr marR="0" algn="ctr">
              <a:lnSpc>
                <a:spcPct val="80000"/>
              </a:lnSpc>
              <a:tabLst>
                <a:tab pos="2698750" algn="ctr"/>
                <a:tab pos="5399088" algn="r"/>
              </a:tabLst>
            </a:pPr>
            <a:endParaRPr lang="pt-BR" sz="600" dirty="0" smtClean="0">
              <a:solidFill>
                <a:srgbClr val="808080"/>
              </a:solidFill>
              <a:latin typeface="AvantGarde Bk BT"/>
              <a:cs typeface="Times New Roman" pitchFamily="18" charset="0"/>
            </a:endParaRPr>
          </a:p>
          <a:p>
            <a:pPr marR="0" algn="ctr">
              <a:lnSpc>
                <a:spcPct val="80000"/>
              </a:lnSpc>
              <a:tabLst>
                <a:tab pos="2698750" algn="ctr"/>
                <a:tab pos="5399088" algn="r"/>
              </a:tabLst>
            </a:pPr>
            <a:endParaRPr lang="pt-BR" sz="2800" dirty="0" smtClean="0">
              <a:solidFill>
                <a:srgbClr val="808080"/>
              </a:solidFill>
              <a:latin typeface="AvantGarde Bk BT"/>
              <a:cs typeface="Times New Roman" pitchFamily="18" charset="0"/>
            </a:endParaRPr>
          </a:p>
        </p:txBody>
      </p:sp>
      <p:pic>
        <p:nvPicPr>
          <p:cNvPr id="4" name="Picture 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0166" y="5286388"/>
            <a:ext cx="1668780" cy="821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tângulo 4"/>
          <p:cNvSpPr/>
          <p:nvPr/>
        </p:nvSpPr>
        <p:spPr>
          <a:xfrm>
            <a:off x="2143108" y="2214554"/>
            <a:ext cx="4572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tabLst>
                <a:tab pos="2698750" algn="ctr"/>
                <a:tab pos="5399088" algn="r"/>
              </a:tabLst>
            </a:pPr>
            <a:r>
              <a:rPr lang="pt-BR" dirty="0">
                <a:solidFill>
                  <a:srgbClr val="808080"/>
                </a:solidFill>
                <a:latin typeface="AvantGarde Bk BT"/>
                <a:cs typeface="Times New Roman" pitchFamily="18" charset="0"/>
              </a:rPr>
              <a:t>Ministério de Desenvolvimento Agrário/UNB/SBPC</a:t>
            </a:r>
          </a:p>
          <a:p>
            <a:pPr algn="ctr" eaLnBrk="1" hangingPunct="1">
              <a:tabLst>
                <a:tab pos="2698750" algn="ctr"/>
                <a:tab pos="5399088" algn="r"/>
              </a:tabLst>
            </a:pPr>
            <a:r>
              <a:rPr lang="pt-BR" dirty="0" smtClean="0">
                <a:solidFill>
                  <a:srgbClr val="808080"/>
                </a:solidFill>
                <a:latin typeface="AvantGarde Bk BT"/>
                <a:cs typeface="Times New Roman" pitchFamily="18" charset="0"/>
              </a:rPr>
              <a:t>IICA</a:t>
            </a:r>
          </a:p>
          <a:p>
            <a:pPr algn="ctr" eaLnBrk="1" hangingPunct="1">
              <a:tabLst>
                <a:tab pos="2698750" algn="ctr"/>
                <a:tab pos="5399088" algn="r"/>
              </a:tabLst>
            </a:pPr>
            <a:endParaRPr lang="pt-BR" dirty="0">
              <a:solidFill>
                <a:srgbClr val="808080"/>
              </a:solidFill>
              <a:latin typeface="AvantGarde Bk BT"/>
              <a:cs typeface="Times New Roman" pitchFamily="18" charset="0"/>
            </a:endParaRPr>
          </a:p>
          <a:p>
            <a:pPr algn="ctr" eaLnBrk="1" hangingPunct="1">
              <a:tabLst>
                <a:tab pos="2698750" algn="ctr"/>
                <a:tab pos="5399088" algn="r"/>
              </a:tabLst>
            </a:pP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Group 2"/>
          <p:cNvGrpSpPr>
            <a:grpSpLocks/>
          </p:cNvGrpSpPr>
          <p:nvPr/>
        </p:nvGrpSpPr>
        <p:grpSpPr bwMode="auto">
          <a:xfrm>
            <a:off x="214313" y="233363"/>
            <a:ext cx="9144000" cy="6624637"/>
            <a:chOff x="1298" y="2448"/>
            <a:chExt cx="14651" cy="9074"/>
          </a:xfrm>
        </p:grpSpPr>
        <p:grpSp>
          <p:nvGrpSpPr>
            <p:cNvPr id="24579" name="Group 3"/>
            <p:cNvGrpSpPr>
              <a:grpSpLocks/>
            </p:cNvGrpSpPr>
            <p:nvPr/>
          </p:nvGrpSpPr>
          <p:grpSpPr bwMode="auto">
            <a:xfrm>
              <a:off x="1298" y="2450"/>
              <a:ext cx="14651" cy="9072"/>
              <a:chOff x="1440" y="1584"/>
              <a:chExt cx="14651" cy="9072"/>
            </a:xfrm>
          </p:grpSpPr>
          <p:sp>
            <p:nvSpPr>
              <p:cNvPr id="24581" name="Text Box 4"/>
              <p:cNvSpPr txBox="1">
                <a:spLocks noChangeArrowheads="1"/>
              </p:cNvSpPr>
              <p:nvPr/>
            </p:nvSpPr>
            <p:spPr bwMode="auto">
              <a:xfrm>
                <a:off x="1440" y="9936"/>
                <a:ext cx="13824" cy="720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spcAft>
                    <a:spcPts val="1000"/>
                  </a:spcAft>
                </a:pPr>
                <a:r>
                  <a:rPr lang="pt-BR" sz="900">
                    <a:latin typeface="Comic Sans MS" pitchFamily="66" charset="0"/>
                  </a:rPr>
                  <a:t>© GINES MALDONADO / PROTER - Programa da Terra / CNEARC - Centre National d’Enseignement Agronomique pour les Régions Chaudes, in  CLAVIER, P. e MALDONADO, G.. 1996. “Capuava do Momuna, Une communauté malade de ses différences”, relatório de pesquisa, PROTER/CNEARC, Montpellier, França P </a:t>
                </a:r>
                <a:endParaRPr lang="pt-BR" sz="1800">
                  <a:latin typeface="Arial" pitchFamily="34" charset="0"/>
                </a:endParaRPr>
              </a:p>
            </p:txBody>
          </p:sp>
          <p:grpSp>
            <p:nvGrpSpPr>
              <p:cNvPr id="24582" name="Group 5"/>
              <p:cNvGrpSpPr>
                <a:grpSpLocks/>
              </p:cNvGrpSpPr>
              <p:nvPr/>
            </p:nvGrpSpPr>
            <p:grpSpPr bwMode="auto">
              <a:xfrm>
                <a:off x="1440" y="1584"/>
                <a:ext cx="12415" cy="7920"/>
                <a:chOff x="1440" y="1584"/>
                <a:chExt cx="12415" cy="7920"/>
              </a:xfrm>
            </p:grpSpPr>
            <p:pic>
              <p:nvPicPr>
                <p:cNvPr id="24585" name="Picture 6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1872" y="2160"/>
                  <a:ext cx="11423" cy="685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24586" name="Rectangle 7"/>
                <p:cNvSpPr>
                  <a:spLocks noChangeArrowheads="1"/>
                </p:cNvSpPr>
                <p:nvPr/>
              </p:nvSpPr>
              <p:spPr bwMode="auto">
                <a:xfrm>
                  <a:off x="3168" y="7920"/>
                  <a:ext cx="1008" cy="1008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pt-BR"/>
                </a:p>
              </p:txBody>
            </p:sp>
            <p:sp>
              <p:nvSpPr>
                <p:cNvPr id="24587" name="Rectangle 8"/>
                <p:cNvSpPr>
                  <a:spLocks noChangeArrowheads="1"/>
                </p:cNvSpPr>
                <p:nvPr/>
              </p:nvSpPr>
              <p:spPr bwMode="auto">
                <a:xfrm rot="3503795">
                  <a:off x="1417" y="5874"/>
                  <a:ext cx="1416" cy="960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pt-BR"/>
                </a:p>
              </p:txBody>
            </p:sp>
            <p:sp>
              <p:nvSpPr>
                <p:cNvPr id="24588" name="Text Box 9"/>
                <p:cNvSpPr txBox="1">
                  <a:spLocks noChangeArrowheads="1"/>
                </p:cNvSpPr>
                <p:nvPr/>
              </p:nvSpPr>
              <p:spPr bwMode="auto">
                <a:xfrm>
                  <a:off x="12177" y="5300"/>
                  <a:ext cx="1678" cy="4204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>
                    <a:spcAft>
                      <a:spcPts val="1000"/>
                    </a:spcAft>
                  </a:pPr>
                  <a:r>
                    <a:rPr lang="pt-BR" sz="900" b="1" u="sng">
                      <a:latin typeface="Comic Sans MS" pitchFamily="66" charset="0"/>
                    </a:rPr>
                    <a:t>LEGENDA</a:t>
                  </a:r>
                </a:p>
                <a:p>
                  <a:pPr>
                    <a:spcBef>
                      <a:spcPts val="1200"/>
                    </a:spcBef>
                    <a:spcAft>
                      <a:spcPts val="1000"/>
                    </a:spcAft>
                  </a:pPr>
                  <a:r>
                    <a:rPr lang="pt-BR" sz="900">
                      <a:latin typeface="Comic Sans MS" pitchFamily="66" charset="0"/>
                    </a:rPr>
                    <a:t>Mata primária</a:t>
                  </a:r>
                </a:p>
                <a:p>
                  <a:pPr>
                    <a:spcAft>
                      <a:spcPts val="1000"/>
                    </a:spcAft>
                  </a:pPr>
                  <a:r>
                    <a:rPr lang="pt-BR" sz="900">
                      <a:latin typeface="Comic Sans MS" pitchFamily="66" charset="0"/>
                    </a:rPr>
                    <a:t>Mata de várzea</a:t>
                  </a:r>
                </a:p>
                <a:p>
                  <a:pPr>
                    <a:spcAft>
                      <a:spcPts val="1000"/>
                    </a:spcAft>
                  </a:pPr>
                  <a:r>
                    <a:rPr lang="pt-BR" sz="900">
                      <a:latin typeface="Comic Sans MS" pitchFamily="66" charset="0"/>
                    </a:rPr>
                    <a:t>Capoeira</a:t>
                  </a:r>
                </a:p>
                <a:p>
                  <a:pPr>
                    <a:spcAft>
                      <a:spcPts val="1000"/>
                    </a:spcAft>
                  </a:pPr>
                  <a:r>
                    <a:rPr lang="pt-BR" sz="900">
                      <a:latin typeface="Comic Sans MS" pitchFamily="66" charset="0"/>
                    </a:rPr>
                    <a:t>Várzea</a:t>
                  </a:r>
                </a:p>
                <a:p>
                  <a:pPr>
                    <a:spcBef>
                      <a:spcPts val="600"/>
                    </a:spcBef>
                    <a:spcAft>
                      <a:spcPts val="1000"/>
                    </a:spcAft>
                  </a:pPr>
                  <a:r>
                    <a:rPr lang="pt-BR" sz="900">
                      <a:latin typeface="Comic Sans MS" pitchFamily="66" charset="0"/>
                    </a:rPr>
                    <a:t>Mandioca</a:t>
                  </a:r>
                </a:p>
                <a:p>
                  <a:pPr>
                    <a:spcAft>
                      <a:spcPts val="1000"/>
                    </a:spcAft>
                  </a:pPr>
                  <a:r>
                    <a:rPr lang="pt-BR" sz="900">
                      <a:latin typeface="Comic Sans MS" pitchFamily="66" charset="0"/>
                    </a:rPr>
                    <a:t>Maracujá</a:t>
                  </a:r>
                </a:p>
                <a:p>
                  <a:pPr>
                    <a:spcAft>
                      <a:spcPts val="1000"/>
                    </a:spcAft>
                  </a:pPr>
                  <a:r>
                    <a:rPr lang="pt-BR" sz="900">
                      <a:latin typeface="Comic Sans MS" pitchFamily="66" charset="0"/>
                    </a:rPr>
                    <a:t>Pastagem</a:t>
                  </a:r>
                </a:p>
                <a:p>
                  <a:pPr>
                    <a:spcAft>
                      <a:spcPts val="1000"/>
                    </a:spcAft>
                  </a:pPr>
                  <a:r>
                    <a:rPr lang="pt-BR" sz="900">
                      <a:latin typeface="Comic Sans MS" pitchFamily="66" charset="0"/>
                    </a:rPr>
                    <a:t>Cana de açúcar</a:t>
                  </a:r>
                </a:p>
                <a:p>
                  <a:pPr>
                    <a:spcAft>
                      <a:spcPts val="1000"/>
                    </a:spcAft>
                  </a:pPr>
                  <a:r>
                    <a:rPr lang="pt-BR" sz="900">
                      <a:latin typeface="Comic Sans MS" pitchFamily="66" charset="0"/>
                    </a:rPr>
                    <a:t>Horticultura</a:t>
                  </a:r>
                </a:p>
                <a:p>
                  <a:pPr>
                    <a:spcAft>
                      <a:spcPts val="1000"/>
                    </a:spcAft>
                  </a:pPr>
                  <a:r>
                    <a:rPr lang="pt-BR" sz="900">
                      <a:latin typeface="Comic Sans MS" pitchFamily="66" charset="0"/>
                    </a:rPr>
                    <a:t>Bananal</a:t>
                  </a:r>
                </a:p>
                <a:p>
                  <a:pPr>
                    <a:spcAft>
                      <a:spcPts val="1000"/>
                    </a:spcAft>
                  </a:pPr>
                  <a:r>
                    <a:rPr lang="pt-BR" sz="900">
                      <a:latin typeface="Comic Sans MS" pitchFamily="66" charset="0"/>
                    </a:rPr>
                    <a:t>Casas</a:t>
                  </a:r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24589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1440" y="6048"/>
                  <a:ext cx="1296" cy="432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>
                    <a:spcAft>
                      <a:spcPts val="1000"/>
                    </a:spcAft>
                  </a:pPr>
                  <a:r>
                    <a:rPr lang="pt-BR" sz="1100">
                      <a:latin typeface="Comic Sans MS" pitchFamily="66" charset="0"/>
                    </a:rPr>
                    <a:t>Encostas</a:t>
                  </a:r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24590" name="Text Box 11"/>
                <p:cNvSpPr txBox="1">
                  <a:spLocks noChangeArrowheads="1"/>
                </p:cNvSpPr>
                <p:nvPr/>
              </p:nvSpPr>
              <p:spPr bwMode="auto">
                <a:xfrm>
                  <a:off x="3168" y="7920"/>
                  <a:ext cx="1008" cy="432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>
                    <a:spcAft>
                      <a:spcPts val="1000"/>
                    </a:spcAft>
                  </a:pPr>
                  <a:r>
                    <a:rPr lang="pt-BR" sz="1100">
                      <a:latin typeface="Comic Sans MS" pitchFamily="66" charset="0"/>
                    </a:rPr>
                    <a:t>Planície</a:t>
                  </a:r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24591" name="Text Box 12"/>
                <p:cNvSpPr txBox="1">
                  <a:spLocks noChangeArrowheads="1"/>
                </p:cNvSpPr>
                <p:nvPr/>
              </p:nvSpPr>
              <p:spPr bwMode="auto">
                <a:xfrm>
                  <a:off x="6192" y="1584"/>
                  <a:ext cx="6912" cy="1152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>
                    <a:spcAft>
                      <a:spcPts val="1000"/>
                    </a:spcAft>
                  </a:pPr>
                  <a:r>
                    <a:rPr lang="pt-BR" sz="1600" b="1">
                      <a:latin typeface="Comic Sans MS" pitchFamily="66" charset="0"/>
                    </a:rPr>
                    <a:t>OCUPAÇÃO DO SOLO NA COMUNIDADE DE CAPUAVA DO MOMUNA, IGUAPE, SP</a:t>
                  </a:r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24592" name="Rectangle 13"/>
                <p:cNvSpPr>
                  <a:spLocks noChangeArrowheads="1"/>
                </p:cNvSpPr>
                <p:nvPr/>
              </p:nvSpPr>
              <p:spPr bwMode="auto">
                <a:xfrm rot="566832">
                  <a:off x="9632" y="6204"/>
                  <a:ext cx="446" cy="325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pt-BR"/>
                </a:p>
              </p:txBody>
            </p:sp>
          </p:grpSp>
          <p:sp>
            <p:nvSpPr>
              <p:cNvPr id="24583" name="Rectangle 14"/>
              <p:cNvSpPr>
                <a:spLocks noChangeArrowheads="1"/>
              </p:cNvSpPr>
              <p:nvPr/>
            </p:nvSpPr>
            <p:spPr bwMode="auto">
              <a:xfrm>
                <a:off x="6333" y="2739"/>
                <a:ext cx="3456" cy="864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24584" name="Text Box 15"/>
              <p:cNvSpPr txBox="1">
                <a:spLocks noChangeArrowheads="1"/>
              </p:cNvSpPr>
              <p:nvPr/>
            </p:nvSpPr>
            <p:spPr bwMode="auto">
              <a:xfrm flipH="1">
                <a:off x="15840" y="1584"/>
                <a:ext cx="251" cy="8784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spcAft>
                    <a:spcPts val="1000"/>
                  </a:spcAft>
                </a:pPr>
                <a:endParaRPr lang="pt-BR" sz="1800">
                  <a:latin typeface="Arial" pitchFamily="34" charset="0"/>
                </a:endParaRPr>
              </a:p>
            </p:txBody>
          </p:sp>
        </p:grpSp>
        <p:sp>
          <p:nvSpPr>
            <p:cNvPr id="24580" name="Text Box 16"/>
            <p:cNvSpPr txBox="1">
              <a:spLocks noChangeArrowheads="1"/>
            </p:cNvSpPr>
            <p:nvPr/>
          </p:nvSpPr>
          <p:spPr bwMode="auto">
            <a:xfrm>
              <a:off x="3888" y="2448"/>
              <a:ext cx="2880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spcAft>
                  <a:spcPts val="1000"/>
                </a:spcAft>
              </a:pPr>
              <a:r>
                <a:rPr lang="pt-BR" sz="1400" b="1" i="1">
                  <a:latin typeface="Comic Sans MS" pitchFamily="66" charset="0"/>
                </a:rPr>
                <a:t>Figura 2</a:t>
              </a:r>
              <a:endParaRPr lang="pt-BR" sz="1800">
                <a:latin typeface="Aria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214313" y="428625"/>
            <a:ext cx="8643937" cy="6272213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pt-BR" smtClean="0"/>
              <a:t>	   </a:t>
            </a:r>
            <a:r>
              <a:rPr lang="pt-BR" sz="3200" u="sng" smtClean="0"/>
              <a:t>Entrevistas históricas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pt-BR" sz="2400" smtClean="0"/>
              <a:t>	    </a:t>
            </a:r>
            <a:r>
              <a:rPr lang="pt-BR" smtClean="0"/>
              <a:t>Os interlocutores privilegiados são as pessoas mais antigas na região, em contato com a agricultura.</a:t>
            </a:r>
          </a:p>
          <a:p>
            <a:pPr>
              <a:buFont typeface="Wingdings" pitchFamily="2" charset="2"/>
              <a:buNone/>
            </a:pPr>
            <a:endParaRPr lang="pt-BR" smtClean="0"/>
          </a:p>
          <a:p>
            <a:pPr algn="just">
              <a:buFont typeface="Wingdings" pitchFamily="2" charset="2"/>
              <a:buNone/>
            </a:pPr>
            <a:r>
              <a:rPr lang="pt-BR" smtClean="0"/>
              <a:t>     O conteúdo das entrevistas é um levantamento histórico dos fatos ecológicos, técnicos e socioeconômicos, a utilidade agrícola. </a:t>
            </a:r>
          </a:p>
          <a:p>
            <a:pPr algn="just">
              <a:buFont typeface="Wingdings" pitchFamily="2" charset="2"/>
              <a:buNone/>
            </a:pPr>
            <a:endParaRPr lang="pt-BR" smtClean="0"/>
          </a:p>
          <a:p>
            <a:pPr algn="just">
              <a:buFont typeface="Wingdings" pitchFamily="2" charset="2"/>
              <a:buNone/>
            </a:pPr>
            <a:r>
              <a:rPr lang="pt-BR" smtClean="0"/>
              <a:t>	    Identificar as principais trajetórias de acumulação dos produtores e diferenciação dos</a:t>
            </a:r>
          </a:p>
          <a:p>
            <a:pPr algn="just">
              <a:buFont typeface="Wingdings" pitchFamily="2" charset="2"/>
              <a:buNone/>
            </a:pPr>
            <a:r>
              <a:rPr lang="pt-BR" smtClean="0"/>
              <a:t>    sistemas de produção (tipologia provisória).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Tabela 9"/>
          <p:cNvGraphicFramePr>
            <a:graphicFrameLocks noGrp="1"/>
          </p:cNvGraphicFramePr>
          <p:nvPr/>
        </p:nvGraphicFramePr>
        <p:xfrm>
          <a:off x="285750" y="928688"/>
          <a:ext cx="8143875" cy="5997575"/>
        </p:xfrm>
        <a:graphic>
          <a:graphicData uri="http://schemas.openxmlformats.org/drawingml/2006/table">
            <a:tbl>
              <a:tblPr/>
              <a:tblGrid>
                <a:gridCol w="2019239"/>
                <a:gridCol w="1943655"/>
                <a:gridCol w="1916618"/>
                <a:gridCol w="2264422"/>
              </a:tblGrid>
              <a:tr h="383312">
                <a:tc>
                  <a:txBody>
                    <a:bodyPr/>
                    <a:lstStyle/>
                    <a:p>
                      <a:pPr marL="640080" indent="-64008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40080" algn="l"/>
                          <a:tab pos="449580" algn="l"/>
                        </a:tabLst>
                      </a:pPr>
                      <a:r>
                        <a:rPr lang="pt-BR" sz="1200" b="1" dirty="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Período / Data</a:t>
                      </a:r>
                      <a:endParaRPr lang="pt-BR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198" marR="3219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40080" indent="-64008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40080" algn="l"/>
                          <a:tab pos="449580" algn="l"/>
                        </a:tabLst>
                      </a:pPr>
                      <a:r>
                        <a:rPr lang="pt-BR" sz="1200" b="1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Fatos Ecológicos</a:t>
                      </a:r>
                      <a:endParaRPr lang="pt-BR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198" marR="3219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40080" indent="-64008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40080" algn="l"/>
                          <a:tab pos="449580" algn="l"/>
                        </a:tabLst>
                      </a:pPr>
                      <a:r>
                        <a:rPr lang="pt-BR" sz="1200" b="1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Fatos Técnicos</a:t>
                      </a:r>
                      <a:endParaRPr lang="pt-BR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198" marR="32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40080" indent="-64008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40080" algn="l"/>
                          <a:tab pos="449580" algn="l"/>
                        </a:tabLst>
                      </a:pPr>
                      <a:r>
                        <a:rPr lang="pt-BR" sz="1200" b="1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Fatos Sócio-econômicos</a:t>
                      </a:r>
                      <a:endParaRPr lang="pt-BR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198" marR="32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9935">
                <a:tc>
                  <a:txBody>
                    <a:bodyPr/>
                    <a:lstStyle/>
                    <a:p>
                      <a:pPr marL="640080" indent="-64008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40080" algn="l"/>
                          <a:tab pos="449580" algn="l"/>
                        </a:tabLst>
                      </a:pPr>
                      <a:endParaRPr lang="pt-BR" sz="1200" b="1" dirty="0">
                        <a:solidFill>
                          <a:srgbClr val="FF0000"/>
                        </a:solidFill>
                        <a:latin typeface="Tahoma"/>
                        <a:ea typeface="Times New Roman"/>
                        <a:cs typeface="Times New Roman"/>
                      </a:endParaRPr>
                    </a:p>
                  </a:txBody>
                  <a:tcPr marL="32198" marR="3219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640080" indent="-64008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40080" algn="l"/>
                          <a:tab pos="449580" algn="l"/>
                        </a:tabLst>
                      </a:pPr>
                      <a:endParaRPr lang="pt-BR" sz="1200" b="1" dirty="0">
                        <a:solidFill>
                          <a:srgbClr val="FF0000"/>
                        </a:solidFill>
                        <a:latin typeface="Tahoma"/>
                        <a:ea typeface="Times New Roman"/>
                        <a:cs typeface="Times New Roman"/>
                      </a:endParaRPr>
                    </a:p>
                  </a:txBody>
                  <a:tcPr marL="32198" marR="3219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640080" indent="-64008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40080" algn="l"/>
                          <a:tab pos="449580" algn="l"/>
                        </a:tabLst>
                      </a:pPr>
                      <a:endParaRPr lang="pt-BR" sz="1200" b="1" dirty="0">
                        <a:solidFill>
                          <a:srgbClr val="FF0000"/>
                        </a:solidFill>
                        <a:latin typeface="Tahoma"/>
                        <a:ea typeface="Times New Roman"/>
                        <a:cs typeface="Times New Roman"/>
                      </a:endParaRPr>
                    </a:p>
                  </a:txBody>
                  <a:tcPr marL="32198" marR="32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640080" indent="-64008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40080" algn="l"/>
                          <a:tab pos="449580" algn="l"/>
                        </a:tabLst>
                      </a:pPr>
                      <a:r>
                        <a:rPr lang="pt-BR" sz="1200" b="1">
                          <a:solidFill>
                            <a:srgbClr val="0000FF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disponibilidade de</a:t>
                      </a:r>
                      <a:endParaRPr lang="pt-BR" sz="1200" b="1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640080" indent="-64008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40080" algn="l"/>
                          <a:tab pos="449580" algn="l"/>
                        </a:tabLst>
                      </a:pPr>
                      <a:r>
                        <a:rPr lang="pt-BR" sz="1200" b="1">
                          <a:solidFill>
                            <a:srgbClr val="0000FF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terras férteis</a:t>
                      </a:r>
                      <a:endParaRPr lang="pt-BR" sz="1200" b="1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640080" indent="-64008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40080" algn="l"/>
                          <a:tab pos="449580" algn="l"/>
                        </a:tabLst>
                      </a:pPr>
                      <a:r>
                        <a:rPr lang="pt-BR" sz="1200" b="1">
                          <a:solidFill>
                            <a:srgbClr val="0000FF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(fronteira)</a:t>
                      </a:r>
                      <a:endParaRPr lang="pt-BR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198" marR="32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149935">
                <a:tc>
                  <a:txBody>
                    <a:bodyPr/>
                    <a:lstStyle/>
                    <a:p>
                      <a:pPr marL="640080" indent="-64008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40080" algn="l"/>
                          <a:tab pos="449580" algn="l"/>
                        </a:tabLst>
                      </a:pPr>
                      <a:r>
                        <a:rPr lang="pt-BR" sz="1200" b="1">
                          <a:solidFill>
                            <a:srgbClr val="0000FF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ciclo do café</a:t>
                      </a:r>
                      <a:br>
                        <a:rPr lang="pt-BR" sz="1200" b="1">
                          <a:solidFill>
                            <a:srgbClr val="0000FF"/>
                          </a:solidFill>
                          <a:latin typeface="Tahoma"/>
                          <a:ea typeface="Times New Roman"/>
                          <a:cs typeface="Times New Roman"/>
                        </a:rPr>
                      </a:br>
                      <a:r>
                        <a:rPr lang="pt-BR" sz="1200" b="1">
                          <a:solidFill>
                            <a:srgbClr val="0000FF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(1945-1985)</a:t>
                      </a:r>
                      <a:endParaRPr lang="pt-BR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198" marR="3219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640080" indent="-64008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40080" algn="l"/>
                          <a:tab pos="449580" algn="l"/>
                        </a:tabLst>
                      </a:pPr>
                      <a:endParaRPr lang="pt-BR" sz="1200" b="1" dirty="0">
                        <a:solidFill>
                          <a:srgbClr val="FF0000"/>
                        </a:solidFill>
                        <a:latin typeface="Tahoma"/>
                        <a:ea typeface="Times New Roman"/>
                        <a:cs typeface="Times New Roman"/>
                      </a:endParaRPr>
                    </a:p>
                  </a:txBody>
                  <a:tcPr marL="32198" marR="3219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640080" indent="-64008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40080" algn="l"/>
                          <a:tab pos="449580" algn="l"/>
                        </a:tabLst>
                      </a:pPr>
                      <a:r>
                        <a:rPr lang="pt-BR" sz="1200" b="1" dirty="0">
                          <a:solidFill>
                            <a:srgbClr val="0000FF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Sistema não reproduz a fertilidade dos solos</a:t>
                      </a:r>
                      <a:endParaRPr lang="pt-BR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198" marR="32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pt-BR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32198" marR="32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4166">
                <a:tc>
                  <a:txBody>
                    <a:bodyPr/>
                    <a:lstStyle/>
                    <a:p>
                      <a:pPr marL="640080" indent="-64008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40080" algn="l"/>
                          <a:tab pos="449580" algn="l"/>
                        </a:tabLst>
                      </a:pPr>
                      <a:endParaRPr lang="pt-BR" sz="1200" b="1">
                        <a:solidFill>
                          <a:srgbClr val="FF0000"/>
                        </a:solidFill>
                        <a:latin typeface="Tahoma"/>
                        <a:ea typeface="Times New Roman"/>
                        <a:cs typeface="Times New Roman"/>
                      </a:endParaRPr>
                    </a:p>
                  </a:txBody>
                  <a:tcPr marL="32198" marR="3219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40080" indent="-64008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40080" algn="l"/>
                          <a:tab pos="449580" algn="l"/>
                        </a:tabLst>
                      </a:pPr>
                      <a:r>
                        <a:rPr lang="pt-BR" sz="1200" b="1">
                          <a:solidFill>
                            <a:srgbClr val="80008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depauperação dos solos</a:t>
                      </a:r>
                      <a:endParaRPr lang="pt-BR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198" marR="3219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40080" indent="-64008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40080" algn="l"/>
                          <a:tab pos="449580" algn="l"/>
                        </a:tabLst>
                      </a:pPr>
                      <a:endParaRPr lang="pt-BR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198" marR="32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pt-BR" sz="11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32198" marR="32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3269">
                <a:tc>
                  <a:txBody>
                    <a:bodyPr/>
                    <a:lstStyle/>
                    <a:p>
                      <a:pPr marL="640080" indent="-64008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40080" algn="l"/>
                          <a:tab pos="449580" algn="l"/>
                        </a:tabLst>
                      </a:pPr>
                      <a:endParaRPr lang="pt-BR" sz="1200" b="1">
                        <a:solidFill>
                          <a:srgbClr val="FF0000"/>
                        </a:solidFill>
                        <a:latin typeface="Tahoma"/>
                        <a:ea typeface="Times New Roman"/>
                        <a:cs typeface="Times New Roman"/>
                      </a:endParaRPr>
                    </a:p>
                  </a:txBody>
                  <a:tcPr marL="32198" marR="3219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640080" indent="-64008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40080" algn="l"/>
                          <a:tab pos="449580" algn="l"/>
                        </a:tabLst>
                      </a:pPr>
                      <a:endParaRPr lang="pt-BR" sz="1200" b="1" dirty="0">
                        <a:solidFill>
                          <a:srgbClr val="FF0000"/>
                        </a:solidFill>
                        <a:latin typeface="Tahoma"/>
                        <a:ea typeface="Times New Roman"/>
                        <a:cs typeface="Times New Roman"/>
                      </a:endParaRPr>
                    </a:p>
                  </a:txBody>
                  <a:tcPr marL="32198" marR="3219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640080" indent="-64008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40080" algn="l"/>
                          <a:tab pos="449580" algn="l"/>
                        </a:tabLst>
                      </a:pPr>
                      <a:endParaRPr lang="pt-BR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198" marR="32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640080" indent="-64008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40080" algn="l"/>
                          <a:tab pos="449580" algn="l"/>
                        </a:tabLst>
                      </a:pPr>
                      <a:r>
                        <a:rPr lang="pt-BR" sz="1200" b="1" dirty="0">
                          <a:solidFill>
                            <a:srgbClr val="FF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queda dos preços</a:t>
                      </a:r>
                      <a:endParaRPr lang="pt-BR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640080" indent="-64008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40080" algn="l"/>
                          <a:tab pos="449580" algn="l"/>
                        </a:tabLst>
                      </a:pPr>
                      <a:r>
                        <a:rPr lang="pt-BR" sz="1200" b="1" dirty="0">
                          <a:solidFill>
                            <a:srgbClr val="FF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fim dos subsídios</a:t>
                      </a:r>
                      <a:endParaRPr lang="pt-BR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640080" indent="-64008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40080" algn="l"/>
                          <a:tab pos="449580" algn="l"/>
                        </a:tabLst>
                      </a:pPr>
                      <a:r>
                        <a:rPr lang="pt-BR" sz="1200" b="1" dirty="0">
                          <a:solidFill>
                            <a:srgbClr val="FF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planos </a:t>
                      </a:r>
                      <a:r>
                        <a:rPr lang="pt-BR" sz="1200" b="1" dirty="0" smtClean="0">
                          <a:solidFill>
                            <a:srgbClr val="FF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econômicos</a:t>
                      </a:r>
                    </a:p>
                    <a:p>
                      <a:pPr marL="640080" indent="-64008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40080" algn="l"/>
                          <a:tab pos="449580" algn="l"/>
                        </a:tabLst>
                      </a:pPr>
                      <a:endParaRPr lang="pt-BR" sz="1200" b="1" dirty="0" smtClean="0">
                        <a:solidFill>
                          <a:srgbClr val="FF0000"/>
                        </a:solidFill>
                        <a:latin typeface="Tahoma"/>
                        <a:ea typeface="Times New Roman"/>
                        <a:cs typeface="Times New Roman"/>
                      </a:endParaRPr>
                    </a:p>
                    <a:p>
                      <a:pPr marL="640080" indent="-64008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40080" algn="l"/>
                          <a:tab pos="449580" algn="l"/>
                        </a:tabLst>
                      </a:pPr>
                      <a:endParaRPr lang="pt-BR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198" marR="32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68711">
                <a:tc>
                  <a:txBody>
                    <a:bodyPr/>
                    <a:lstStyle/>
                    <a:p>
                      <a:pPr marL="640080" indent="-64008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40080" algn="l"/>
                          <a:tab pos="449580" algn="l"/>
                        </a:tabLst>
                      </a:pPr>
                      <a:r>
                        <a:rPr lang="pt-BR" sz="1200" b="1" dirty="0">
                          <a:solidFill>
                            <a:srgbClr val="FF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crise do café</a:t>
                      </a:r>
                      <a:endParaRPr lang="pt-BR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640080" indent="-64008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40080" algn="l"/>
                          <a:tab pos="449580" algn="l"/>
                        </a:tabLst>
                      </a:pPr>
                      <a:r>
                        <a:rPr lang="pt-BR" sz="1200" b="1" dirty="0">
                          <a:solidFill>
                            <a:srgbClr val="FF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(1984-1992)</a:t>
                      </a:r>
                      <a:endParaRPr lang="pt-BR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198" marR="3219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40080" indent="-64008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40080" algn="l"/>
                          <a:tab pos="449580" algn="l"/>
                        </a:tabLst>
                      </a:pPr>
                      <a:endParaRPr lang="pt-BR" sz="1200" b="1" dirty="0" smtClean="0">
                        <a:solidFill>
                          <a:srgbClr val="FF0000"/>
                        </a:solidFill>
                        <a:latin typeface="Tahoma"/>
                        <a:ea typeface="Times New Roman"/>
                        <a:cs typeface="Times New Roman"/>
                      </a:endParaRPr>
                    </a:p>
                    <a:p>
                      <a:pPr marL="640080" indent="-64008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40080" algn="l"/>
                          <a:tab pos="449580" algn="l"/>
                        </a:tabLst>
                      </a:pPr>
                      <a:r>
                        <a:rPr lang="pt-BR" sz="1200" b="1" dirty="0" smtClean="0">
                          <a:solidFill>
                            <a:srgbClr val="FF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esgotamento</a:t>
                      </a:r>
                      <a:endParaRPr lang="pt-BR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640080" indent="-64008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40080" algn="l"/>
                          <a:tab pos="449580" algn="l"/>
                        </a:tabLst>
                      </a:pPr>
                      <a:r>
                        <a:rPr lang="pt-BR" sz="1200" b="1" dirty="0">
                          <a:solidFill>
                            <a:srgbClr val="FF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 dos solos</a:t>
                      </a:r>
                      <a:endParaRPr lang="pt-BR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198" marR="3219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40080" indent="-64008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40080" algn="l"/>
                          <a:tab pos="449580" algn="l"/>
                        </a:tabLst>
                      </a:pPr>
                      <a:endParaRPr lang="pt-BR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pt-BR" sz="1400" b="1" dirty="0" smtClean="0">
                        <a:solidFill>
                          <a:srgbClr val="008000"/>
                        </a:solidFill>
                        <a:latin typeface="Tahoma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pt-BR" sz="1400" b="1" dirty="0" smtClean="0">
                        <a:solidFill>
                          <a:srgbClr val="008000"/>
                        </a:solidFill>
                        <a:latin typeface="Tahoma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BR" sz="1400" b="1" dirty="0" smtClean="0">
                          <a:solidFill>
                            <a:srgbClr val="008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Diversificação</a:t>
                      </a:r>
                      <a:endParaRPr lang="pt-BR" sz="11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32198" marR="32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40080" indent="-64008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40080" algn="l"/>
                          <a:tab pos="449580" algn="l"/>
                        </a:tabLst>
                      </a:pPr>
                      <a:r>
                        <a:rPr lang="pt-BR" sz="1200" b="1" dirty="0">
                          <a:solidFill>
                            <a:srgbClr val="FF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Diminuição da rentabilidade</a:t>
                      </a:r>
                      <a:endParaRPr lang="pt-BR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640080" indent="-64008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40080" algn="l"/>
                          <a:tab pos="449580" algn="l"/>
                        </a:tabLst>
                      </a:pPr>
                      <a:r>
                        <a:rPr lang="pt-BR" sz="1200" b="1" dirty="0" smtClean="0">
                          <a:solidFill>
                            <a:srgbClr val="FF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Descapitalização</a:t>
                      </a:r>
                    </a:p>
                    <a:p>
                      <a:pPr marL="640080" indent="-64008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40080" algn="l"/>
                          <a:tab pos="449580" algn="l"/>
                        </a:tabLst>
                      </a:pPr>
                      <a:endParaRPr lang="pt-BR" sz="1200" b="1" dirty="0" smtClean="0">
                        <a:solidFill>
                          <a:srgbClr val="FF0000"/>
                        </a:solidFill>
                        <a:latin typeface="Tahoma"/>
                        <a:ea typeface="Times New Roman"/>
                        <a:cs typeface="Times New Roman"/>
                      </a:endParaRPr>
                    </a:p>
                    <a:p>
                      <a:pPr marL="640080" indent="-64008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40080" algn="l"/>
                          <a:tab pos="449580" algn="l"/>
                        </a:tabLst>
                      </a:pPr>
                      <a:endParaRPr lang="pt-BR" sz="1200" b="1" dirty="0" smtClean="0">
                        <a:solidFill>
                          <a:srgbClr val="FF0000"/>
                        </a:solidFill>
                        <a:latin typeface="Tahoma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BR" sz="1400" b="1" dirty="0" smtClean="0">
                          <a:solidFill>
                            <a:srgbClr val="FF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êxodo</a:t>
                      </a:r>
                      <a:endParaRPr lang="pt-BR" sz="11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32198" marR="32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6662" name="Freeform 14"/>
          <p:cNvSpPr>
            <a:spLocks/>
          </p:cNvSpPr>
          <p:nvPr/>
        </p:nvSpPr>
        <p:spPr bwMode="auto">
          <a:xfrm rot="2514830">
            <a:off x="5302250" y="1616075"/>
            <a:ext cx="274638" cy="365125"/>
          </a:xfrm>
          <a:custGeom>
            <a:avLst/>
            <a:gdLst>
              <a:gd name="T0" fmla="*/ 0 w 20000"/>
              <a:gd name="T1" fmla="*/ 10709 h 20000"/>
              <a:gd name="T2" fmla="*/ 4731 w 20000"/>
              <a:gd name="T3" fmla="*/ 10709 h 20000"/>
              <a:gd name="T4" fmla="*/ 4731 w 20000"/>
              <a:gd name="T5" fmla="*/ 0 h 20000"/>
              <a:gd name="T6" fmla="*/ 15269 w 20000"/>
              <a:gd name="T7" fmla="*/ 0 h 20000"/>
              <a:gd name="T8" fmla="*/ 15269 w 20000"/>
              <a:gd name="T9" fmla="*/ 10709 h 20000"/>
              <a:gd name="T10" fmla="*/ 20000 w 20000"/>
              <a:gd name="T11" fmla="*/ 10709 h 20000"/>
              <a:gd name="T12" fmla="*/ 10000 w 20000"/>
              <a:gd name="T13" fmla="*/ 20000 h 20000"/>
              <a:gd name="T14" fmla="*/ 0 w 20000"/>
              <a:gd name="T15" fmla="*/ 10709 h 200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0000"/>
              <a:gd name="T25" fmla="*/ 0 h 20000"/>
              <a:gd name="T26" fmla="*/ 20000 w 20000"/>
              <a:gd name="T27" fmla="*/ 20000 h 200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0000" h="20000">
                <a:moveTo>
                  <a:pt x="0" y="10709"/>
                </a:moveTo>
                <a:lnTo>
                  <a:pt x="4731" y="10709"/>
                </a:lnTo>
                <a:lnTo>
                  <a:pt x="4731" y="0"/>
                </a:lnTo>
                <a:lnTo>
                  <a:pt x="15269" y="0"/>
                </a:lnTo>
                <a:lnTo>
                  <a:pt x="15269" y="10709"/>
                </a:lnTo>
                <a:lnTo>
                  <a:pt x="20000" y="10709"/>
                </a:lnTo>
                <a:lnTo>
                  <a:pt x="10000" y="20000"/>
                </a:lnTo>
                <a:lnTo>
                  <a:pt x="0" y="10709"/>
                </a:lnTo>
                <a:close/>
              </a:path>
            </a:pathLst>
          </a:custGeom>
          <a:solidFill>
            <a:srgbClr val="0099FF"/>
          </a:solidFill>
          <a:ln w="9525">
            <a:solidFill>
              <a:srgbClr val="0099FF"/>
            </a:solidFill>
            <a:round/>
            <a:headEnd/>
            <a:tailEnd/>
          </a:ln>
        </p:spPr>
        <p:txBody>
          <a:bodyPr/>
          <a:lstStyle/>
          <a:p>
            <a:endParaRPr lang="pt-BR"/>
          </a:p>
        </p:txBody>
      </p:sp>
      <p:sp>
        <p:nvSpPr>
          <p:cNvPr id="26663" name="Freeform 11"/>
          <p:cNvSpPr>
            <a:spLocks/>
          </p:cNvSpPr>
          <p:nvPr/>
        </p:nvSpPr>
        <p:spPr bwMode="auto">
          <a:xfrm>
            <a:off x="7072313" y="4643438"/>
            <a:ext cx="365125" cy="571500"/>
          </a:xfrm>
          <a:custGeom>
            <a:avLst/>
            <a:gdLst>
              <a:gd name="T0" fmla="*/ 0 w 20000"/>
              <a:gd name="T1" fmla="*/ 15000 h 20000"/>
              <a:gd name="T2" fmla="*/ 5000 w 20000"/>
              <a:gd name="T3" fmla="*/ 15000 h 20000"/>
              <a:gd name="T4" fmla="*/ 5000 w 20000"/>
              <a:gd name="T5" fmla="*/ 0 h 20000"/>
              <a:gd name="T6" fmla="*/ 15000 w 20000"/>
              <a:gd name="T7" fmla="*/ 0 h 20000"/>
              <a:gd name="T8" fmla="*/ 15000 w 20000"/>
              <a:gd name="T9" fmla="*/ 15000 h 20000"/>
              <a:gd name="T10" fmla="*/ 20000 w 20000"/>
              <a:gd name="T11" fmla="*/ 15000 h 20000"/>
              <a:gd name="T12" fmla="*/ 10000 w 20000"/>
              <a:gd name="T13" fmla="*/ 20000 h 20000"/>
              <a:gd name="T14" fmla="*/ 0 w 20000"/>
              <a:gd name="T15" fmla="*/ 15000 h 200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0000"/>
              <a:gd name="T25" fmla="*/ 0 h 20000"/>
              <a:gd name="T26" fmla="*/ 20000 w 20000"/>
              <a:gd name="T27" fmla="*/ 20000 h 200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0000" h="20000">
                <a:moveTo>
                  <a:pt x="0" y="15000"/>
                </a:moveTo>
                <a:lnTo>
                  <a:pt x="5000" y="15000"/>
                </a:lnTo>
                <a:lnTo>
                  <a:pt x="5000" y="0"/>
                </a:lnTo>
                <a:lnTo>
                  <a:pt x="15000" y="0"/>
                </a:lnTo>
                <a:lnTo>
                  <a:pt x="15000" y="15000"/>
                </a:lnTo>
                <a:lnTo>
                  <a:pt x="20000" y="15000"/>
                </a:lnTo>
                <a:lnTo>
                  <a:pt x="10000" y="20000"/>
                </a:lnTo>
                <a:lnTo>
                  <a:pt x="0" y="15000"/>
                </a:lnTo>
                <a:close/>
              </a:path>
            </a:pathLst>
          </a:custGeom>
          <a:solidFill>
            <a:srgbClr val="FF9999"/>
          </a:solidFill>
          <a:ln w="9525">
            <a:solidFill>
              <a:srgbClr val="FF9999"/>
            </a:solidFill>
            <a:round/>
            <a:headEnd/>
            <a:tailEnd/>
          </a:ln>
        </p:spPr>
        <p:txBody>
          <a:bodyPr/>
          <a:lstStyle/>
          <a:p>
            <a:endParaRPr lang="pt-BR"/>
          </a:p>
        </p:txBody>
      </p:sp>
      <p:sp>
        <p:nvSpPr>
          <p:cNvPr id="26664" name="Freeform 12"/>
          <p:cNvSpPr>
            <a:spLocks/>
          </p:cNvSpPr>
          <p:nvPr/>
        </p:nvSpPr>
        <p:spPr bwMode="auto">
          <a:xfrm rot="5354513">
            <a:off x="2616200" y="4395788"/>
            <a:ext cx="1190625" cy="549275"/>
          </a:xfrm>
          <a:custGeom>
            <a:avLst/>
            <a:gdLst>
              <a:gd name="T0" fmla="*/ 16736 w 20000"/>
              <a:gd name="T1" fmla="*/ 0 h 20000"/>
              <a:gd name="T2" fmla="*/ 16736 w 20000"/>
              <a:gd name="T3" fmla="*/ 4269 h 20000"/>
              <a:gd name="T4" fmla="*/ 0 w 20000"/>
              <a:gd name="T5" fmla="*/ 4269 h 20000"/>
              <a:gd name="T6" fmla="*/ 0 w 20000"/>
              <a:gd name="T7" fmla="*/ 15731 h 20000"/>
              <a:gd name="T8" fmla="*/ 16736 w 20000"/>
              <a:gd name="T9" fmla="*/ 15731 h 20000"/>
              <a:gd name="T10" fmla="*/ 16736 w 20000"/>
              <a:gd name="T11" fmla="*/ 20000 h 20000"/>
              <a:gd name="T12" fmla="*/ 20000 w 20000"/>
              <a:gd name="T13" fmla="*/ 10007 h 20000"/>
              <a:gd name="T14" fmla="*/ 16736 w 20000"/>
              <a:gd name="T15" fmla="*/ 0 h 200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0000"/>
              <a:gd name="T25" fmla="*/ 0 h 20000"/>
              <a:gd name="T26" fmla="*/ 20000 w 20000"/>
              <a:gd name="T27" fmla="*/ 20000 h 200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0000" h="20000">
                <a:moveTo>
                  <a:pt x="16736" y="0"/>
                </a:moveTo>
                <a:lnTo>
                  <a:pt x="16736" y="4269"/>
                </a:lnTo>
                <a:lnTo>
                  <a:pt x="0" y="4269"/>
                </a:lnTo>
                <a:lnTo>
                  <a:pt x="0" y="15731"/>
                </a:lnTo>
                <a:lnTo>
                  <a:pt x="16736" y="15731"/>
                </a:lnTo>
                <a:lnTo>
                  <a:pt x="16736" y="20000"/>
                </a:lnTo>
                <a:lnTo>
                  <a:pt x="20000" y="10007"/>
                </a:lnTo>
                <a:lnTo>
                  <a:pt x="16736" y="0"/>
                </a:lnTo>
                <a:close/>
              </a:path>
            </a:pathLst>
          </a:custGeom>
          <a:solidFill>
            <a:srgbClr val="9900CC"/>
          </a:solidFill>
          <a:ln w="9525">
            <a:solidFill>
              <a:srgbClr val="9900CC"/>
            </a:solidFill>
            <a:round/>
            <a:headEnd/>
            <a:tailEnd/>
          </a:ln>
        </p:spPr>
        <p:txBody>
          <a:bodyPr/>
          <a:lstStyle/>
          <a:p>
            <a:endParaRPr lang="pt-BR"/>
          </a:p>
        </p:txBody>
      </p:sp>
      <p:sp>
        <p:nvSpPr>
          <p:cNvPr id="26665" name="Freeform 9"/>
          <p:cNvSpPr>
            <a:spLocks/>
          </p:cNvSpPr>
          <p:nvPr/>
        </p:nvSpPr>
        <p:spPr bwMode="auto">
          <a:xfrm>
            <a:off x="7000875" y="5857875"/>
            <a:ext cx="365125" cy="446088"/>
          </a:xfrm>
          <a:custGeom>
            <a:avLst/>
            <a:gdLst>
              <a:gd name="T0" fmla="*/ 0 w 20000"/>
              <a:gd name="T1" fmla="*/ 15000 h 20000"/>
              <a:gd name="T2" fmla="*/ 5000 w 20000"/>
              <a:gd name="T3" fmla="*/ 15000 h 20000"/>
              <a:gd name="T4" fmla="*/ 5000 w 20000"/>
              <a:gd name="T5" fmla="*/ 0 h 20000"/>
              <a:gd name="T6" fmla="*/ 15000 w 20000"/>
              <a:gd name="T7" fmla="*/ 0 h 20000"/>
              <a:gd name="T8" fmla="*/ 15000 w 20000"/>
              <a:gd name="T9" fmla="*/ 15000 h 20000"/>
              <a:gd name="T10" fmla="*/ 20000 w 20000"/>
              <a:gd name="T11" fmla="*/ 15000 h 20000"/>
              <a:gd name="T12" fmla="*/ 10000 w 20000"/>
              <a:gd name="T13" fmla="*/ 20000 h 20000"/>
              <a:gd name="T14" fmla="*/ 0 w 20000"/>
              <a:gd name="T15" fmla="*/ 15000 h 200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0000"/>
              <a:gd name="T25" fmla="*/ 0 h 20000"/>
              <a:gd name="T26" fmla="*/ 20000 w 20000"/>
              <a:gd name="T27" fmla="*/ 20000 h 200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0000" h="20000">
                <a:moveTo>
                  <a:pt x="0" y="15000"/>
                </a:moveTo>
                <a:lnTo>
                  <a:pt x="5000" y="15000"/>
                </a:lnTo>
                <a:lnTo>
                  <a:pt x="5000" y="0"/>
                </a:lnTo>
                <a:lnTo>
                  <a:pt x="15000" y="0"/>
                </a:lnTo>
                <a:lnTo>
                  <a:pt x="15000" y="15000"/>
                </a:lnTo>
                <a:lnTo>
                  <a:pt x="20000" y="15000"/>
                </a:lnTo>
                <a:lnTo>
                  <a:pt x="10000" y="20000"/>
                </a:lnTo>
                <a:lnTo>
                  <a:pt x="0" y="15000"/>
                </a:lnTo>
                <a:close/>
              </a:path>
            </a:pathLst>
          </a:custGeom>
          <a:solidFill>
            <a:srgbClr val="FF9999"/>
          </a:solidFill>
          <a:ln w="9525">
            <a:solidFill>
              <a:srgbClr val="FF9999"/>
            </a:solidFill>
            <a:round/>
            <a:headEnd/>
            <a:tailEnd/>
          </a:ln>
        </p:spPr>
        <p:txBody>
          <a:bodyPr/>
          <a:lstStyle/>
          <a:p>
            <a:endParaRPr lang="pt-BR"/>
          </a:p>
        </p:txBody>
      </p:sp>
      <p:sp>
        <p:nvSpPr>
          <p:cNvPr id="26666" name="Freeform 10"/>
          <p:cNvSpPr>
            <a:spLocks/>
          </p:cNvSpPr>
          <p:nvPr/>
        </p:nvSpPr>
        <p:spPr bwMode="auto">
          <a:xfrm>
            <a:off x="4214813" y="4286250"/>
            <a:ext cx="1736725" cy="365125"/>
          </a:xfrm>
          <a:custGeom>
            <a:avLst/>
            <a:gdLst>
              <a:gd name="T0" fmla="*/ 18275 w 20000"/>
              <a:gd name="T1" fmla="*/ 0 h 20000"/>
              <a:gd name="T2" fmla="*/ 18275 w 20000"/>
              <a:gd name="T3" fmla="*/ 5799 h 20000"/>
              <a:gd name="T4" fmla="*/ 0 w 20000"/>
              <a:gd name="T5" fmla="*/ 5799 h 20000"/>
              <a:gd name="T6" fmla="*/ 0 w 20000"/>
              <a:gd name="T7" fmla="*/ 14201 h 20000"/>
              <a:gd name="T8" fmla="*/ 18275 w 20000"/>
              <a:gd name="T9" fmla="*/ 14201 h 20000"/>
              <a:gd name="T10" fmla="*/ 18275 w 20000"/>
              <a:gd name="T11" fmla="*/ 20000 h 20000"/>
              <a:gd name="T12" fmla="*/ 20000 w 20000"/>
              <a:gd name="T13" fmla="*/ 10000 h 20000"/>
              <a:gd name="T14" fmla="*/ 18275 w 20000"/>
              <a:gd name="T15" fmla="*/ 0 h 200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0000"/>
              <a:gd name="T25" fmla="*/ 0 h 20000"/>
              <a:gd name="T26" fmla="*/ 20000 w 20000"/>
              <a:gd name="T27" fmla="*/ 20000 h 200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0000" h="20000">
                <a:moveTo>
                  <a:pt x="18275" y="0"/>
                </a:moveTo>
                <a:lnTo>
                  <a:pt x="18275" y="5799"/>
                </a:lnTo>
                <a:lnTo>
                  <a:pt x="0" y="5799"/>
                </a:lnTo>
                <a:lnTo>
                  <a:pt x="0" y="14201"/>
                </a:lnTo>
                <a:lnTo>
                  <a:pt x="18275" y="14201"/>
                </a:lnTo>
                <a:lnTo>
                  <a:pt x="18275" y="20000"/>
                </a:lnTo>
                <a:lnTo>
                  <a:pt x="20000" y="10000"/>
                </a:lnTo>
                <a:lnTo>
                  <a:pt x="18275" y="0"/>
                </a:lnTo>
                <a:close/>
              </a:path>
            </a:pathLst>
          </a:custGeom>
          <a:solidFill>
            <a:srgbClr val="FF9999"/>
          </a:solidFill>
          <a:ln w="9525">
            <a:solidFill>
              <a:srgbClr val="FF9999"/>
            </a:solidFill>
            <a:round/>
            <a:headEnd/>
            <a:tailEnd/>
          </a:ln>
        </p:spPr>
        <p:txBody>
          <a:bodyPr/>
          <a:lstStyle/>
          <a:p>
            <a:endParaRPr lang="pt-BR"/>
          </a:p>
        </p:txBody>
      </p:sp>
      <p:sp>
        <p:nvSpPr>
          <p:cNvPr id="26667" name="Freeform 13"/>
          <p:cNvSpPr>
            <a:spLocks/>
          </p:cNvSpPr>
          <p:nvPr/>
        </p:nvSpPr>
        <p:spPr bwMode="auto">
          <a:xfrm rot="10757552">
            <a:off x="3144838" y="2649538"/>
            <a:ext cx="912812" cy="377825"/>
          </a:xfrm>
          <a:custGeom>
            <a:avLst/>
            <a:gdLst>
              <a:gd name="T0" fmla="*/ 14286 w 20000"/>
              <a:gd name="T1" fmla="*/ 0 h 20000"/>
              <a:gd name="T2" fmla="*/ 8571 w 20000"/>
              <a:gd name="T3" fmla="*/ 6656 h 20000"/>
              <a:gd name="T4" fmla="*/ 11429 w 20000"/>
              <a:gd name="T5" fmla="*/ 6656 h 20000"/>
              <a:gd name="T6" fmla="*/ 11429 w 20000"/>
              <a:gd name="T7" fmla="*/ 13344 h 20000"/>
              <a:gd name="T8" fmla="*/ 0 w 20000"/>
              <a:gd name="T9" fmla="*/ 13344 h 20000"/>
              <a:gd name="T10" fmla="*/ 0 w 20000"/>
              <a:gd name="T11" fmla="*/ 20000 h 20000"/>
              <a:gd name="T12" fmla="*/ 17143 w 20000"/>
              <a:gd name="T13" fmla="*/ 20000 h 20000"/>
              <a:gd name="T14" fmla="*/ 17143 w 20000"/>
              <a:gd name="T15" fmla="*/ 6656 h 20000"/>
              <a:gd name="T16" fmla="*/ 20000 w 20000"/>
              <a:gd name="T17" fmla="*/ 6656 h 20000"/>
              <a:gd name="T18" fmla="*/ 14286 w 20000"/>
              <a:gd name="T19" fmla="*/ 0 h 200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0000"/>
              <a:gd name="T31" fmla="*/ 0 h 20000"/>
              <a:gd name="T32" fmla="*/ 20000 w 20000"/>
              <a:gd name="T33" fmla="*/ 20000 h 2000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0000" h="20000">
                <a:moveTo>
                  <a:pt x="14286" y="0"/>
                </a:moveTo>
                <a:lnTo>
                  <a:pt x="8571" y="6656"/>
                </a:lnTo>
                <a:lnTo>
                  <a:pt x="11429" y="6656"/>
                </a:lnTo>
                <a:lnTo>
                  <a:pt x="11429" y="13344"/>
                </a:lnTo>
                <a:lnTo>
                  <a:pt x="0" y="13344"/>
                </a:lnTo>
                <a:lnTo>
                  <a:pt x="0" y="20000"/>
                </a:lnTo>
                <a:lnTo>
                  <a:pt x="17143" y="20000"/>
                </a:lnTo>
                <a:lnTo>
                  <a:pt x="17143" y="6656"/>
                </a:lnTo>
                <a:lnTo>
                  <a:pt x="20000" y="6656"/>
                </a:lnTo>
                <a:lnTo>
                  <a:pt x="14286" y="0"/>
                </a:lnTo>
                <a:close/>
              </a:path>
            </a:pathLst>
          </a:custGeom>
          <a:solidFill>
            <a:srgbClr val="0099FF"/>
          </a:solidFill>
          <a:ln w="9525">
            <a:solidFill>
              <a:srgbClr val="0099FF"/>
            </a:solidFill>
            <a:round/>
            <a:headEnd/>
            <a:tailEnd/>
          </a:ln>
        </p:spPr>
        <p:txBody>
          <a:bodyPr/>
          <a:lstStyle/>
          <a:p>
            <a:endParaRPr lang="pt-BR"/>
          </a:p>
        </p:txBody>
      </p:sp>
      <p:sp>
        <p:nvSpPr>
          <p:cNvPr id="26668" name="Freeform 8"/>
          <p:cNvSpPr>
            <a:spLocks/>
          </p:cNvSpPr>
          <p:nvPr/>
        </p:nvSpPr>
        <p:spPr bwMode="auto">
          <a:xfrm rot="2475746">
            <a:off x="5440363" y="5314950"/>
            <a:ext cx="303212" cy="579438"/>
          </a:xfrm>
          <a:custGeom>
            <a:avLst/>
            <a:gdLst>
              <a:gd name="T0" fmla="*/ 0 w 20000"/>
              <a:gd name="T1" fmla="*/ 15000 h 20000"/>
              <a:gd name="T2" fmla="*/ 5021 w 20000"/>
              <a:gd name="T3" fmla="*/ 15000 h 20000"/>
              <a:gd name="T4" fmla="*/ 5021 w 20000"/>
              <a:gd name="T5" fmla="*/ 0 h 20000"/>
              <a:gd name="T6" fmla="*/ 15021 w 20000"/>
              <a:gd name="T7" fmla="*/ 0 h 20000"/>
              <a:gd name="T8" fmla="*/ 15021 w 20000"/>
              <a:gd name="T9" fmla="*/ 15000 h 20000"/>
              <a:gd name="T10" fmla="*/ 20000 w 20000"/>
              <a:gd name="T11" fmla="*/ 15000 h 20000"/>
              <a:gd name="T12" fmla="*/ 10000 w 20000"/>
              <a:gd name="T13" fmla="*/ 20000 h 20000"/>
              <a:gd name="T14" fmla="*/ 0 w 20000"/>
              <a:gd name="T15" fmla="*/ 15000 h 200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0000"/>
              <a:gd name="T25" fmla="*/ 0 h 20000"/>
              <a:gd name="T26" fmla="*/ 20000 w 20000"/>
              <a:gd name="T27" fmla="*/ 20000 h 200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0000" h="20000">
                <a:moveTo>
                  <a:pt x="0" y="15000"/>
                </a:moveTo>
                <a:lnTo>
                  <a:pt x="5021" y="15000"/>
                </a:lnTo>
                <a:lnTo>
                  <a:pt x="5021" y="0"/>
                </a:lnTo>
                <a:lnTo>
                  <a:pt x="15021" y="0"/>
                </a:lnTo>
                <a:lnTo>
                  <a:pt x="15021" y="15000"/>
                </a:lnTo>
                <a:lnTo>
                  <a:pt x="20000" y="15000"/>
                </a:lnTo>
                <a:lnTo>
                  <a:pt x="10000" y="20000"/>
                </a:lnTo>
                <a:lnTo>
                  <a:pt x="0" y="15000"/>
                </a:lnTo>
                <a:close/>
              </a:path>
            </a:pathLst>
          </a:custGeom>
          <a:solidFill>
            <a:srgbClr val="99CC00"/>
          </a:solidFill>
          <a:ln w="9525">
            <a:solidFill>
              <a:srgbClr val="99CC00"/>
            </a:solidFill>
            <a:round/>
            <a:headEnd/>
            <a:tailEnd/>
          </a:ln>
        </p:spPr>
        <p:txBody>
          <a:bodyPr/>
          <a:lstStyle/>
          <a:p>
            <a:endParaRPr lang="pt-BR"/>
          </a:p>
        </p:txBody>
      </p:sp>
      <p:sp>
        <p:nvSpPr>
          <p:cNvPr id="26669" name="Rectangle 15"/>
          <p:cNvSpPr>
            <a:spLocks noChangeArrowheads="1"/>
          </p:cNvSpPr>
          <p:nvPr/>
        </p:nvSpPr>
        <p:spPr bwMode="auto">
          <a:xfrm>
            <a:off x="428625" y="500063"/>
            <a:ext cx="8575675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39561" bIns="0" anchor="ctr">
            <a:spAutoFit/>
          </a:bodyPr>
          <a:lstStyle/>
          <a:p>
            <a:pPr algn="ctr"/>
            <a:r>
              <a:rPr lang="pt-BR" sz="1600" b="1">
                <a:latin typeface="Arial" pitchFamily="34" charset="0"/>
                <a:cs typeface="Times New Roman" pitchFamily="18" charset="0"/>
              </a:rPr>
              <a:t>Tabela-resumo de Evolução Histórica: o caso da Alta Araraquarense (São Paulo)</a:t>
            </a:r>
            <a:endParaRPr lang="pt-BR" sz="3600"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3"/>
          <p:cNvSpPr>
            <a:spLocks noGrp="1" noChangeArrowheads="1"/>
          </p:cNvSpPr>
          <p:nvPr>
            <p:ph idx="1"/>
          </p:nvPr>
        </p:nvSpPr>
        <p:spPr>
          <a:xfrm>
            <a:off x="285750" y="1428750"/>
            <a:ext cx="8629650" cy="542925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pt-BR" smtClean="0"/>
              <a:t>Diferentes tipos                  Diferentes tipos de                  </a:t>
            </a:r>
          </a:p>
          <a:p>
            <a:pPr>
              <a:buFont typeface="Wingdings" pitchFamily="2" charset="2"/>
              <a:buNone/>
            </a:pPr>
            <a:r>
              <a:rPr lang="pt-BR" smtClean="0"/>
              <a:t>de produtores                     sistemas de produção</a:t>
            </a:r>
          </a:p>
          <a:p>
            <a:pPr>
              <a:buFont typeface="Wingdings" pitchFamily="2" charset="2"/>
              <a:buNone/>
            </a:pPr>
            <a:endParaRPr lang="pt-BR" smtClean="0"/>
          </a:p>
          <a:p>
            <a:pPr>
              <a:buFont typeface="Wingdings" pitchFamily="2" charset="2"/>
              <a:buNone/>
            </a:pPr>
            <a:r>
              <a:rPr lang="pt-BR" smtClean="0"/>
              <a:t>	Disponibilidade em meios de produção</a:t>
            </a:r>
          </a:p>
          <a:p>
            <a:pPr>
              <a:buFont typeface="Wingdings" pitchFamily="2" charset="2"/>
              <a:buNone/>
            </a:pPr>
            <a:r>
              <a:rPr lang="pt-BR" smtClean="0"/>
              <a:t>	Condições socioeconômicas: relações de produção.</a:t>
            </a:r>
          </a:p>
          <a:p>
            <a:pPr>
              <a:buFont typeface="Wingdings" pitchFamily="2" charset="2"/>
              <a:buNone/>
            </a:pPr>
            <a:endParaRPr lang="pt-BR" smtClean="0"/>
          </a:p>
          <a:p>
            <a:pPr>
              <a:buFont typeface="Wingdings" pitchFamily="2" charset="2"/>
              <a:buNone/>
            </a:pPr>
            <a:r>
              <a:rPr lang="pt-BR" smtClean="0"/>
              <a:t>	Racionalidades socioeconômicas do sistemas de produção.</a:t>
            </a:r>
          </a:p>
          <a:p>
            <a:pPr>
              <a:buFont typeface="Wingdings" pitchFamily="2" charset="2"/>
              <a:buNone/>
            </a:pPr>
            <a:r>
              <a:rPr lang="pt-BR" smtClean="0"/>
              <a:t>	Diferentes critérios de otimização.</a:t>
            </a:r>
          </a:p>
        </p:txBody>
      </p:sp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dirty="0" smtClean="0"/>
              <a:t>Tipologia dos produtores</a:t>
            </a:r>
          </a:p>
        </p:txBody>
      </p:sp>
      <p:sp>
        <p:nvSpPr>
          <p:cNvPr id="32773" name="Line 5"/>
          <p:cNvSpPr>
            <a:spLocks noChangeShapeType="1"/>
          </p:cNvSpPr>
          <p:nvPr/>
        </p:nvSpPr>
        <p:spPr bwMode="auto">
          <a:xfrm flipV="1">
            <a:off x="3357563" y="2000250"/>
            <a:ext cx="1584325" cy="0"/>
          </a:xfrm>
          <a:prstGeom prst="line">
            <a:avLst/>
          </a:prstGeom>
          <a:ln w="57150">
            <a:headEnd type="triangle" w="med" len="med"/>
            <a:tailEnd type="triangl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wrap="none"/>
          <a:lstStyle/>
          <a:p>
            <a:pPr>
              <a:defRPr/>
            </a:pPr>
            <a:endParaRPr lang="pt-BR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Seta para a direita 5"/>
          <p:cNvSpPr/>
          <p:nvPr/>
        </p:nvSpPr>
        <p:spPr>
          <a:xfrm rot="5400000">
            <a:off x="3753644" y="3961606"/>
            <a:ext cx="977900" cy="4841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pt-BR"/>
          </a:p>
        </p:txBody>
      </p:sp>
      <p:sp>
        <p:nvSpPr>
          <p:cNvPr id="6" name="Espaço Reservado para Conteúdo 5"/>
          <p:cNvSpPr>
            <a:spLocks noGrp="1"/>
          </p:cNvSpPr>
          <p:nvPr>
            <p:ph idx="1"/>
          </p:nvPr>
        </p:nvSpPr>
        <p:spPr>
          <a:xfrm>
            <a:off x="457200" y="214313"/>
            <a:ext cx="8229600" cy="5792787"/>
          </a:xfrm>
        </p:spPr>
        <p:txBody>
          <a:bodyPr>
            <a:normAutofit fontScale="25000" lnSpcReduction="20000"/>
          </a:bodyPr>
          <a:lstStyle/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pt-BR" sz="5600" b="1" i="1" dirty="0" smtClean="0"/>
              <a:t>O Conceito de Sistema Agrário</a:t>
            </a:r>
            <a:endParaRPr lang="pt-BR" sz="5600" i="1" dirty="0" smtClean="0"/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pt-BR" sz="5600" i="1" cap="all" dirty="0" smtClean="0"/>
              <a:t> </a:t>
            </a:r>
            <a:endParaRPr lang="pt-BR" sz="5600" i="1" dirty="0" smtClean="0"/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pt-BR" sz="5600" i="1" dirty="0" smtClean="0"/>
              <a:t> Um sistema agrário é, antes de tudo, um modo de exploração do meio historicamente constituído, um sistema de forças de produção, um sistema técnico adaptado às condições </a:t>
            </a:r>
            <a:r>
              <a:rPr lang="pt-BR" sz="5600" i="1" dirty="0" err="1" smtClean="0"/>
              <a:t>bioclimáticas</a:t>
            </a:r>
            <a:r>
              <a:rPr lang="pt-BR" sz="5600" i="1" dirty="0" smtClean="0"/>
              <a:t> de um espaço determinado, que responde às condições e às necessidades sociais do momento. Um modo de exploração do meio que é o produto específico do trabalho agrícola, utilizando uma combinação apropriada de meios de produção inertes e meios vivos para explorar e reproduzir um meio cultivado, resultante das transformações sucessivas sofridas historicamente pelo meio natural.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pt-BR" sz="5600" i="1" dirty="0" smtClean="0"/>
              <a:t>Poderíamos, então, definir um sistema agrário como uma combinação das seguintes variáveis essenciais: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pt-BR" sz="5600" b="1" i="1" dirty="0" smtClean="0"/>
              <a:t>o meio cultivado </a:t>
            </a:r>
            <a:r>
              <a:rPr lang="pt-BR" sz="5600" i="1" dirty="0" smtClean="0"/>
              <a:t>– o meio original e as suas transformações históricas -;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pt-BR" sz="5600" b="1" i="1" dirty="0" smtClean="0"/>
              <a:t>os instrumentos de produção</a:t>
            </a:r>
            <a:r>
              <a:rPr lang="pt-BR" sz="5600" i="1" dirty="0" smtClean="0"/>
              <a:t> – as ferramentas, as máquinas, os materiais biológicos (as plantas cultivadas, os animais domésticos, etc.) - e </a:t>
            </a:r>
            <a:r>
              <a:rPr lang="pt-BR" sz="5600" b="1" i="1" dirty="0" smtClean="0"/>
              <a:t>a força de trabalho social</a:t>
            </a:r>
            <a:r>
              <a:rPr lang="pt-BR" sz="5600" i="1" dirty="0" smtClean="0"/>
              <a:t> (física e intelectual) que os utiliza;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pt-BR" sz="5600" b="1" i="1" dirty="0" smtClean="0"/>
              <a:t>o modo de “</a:t>
            </a:r>
            <a:r>
              <a:rPr lang="pt-BR" sz="5600" b="1" i="1" dirty="0" err="1" smtClean="0"/>
              <a:t>artificialização</a:t>
            </a:r>
            <a:r>
              <a:rPr lang="pt-BR" sz="5600" b="1" i="1" dirty="0" smtClean="0"/>
              <a:t>” do meio</a:t>
            </a:r>
            <a:r>
              <a:rPr lang="pt-BR" sz="5600" i="1" dirty="0" smtClean="0"/>
              <a:t> que disso resulta (a reprodução e a exploração do ecossistema cultivado);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pt-BR" sz="5600" b="1" i="1" dirty="0" smtClean="0"/>
              <a:t>a divisão social do trabalho</a:t>
            </a:r>
            <a:r>
              <a:rPr lang="pt-BR" sz="5600" i="1" dirty="0" smtClean="0"/>
              <a:t> entre a agricultura, o artesanato e a indústria que permite a reprodução dos instrumentos de trabalho e, por conseguinte;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pt-BR" sz="5600" b="1" i="1" dirty="0" smtClean="0"/>
              <a:t>os excedentes agrícolas,</a:t>
            </a:r>
            <a:r>
              <a:rPr lang="pt-BR" sz="5600" i="1" dirty="0" smtClean="0"/>
              <a:t> que, além das necessidades dos produtores, permitem satisfazer as necessidades dos outros grupos sociais;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pt-BR" sz="5600" b="1" i="1" dirty="0" smtClean="0"/>
              <a:t>as relações de troca</a:t>
            </a:r>
            <a:r>
              <a:rPr lang="pt-BR" sz="5600" i="1" dirty="0" smtClean="0"/>
              <a:t> entre os ramos associados, as relações de propriedade e as relações de força que regulam a repartição dos produtos do trabalho, dos bens de produção e dos bens de consumo e as relações de troca entre os sistemas (concorrência);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pt-BR" sz="5600" i="1" dirty="0" smtClean="0"/>
              <a:t>enfim, o </a:t>
            </a:r>
            <a:r>
              <a:rPr lang="pt-BR" sz="5600" b="1" i="1" dirty="0" smtClean="0"/>
              <a:t>conjunto das idéias e das instituições</a:t>
            </a:r>
            <a:r>
              <a:rPr lang="pt-BR" sz="5600" i="1" dirty="0" smtClean="0"/>
              <a:t> que permite assumir a reprodução social: produção, relações de produção e de troca, repartição do produto, etc..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pt-BR" sz="5600" i="1" dirty="0" smtClean="0"/>
              <a:t>	É graças a esse conceito que podemos apreender e caracterizar as mudanças de estado de uma agricultura e as mudanças qualitativas das variáveis e de suas relações e  desenvolver uma teoria que permite distinguir, ordenar e compreender os grandes momentos da evolução histórica e a diferenciação geográfica dos sistemas agrários.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pt-BR" sz="5600" i="1" dirty="0" smtClean="0"/>
              <a:t> 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pt-BR" sz="5600" i="1" dirty="0" smtClean="0"/>
              <a:t>Marcel </a:t>
            </a:r>
            <a:r>
              <a:rPr lang="pt-BR" sz="5600" i="1" cap="all" dirty="0" err="1" smtClean="0"/>
              <a:t>Mazoyer</a:t>
            </a:r>
            <a:r>
              <a:rPr lang="pt-BR" sz="5600" i="1" dirty="0" smtClean="0"/>
              <a:t>. Relatório de síntese. In: </a:t>
            </a:r>
            <a:r>
              <a:rPr lang="pt-BR" sz="5600" dirty="0" smtClean="0"/>
              <a:t>Colóquio Dinâmica dos Sistemas Agrários. </a:t>
            </a:r>
            <a:r>
              <a:rPr lang="pt-BR" sz="5600" i="1" dirty="0" smtClean="0"/>
              <a:t>Paris: INRA, 1987.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pt-BR" sz="5600" i="1" dirty="0" smtClean="0"/>
              <a:t> 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pt-BR" sz="5600" dirty="0" smtClean="0"/>
              <a:t> </a:t>
            </a:r>
            <a:endParaRPr lang="pt-BR" sz="4000" dirty="0" smtClean="0"/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3"/>
          <p:cNvSpPr>
            <a:spLocks noGrp="1" noChangeArrowheads="1"/>
          </p:cNvSpPr>
          <p:nvPr>
            <p:ph idx="1"/>
          </p:nvPr>
        </p:nvSpPr>
        <p:spPr>
          <a:xfrm>
            <a:off x="142875" y="1500188"/>
            <a:ext cx="8715375" cy="5961062"/>
          </a:xfrm>
        </p:spPr>
        <p:txBody>
          <a:bodyPr>
            <a:normAutofit fontScale="92500" lnSpcReduction="10000"/>
          </a:bodyPr>
          <a:lstStyle/>
          <a:p>
            <a:pPr marL="365760" indent="-256032" fontAlgn="auto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sz="3200" dirty="0" smtClean="0"/>
              <a:t>Caracterização da unidade de produção</a:t>
            </a:r>
          </a:p>
          <a:p>
            <a:pPr marL="365760" indent="-256032" fontAlgn="auto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dirty="0" smtClean="0"/>
              <a:t>Levantamento dos meios de produção disponíveis.</a:t>
            </a:r>
          </a:p>
          <a:p>
            <a:pPr marL="365760" indent="-256032" fontAlgn="auto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dirty="0" smtClean="0"/>
              <a:t>Principais produções: diferentes sistemas de cultivos e de criação. </a:t>
            </a:r>
          </a:p>
          <a:p>
            <a:pPr marL="365760" indent="-256032" fontAlgn="auto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endParaRPr lang="pt-BR" dirty="0" smtClean="0"/>
          </a:p>
          <a:p>
            <a:pPr marL="365760" indent="-256032" fontAlgn="auto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sz="3200" dirty="0" smtClean="0"/>
              <a:t>Caracterização dos sistemas de cultivos</a:t>
            </a:r>
          </a:p>
          <a:p>
            <a:pPr marL="365760" indent="-256032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sz="3200" dirty="0" smtClean="0"/>
              <a:t> </a:t>
            </a:r>
            <a:r>
              <a:rPr lang="pt-BR" dirty="0" smtClean="0"/>
              <a:t>Combinação de produções, terras, força de trabalho, meios de produção biológicos, ferramentas, máquinas, infra-estrutura (por </a:t>
            </a:r>
            <a:r>
              <a:rPr lang="pt-BR" sz="2600" dirty="0" smtClean="0"/>
              <a:t>uma área de terreno tratada de maneira homogênea)</a:t>
            </a:r>
          </a:p>
          <a:p>
            <a:pPr marL="365760" indent="-256032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sz="2600" dirty="0" smtClean="0"/>
              <a:t>	            itinerários técnicos aplicadas</a:t>
            </a:r>
          </a:p>
          <a:p>
            <a:pPr marL="365760" indent="-256032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sz="2600" dirty="0" smtClean="0"/>
              <a:t>               consórcios de cultivos</a:t>
            </a:r>
          </a:p>
          <a:p>
            <a:pPr marL="365760" indent="-256032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sz="2600" dirty="0" smtClean="0"/>
              <a:t>               seqüências de cultivos (rotações)</a:t>
            </a:r>
          </a:p>
          <a:p>
            <a:pPr marL="365760" indent="-256032" fontAlgn="auto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endParaRPr lang="pt-BR" sz="3200" dirty="0" smtClean="0"/>
          </a:p>
          <a:p>
            <a:pPr marL="365760" indent="-256032" fontAlgn="auto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dirty="0" smtClean="0"/>
              <a:t>	</a:t>
            </a:r>
          </a:p>
        </p:txBody>
      </p:sp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pt-BR" dirty="0" smtClean="0"/>
              <a:t>Caracterização dos sistemas de produção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214313" y="214313"/>
            <a:ext cx="8929687" cy="6643687"/>
          </a:xfrm>
        </p:spPr>
        <p:txBody>
          <a:bodyPr>
            <a:normAutofit lnSpcReduction="10000"/>
          </a:bodyPr>
          <a:lstStyle/>
          <a:p>
            <a:pPr marL="365760" indent="-256032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sz="3200" dirty="0" smtClean="0"/>
              <a:t>Caracterização dos sistemas de criação</a:t>
            </a:r>
            <a:r>
              <a:rPr lang="pt-BR" dirty="0" smtClean="0"/>
              <a:t> Combinação de operações aplicadas a um grupo de animais de uma mesma espécie, submetidos a itinerários e técnicas definidas.</a:t>
            </a:r>
          </a:p>
          <a:p>
            <a:pPr marL="365760" indent="-256032" fontAlgn="auto">
              <a:spcAft>
                <a:spcPts val="0"/>
              </a:spcAft>
              <a:buFont typeface="Wingdings" pitchFamily="2" charset="2"/>
              <a:buNone/>
              <a:defRPr/>
            </a:pPr>
            <a:endParaRPr lang="pt-BR" dirty="0" smtClean="0"/>
          </a:p>
          <a:p>
            <a:pPr marL="365760" indent="-256032" fontAlgn="auto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sz="3200" dirty="0" smtClean="0"/>
              <a:t>Combinação dos sistemas de cultivos e de criação no sistema de produção</a:t>
            </a:r>
          </a:p>
          <a:p>
            <a:pPr marL="365760" indent="-256032" fontAlgn="auto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dirty="0" smtClean="0"/>
              <a:t>	  Calendário de trabalho</a:t>
            </a:r>
          </a:p>
          <a:p>
            <a:pPr marL="365760" indent="-256032" fontAlgn="auto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dirty="0" smtClean="0"/>
              <a:t>	  Calendário de uso dos principais equipamentos</a:t>
            </a:r>
          </a:p>
          <a:p>
            <a:pPr marL="365760" indent="-256032" fontAlgn="auto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dirty="0" smtClean="0"/>
              <a:t>	  Calendário de entradas e saídas monetárias</a:t>
            </a:r>
          </a:p>
          <a:p>
            <a:pPr marL="365760" indent="-256032" fontAlgn="auto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dirty="0" smtClean="0"/>
              <a:t>    Fluxo no tempo e no espaço de fertilidade</a:t>
            </a:r>
          </a:p>
          <a:p>
            <a:pPr marL="365760" indent="-256032" fontAlgn="auto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dirty="0" smtClean="0"/>
              <a:t>	</a:t>
            </a:r>
            <a:r>
              <a:rPr lang="pt-BR" smtClean="0"/>
              <a:t>  </a:t>
            </a:r>
            <a:r>
              <a:rPr lang="pt-BR" dirty="0" smtClean="0"/>
              <a:t>Custo de oportunidade e operações críticas.</a:t>
            </a:r>
          </a:p>
          <a:p>
            <a:pPr marL="365760" indent="-256032" fontAlgn="auto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endParaRPr lang="pt-BR" dirty="0" smtClean="0"/>
          </a:p>
          <a:p>
            <a:pPr marL="365760" indent="-256032" fontAlgn="auto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dirty="0" smtClean="0"/>
              <a:t>	</a:t>
            </a:r>
            <a:r>
              <a:rPr lang="pt-BR" sz="3200" dirty="0" smtClean="0"/>
              <a:t>Avaliação econômica dos sistemas de produção</a:t>
            </a:r>
            <a:endParaRPr lang="pt-BR" dirty="0" smtClean="0"/>
          </a:p>
          <a:p>
            <a:pPr marL="365760" indent="-256032" fontAlgn="auto">
              <a:spcAft>
                <a:spcPts val="0"/>
              </a:spcAft>
              <a:buFont typeface="Wingdings" pitchFamily="2" charset="2"/>
              <a:buNone/>
              <a:defRPr/>
            </a:pPr>
            <a:endParaRPr lang="pt-BR" dirty="0" smtClean="0"/>
          </a:p>
          <a:p>
            <a:pPr marL="365760" indent="-256032" fontAlgn="auto">
              <a:spcAft>
                <a:spcPts val="0"/>
              </a:spcAft>
              <a:buFont typeface="Wingdings" pitchFamily="2" charset="2"/>
              <a:buNone/>
              <a:defRPr/>
            </a:pPr>
            <a:endParaRPr lang="pt-BR" dirty="0" smtClean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idx="1"/>
          </p:nvPr>
        </p:nvSpPr>
        <p:spPr>
          <a:xfrm>
            <a:off x="755650" y="2205038"/>
            <a:ext cx="8388350" cy="4824412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pt-BR" smtClean="0"/>
              <a:t>	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85728"/>
            <a:ext cx="8229600" cy="113191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pt-BR" sz="2700" dirty="0" smtClean="0"/>
              <a:t/>
            </a:r>
            <a:br>
              <a:rPr lang="pt-BR" sz="2700" dirty="0" smtClean="0"/>
            </a:br>
            <a:r>
              <a:rPr lang="pt-BR" sz="2700" dirty="0" smtClean="0"/>
              <a:t>Uso da Mão- de Obra</a:t>
            </a:r>
            <a:br>
              <a:rPr lang="pt-BR" sz="2700" dirty="0" smtClean="0"/>
            </a:br>
            <a:r>
              <a:rPr lang="pt-BR" sz="2700" dirty="0" smtClean="0"/>
              <a:t>(dias-homem por Unidade de Trabalho Familiar - </a:t>
            </a:r>
            <a:r>
              <a:rPr lang="pt-BR" sz="2700" dirty="0" err="1" smtClean="0"/>
              <a:t>UTf</a:t>
            </a:r>
            <a:r>
              <a:rPr lang="pt-BR" sz="2700" dirty="0" smtClean="0"/>
              <a:t>)</a:t>
            </a:r>
            <a:r>
              <a:rPr lang="pt-BR" dirty="0" smtClean="0"/>
              <a:t/>
            </a:r>
            <a:br>
              <a:rPr lang="pt-BR" dirty="0" smtClean="0"/>
            </a:br>
            <a:endParaRPr lang="pt-BR" dirty="0" smtClean="0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357188" y="1930400"/>
          <a:ext cx="8297862" cy="4784725"/>
        </p:xfrm>
        <a:graphic>
          <a:graphicData uri="http://schemas.openxmlformats.org/presentationml/2006/ole">
            <p:oleObj spid="_x0000_s1026" name="Worksheet" r:id="rId3" imgW="7515343" imgH="3905385" progId="Excel.Sheet.8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Espaço Reservado para Conteúdo 1"/>
          <p:cNvSpPr>
            <a:spLocks noGrp="1"/>
          </p:cNvSpPr>
          <p:nvPr>
            <p:ph idx="1"/>
          </p:nvPr>
        </p:nvSpPr>
        <p:spPr>
          <a:xfrm>
            <a:off x="457200" y="1481138"/>
            <a:ext cx="8229600" cy="5376862"/>
          </a:xfrm>
        </p:spPr>
        <p:txBody>
          <a:bodyPr/>
          <a:lstStyle/>
          <a:p>
            <a:endParaRPr lang="pt-BR" smtClean="0"/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pt-BR" sz="2400" dirty="0" smtClean="0"/>
              <a:t>Fluxos de Produtos e da Fertilidade de um Sistema</a:t>
            </a:r>
            <a:br>
              <a:rPr lang="pt-BR" sz="2400" dirty="0" smtClean="0"/>
            </a:br>
            <a:r>
              <a:rPr lang="pt-BR" sz="2400" dirty="0" smtClean="0"/>
              <a:t>de Produção Familiar Diversificado: O caso de </a:t>
            </a:r>
            <a:r>
              <a:rPr lang="pt-BR" sz="2400" dirty="0" err="1" smtClean="0"/>
              <a:t>Janaúba</a:t>
            </a:r>
            <a:r>
              <a:rPr lang="pt-BR" sz="2400" dirty="0" smtClean="0"/>
              <a:t>, em Minas Gerais</a:t>
            </a:r>
            <a:endParaRPr lang="pt-BR" sz="2400" dirty="0"/>
          </a:p>
        </p:txBody>
      </p:sp>
      <p:sp>
        <p:nvSpPr>
          <p:cNvPr id="205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pt-BR"/>
          </a:p>
        </p:txBody>
      </p:sp>
      <p:graphicFrame>
        <p:nvGraphicFramePr>
          <p:cNvPr id="2050" name="Object 1"/>
          <p:cNvGraphicFramePr>
            <a:graphicFrameLocks noChangeAspect="1"/>
          </p:cNvGraphicFramePr>
          <p:nvPr/>
        </p:nvGraphicFramePr>
        <p:xfrm>
          <a:off x="500063" y="1571625"/>
          <a:ext cx="8215312" cy="4929188"/>
        </p:xfrm>
        <a:graphic>
          <a:graphicData uri="http://schemas.openxmlformats.org/presentationml/2006/ole">
            <p:oleObj spid="_x0000_s2050" name="Picture" r:id="rId3" imgW="5885688" imgH="3441192" progId="Word.Picture.8">
              <p:embed/>
            </p:oleObj>
          </a:graphicData>
        </a:graphic>
      </p:graphicFrame>
      <p:sp>
        <p:nvSpPr>
          <p:cNvPr id="2054" name="Rectangle 3"/>
          <p:cNvSpPr>
            <a:spLocks noChangeArrowheads="1"/>
          </p:cNvSpPr>
          <p:nvPr/>
        </p:nvSpPr>
        <p:spPr bwMode="auto">
          <a:xfrm>
            <a:off x="0" y="3333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pt-BR" sz="3600" dirty="0" smtClean="0"/>
              <a:t/>
            </a:r>
            <a:br>
              <a:rPr lang="pt-BR" sz="3600" dirty="0" smtClean="0"/>
            </a:br>
            <a:r>
              <a:rPr lang="pt-BR" sz="2700" dirty="0" smtClean="0"/>
              <a:t>Cálculo do Valor Agregado, de sua Repartição e da Renda Agrícola</a:t>
            </a:r>
            <a:r>
              <a:rPr lang="pt-BR" dirty="0" smtClean="0"/>
              <a:t/>
            </a:r>
            <a:br>
              <a:rPr lang="pt-BR" dirty="0" smtClean="0"/>
            </a:br>
            <a:endParaRPr lang="pt-BR" dirty="0"/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357188" y="1428750"/>
          <a:ext cx="8429625" cy="5000625"/>
        </p:xfrm>
        <a:graphic>
          <a:graphicData uri="http://schemas.openxmlformats.org/presentationml/2006/ole">
            <p:oleObj spid="_x0000_s3074" name="Picture" r:id="rId3" imgW="5569560" imgH="3420720" progId="Word.Picture.8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i="1" smtClean="0"/>
              <a:t>Economias de Escopo, Custos de Transação e Sistemas Produtivos</a:t>
            </a:r>
            <a:r>
              <a:rPr lang="pt-BR" smtClean="0"/>
              <a:t>: Metodologia de Diagnóstico de Sistemas Agrários (FAO) com aplicações na Elaboração de Planos de Desenvolvimento Rural Territorial Regional e da Assistência Técnica com enfoque sistêmico.</a:t>
            </a:r>
          </a:p>
          <a:p>
            <a:pPr>
              <a:buFont typeface="Wingdings" pitchFamily="2" charset="2"/>
              <a:buNone/>
            </a:pPr>
            <a:endParaRPr lang="pt-BR" smtClean="0"/>
          </a:p>
        </p:txBody>
      </p:sp>
      <p:sp>
        <p:nvSpPr>
          <p:cNvPr id="4098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pt-BR" smtClean="0"/>
              <a:t>3ª aula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755650" y="2362200"/>
            <a:ext cx="4083050" cy="44958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pt-BR" sz="2000" smtClean="0"/>
              <a:t>  </a:t>
            </a:r>
            <a:r>
              <a:rPr lang="pt-BR" sz="2400" smtClean="0"/>
              <a:t>Consumo intermediário</a:t>
            </a:r>
          </a:p>
          <a:p>
            <a:pPr>
              <a:buFont typeface="Wingdings" pitchFamily="2" charset="2"/>
              <a:buNone/>
            </a:pPr>
            <a:r>
              <a:rPr lang="pt-BR" sz="2400" smtClean="0"/>
              <a:t>  (Bens e serviços)</a:t>
            </a:r>
          </a:p>
          <a:p>
            <a:pPr>
              <a:buFont typeface="Wingdings" pitchFamily="2" charset="2"/>
              <a:buNone/>
            </a:pPr>
            <a:r>
              <a:rPr lang="pt-BR" sz="2400" smtClean="0"/>
              <a:t>            CI</a:t>
            </a:r>
          </a:p>
          <a:p>
            <a:pPr>
              <a:buFont typeface="Wingdings" pitchFamily="2" charset="2"/>
              <a:buNone/>
            </a:pPr>
            <a:r>
              <a:rPr lang="pt-BR" sz="2000" smtClean="0"/>
              <a:t>  </a:t>
            </a:r>
            <a:r>
              <a:rPr lang="pt-BR" sz="2400" smtClean="0"/>
              <a:t>Depreciação do capital   K</a:t>
            </a:r>
          </a:p>
          <a:p>
            <a:pPr>
              <a:buFont typeface="Wingdings" pitchFamily="2" charset="2"/>
              <a:buNone/>
            </a:pPr>
            <a:endParaRPr lang="pt-BR" sz="2400" smtClean="0"/>
          </a:p>
          <a:p>
            <a:pPr>
              <a:buFont typeface="Wingdings" pitchFamily="2" charset="2"/>
              <a:buNone/>
            </a:pPr>
            <a:r>
              <a:rPr lang="pt-BR" sz="2000" smtClean="0"/>
              <a:t>   </a:t>
            </a:r>
          </a:p>
          <a:p>
            <a:pPr>
              <a:buFont typeface="Wingdings" pitchFamily="2" charset="2"/>
              <a:buNone/>
            </a:pPr>
            <a:r>
              <a:rPr lang="pt-BR" sz="2000" smtClean="0"/>
              <a:t>    </a:t>
            </a:r>
            <a:r>
              <a:rPr lang="pt-BR" sz="2400" smtClean="0"/>
              <a:t>Valor agregado</a:t>
            </a:r>
          </a:p>
          <a:p>
            <a:pPr>
              <a:buFont typeface="Wingdings" pitchFamily="2" charset="2"/>
              <a:buNone/>
            </a:pPr>
            <a:r>
              <a:rPr lang="pt-BR" sz="2400" smtClean="0"/>
              <a:t>             VA</a:t>
            </a:r>
          </a:p>
        </p:txBody>
      </p:sp>
      <p:sp>
        <p:nvSpPr>
          <p:cNvPr id="31747" name="Rectangle 7"/>
          <p:cNvSpPr>
            <a:spLocks noGrp="1" noChangeArrowheads="1"/>
          </p:cNvSpPr>
          <p:nvPr>
            <p:ph sz="half" idx="2"/>
          </p:nvPr>
        </p:nvSpPr>
        <p:spPr>
          <a:xfrm>
            <a:off x="4991100" y="2362200"/>
            <a:ext cx="3924300" cy="44958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pt-BR" sz="2400" smtClean="0"/>
              <a:t>                </a:t>
            </a:r>
          </a:p>
          <a:p>
            <a:pPr>
              <a:buFont typeface="Wingdings" pitchFamily="2" charset="2"/>
              <a:buNone/>
            </a:pPr>
            <a:endParaRPr lang="pt-BR" sz="2400" smtClean="0"/>
          </a:p>
          <a:p>
            <a:pPr>
              <a:buFont typeface="Wingdings" pitchFamily="2" charset="2"/>
              <a:buNone/>
            </a:pPr>
            <a:r>
              <a:rPr lang="pt-BR" sz="2400" smtClean="0"/>
              <a:t>             Produção </a:t>
            </a:r>
          </a:p>
          <a:p>
            <a:pPr>
              <a:buFont typeface="Wingdings" pitchFamily="2" charset="2"/>
              <a:buNone/>
            </a:pPr>
            <a:r>
              <a:rPr lang="pt-BR" sz="2400" smtClean="0"/>
              <a:t>             Bruta</a:t>
            </a:r>
          </a:p>
          <a:p>
            <a:pPr>
              <a:buFont typeface="Wingdings" pitchFamily="2" charset="2"/>
              <a:buNone/>
            </a:pPr>
            <a:r>
              <a:rPr lang="pt-BR" sz="2400" smtClean="0"/>
              <a:t>             PB</a:t>
            </a:r>
          </a:p>
          <a:p>
            <a:pPr>
              <a:buFont typeface="Wingdings" pitchFamily="2" charset="2"/>
              <a:buNone/>
            </a:pPr>
            <a:endParaRPr lang="pt-BR" sz="2400" smtClean="0"/>
          </a:p>
        </p:txBody>
      </p:sp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pt-BR" smtClean="0"/>
              <a:t>Avaliação econômico para o interesse geral</a:t>
            </a:r>
          </a:p>
        </p:txBody>
      </p:sp>
      <p:sp>
        <p:nvSpPr>
          <p:cNvPr id="31749" name="Rectangle 4"/>
          <p:cNvSpPr>
            <a:spLocks noChangeArrowheads="1"/>
          </p:cNvSpPr>
          <p:nvPr/>
        </p:nvSpPr>
        <p:spPr bwMode="auto">
          <a:xfrm>
            <a:off x="900113" y="2349500"/>
            <a:ext cx="3816350" cy="43195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31750" name="Line 5"/>
          <p:cNvSpPr>
            <a:spLocks noChangeShapeType="1"/>
          </p:cNvSpPr>
          <p:nvPr/>
        </p:nvSpPr>
        <p:spPr bwMode="auto">
          <a:xfrm>
            <a:off x="900113" y="3644900"/>
            <a:ext cx="381635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endParaRPr lang="pt-BR"/>
          </a:p>
        </p:txBody>
      </p:sp>
      <p:sp>
        <p:nvSpPr>
          <p:cNvPr id="31751" name="Line 6"/>
          <p:cNvSpPr>
            <a:spLocks noChangeShapeType="1"/>
          </p:cNvSpPr>
          <p:nvPr/>
        </p:nvSpPr>
        <p:spPr bwMode="auto">
          <a:xfrm>
            <a:off x="900113" y="4437063"/>
            <a:ext cx="381635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endParaRPr lang="pt-BR"/>
          </a:p>
        </p:txBody>
      </p:sp>
      <p:sp>
        <p:nvSpPr>
          <p:cNvPr id="31752" name="AutoShape 8"/>
          <p:cNvSpPr>
            <a:spLocks/>
          </p:cNvSpPr>
          <p:nvPr/>
        </p:nvSpPr>
        <p:spPr bwMode="auto">
          <a:xfrm>
            <a:off x="5003800" y="2492375"/>
            <a:ext cx="863600" cy="4105275"/>
          </a:xfrm>
          <a:prstGeom prst="rightBrace">
            <a:avLst>
              <a:gd name="adj1" fmla="val 39614"/>
              <a:gd name="adj2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pt-BR" smtClean="0"/>
              <a:t>VA= PB-CI-K</a:t>
            </a:r>
          </a:p>
          <a:p>
            <a:pPr>
              <a:buFont typeface="Wingdings" pitchFamily="2" charset="2"/>
              <a:buNone/>
            </a:pPr>
            <a:r>
              <a:rPr lang="pt-BR" smtClean="0"/>
              <a:t>Produtividade do trabalho=</a:t>
            </a:r>
            <a:r>
              <a:rPr lang="pt-BR" u="sng" smtClean="0"/>
              <a:t>VA</a:t>
            </a:r>
            <a:endParaRPr lang="pt-BR" smtClean="0"/>
          </a:p>
          <a:p>
            <a:pPr>
              <a:buFont typeface="Wingdings" pitchFamily="2" charset="2"/>
              <a:buNone/>
            </a:pPr>
            <a:r>
              <a:rPr lang="pt-BR" smtClean="0"/>
              <a:t>                                           UT</a:t>
            </a:r>
          </a:p>
          <a:p>
            <a:pPr>
              <a:buFont typeface="Wingdings" pitchFamily="2" charset="2"/>
              <a:buNone/>
            </a:pPr>
            <a:r>
              <a:rPr lang="pt-BR" smtClean="0"/>
              <a:t>Valor agregado por hectare=</a:t>
            </a:r>
            <a:r>
              <a:rPr lang="pt-BR" u="sng" smtClean="0"/>
              <a:t>VA</a:t>
            </a:r>
            <a:endParaRPr lang="pt-BR" smtClean="0"/>
          </a:p>
          <a:p>
            <a:pPr>
              <a:buFont typeface="Wingdings" pitchFamily="2" charset="2"/>
              <a:buNone/>
            </a:pPr>
            <a:r>
              <a:rPr lang="pt-BR" smtClean="0"/>
              <a:t>                                               Sa</a:t>
            </a:r>
            <a:endParaRPr lang="pt-BR" u="sng" smtClean="0"/>
          </a:p>
        </p:txBody>
      </p:sp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pt-BR" smtClean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5"/>
          <p:cNvSpPr>
            <a:spLocks noGrp="1" noChangeArrowheads="1"/>
          </p:cNvSpPr>
          <p:nvPr>
            <p:ph sz="half" idx="1"/>
          </p:nvPr>
        </p:nvSpPr>
        <p:spPr>
          <a:xfrm>
            <a:off x="755650" y="2286000"/>
            <a:ext cx="4083050" cy="45720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pt-BR" sz="2400" smtClean="0"/>
              <a:t>    Renda da terra</a:t>
            </a:r>
          </a:p>
          <a:p>
            <a:pPr>
              <a:buFont typeface="Wingdings" pitchFamily="2" charset="2"/>
              <a:buNone/>
            </a:pPr>
            <a:r>
              <a:rPr lang="pt-BR" sz="2400" smtClean="0"/>
              <a:t>              Rt</a:t>
            </a:r>
          </a:p>
          <a:p>
            <a:pPr>
              <a:buFont typeface="Wingdings" pitchFamily="2" charset="2"/>
              <a:buNone/>
            </a:pPr>
            <a:r>
              <a:rPr lang="pt-BR" sz="2400" smtClean="0"/>
              <a:t>   Juros   J</a:t>
            </a:r>
          </a:p>
          <a:p>
            <a:pPr>
              <a:buFont typeface="Wingdings" pitchFamily="2" charset="2"/>
              <a:buNone/>
            </a:pPr>
            <a:r>
              <a:rPr lang="pt-BR" sz="2400" smtClean="0"/>
              <a:t>   Salários    S</a:t>
            </a:r>
          </a:p>
          <a:p>
            <a:pPr>
              <a:buFont typeface="Wingdings" pitchFamily="2" charset="2"/>
              <a:buNone/>
            </a:pPr>
            <a:r>
              <a:rPr lang="pt-BR" sz="2400" smtClean="0"/>
              <a:t>   Impostos   I</a:t>
            </a:r>
          </a:p>
          <a:p>
            <a:pPr>
              <a:buFont typeface="Wingdings" pitchFamily="2" charset="2"/>
              <a:buNone/>
            </a:pPr>
            <a:r>
              <a:rPr lang="pt-BR" sz="2400" smtClean="0"/>
              <a:t>   </a:t>
            </a:r>
          </a:p>
          <a:p>
            <a:pPr>
              <a:buFont typeface="Wingdings" pitchFamily="2" charset="2"/>
              <a:buNone/>
            </a:pPr>
            <a:r>
              <a:rPr lang="pt-BR" sz="2400" smtClean="0"/>
              <a:t>Remuneração do</a:t>
            </a:r>
          </a:p>
          <a:p>
            <a:pPr>
              <a:buFont typeface="Wingdings" pitchFamily="2" charset="2"/>
              <a:buNone/>
            </a:pPr>
            <a:r>
              <a:rPr lang="pt-BR" sz="2400" smtClean="0"/>
              <a:t>   produtor</a:t>
            </a:r>
          </a:p>
          <a:p>
            <a:pPr>
              <a:buFont typeface="Wingdings" pitchFamily="2" charset="2"/>
              <a:buNone/>
            </a:pPr>
            <a:r>
              <a:rPr lang="pt-BR" sz="2400" smtClean="0"/>
              <a:t>        R</a:t>
            </a:r>
          </a:p>
        </p:txBody>
      </p:sp>
      <p:sp>
        <p:nvSpPr>
          <p:cNvPr id="33795" name="Rectangle 6"/>
          <p:cNvSpPr>
            <a:spLocks noGrp="1" noChangeArrowheads="1"/>
          </p:cNvSpPr>
          <p:nvPr>
            <p:ph sz="half" idx="2"/>
          </p:nvPr>
        </p:nvSpPr>
        <p:spPr>
          <a:xfrm>
            <a:off x="4991100" y="2362200"/>
            <a:ext cx="3924300" cy="44958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endParaRPr lang="pt-BR" sz="2400" smtClean="0"/>
          </a:p>
          <a:p>
            <a:pPr>
              <a:buFont typeface="Wingdings" pitchFamily="2" charset="2"/>
              <a:buNone/>
            </a:pPr>
            <a:r>
              <a:rPr lang="pt-BR" sz="2400" smtClean="0"/>
              <a:t>                   </a:t>
            </a:r>
          </a:p>
          <a:p>
            <a:pPr>
              <a:buFont typeface="Wingdings" pitchFamily="2" charset="2"/>
              <a:buNone/>
            </a:pPr>
            <a:r>
              <a:rPr lang="pt-BR" sz="2400" smtClean="0"/>
              <a:t>                    Valor</a:t>
            </a:r>
          </a:p>
          <a:p>
            <a:pPr>
              <a:buFont typeface="Wingdings" pitchFamily="2" charset="2"/>
              <a:buNone/>
            </a:pPr>
            <a:r>
              <a:rPr lang="pt-BR" sz="2400" smtClean="0"/>
              <a:t>                    Agregado </a:t>
            </a:r>
          </a:p>
          <a:p>
            <a:pPr>
              <a:buFont typeface="Wingdings" pitchFamily="2" charset="2"/>
              <a:buNone/>
            </a:pPr>
            <a:r>
              <a:rPr lang="pt-BR" sz="2400" smtClean="0"/>
              <a:t>                    VA                                                    </a:t>
            </a:r>
          </a:p>
        </p:txBody>
      </p:sp>
      <p:sp>
        <p:nvSpPr>
          <p:cNvPr id="39940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pt-BR" smtClean="0"/>
              <a:t>Avaliação econômico para o interesse do produtor</a:t>
            </a:r>
          </a:p>
        </p:txBody>
      </p:sp>
      <p:sp>
        <p:nvSpPr>
          <p:cNvPr id="33797" name="Rectangle 7"/>
          <p:cNvSpPr>
            <a:spLocks noChangeArrowheads="1"/>
          </p:cNvSpPr>
          <p:nvPr/>
        </p:nvSpPr>
        <p:spPr bwMode="auto">
          <a:xfrm>
            <a:off x="827088" y="2349500"/>
            <a:ext cx="3816350" cy="39592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33798" name="Line 8"/>
          <p:cNvSpPr>
            <a:spLocks noChangeShapeType="1"/>
          </p:cNvSpPr>
          <p:nvPr/>
        </p:nvSpPr>
        <p:spPr bwMode="auto">
          <a:xfrm>
            <a:off x="827088" y="3213100"/>
            <a:ext cx="381635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endParaRPr lang="pt-BR"/>
          </a:p>
        </p:txBody>
      </p:sp>
      <p:sp>
        <p:nvSpPr>
          <p:cNvPr id="33799" name="Line 9"/>
          <p:cNvSpPr>
            <a:spLocks noChangeShapeType="1"/>
          </p:cNvSpPr>
          <p:nvPr/>
        </p:nvSpPr>
        <p:spPr bwMode="auto">
          <a:xfrm>
            <a:off x="827088" y="3716338"/>
            <a:ext cx="381635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endParaRPr lang="pt-BR"/>
          </a:p>
        </p:txBody>
      </p:sp>
      <p:sp>
        <p:nvSpPr>
          <p:cNvPr id="33800" name="Line 10"/>
          <p:cNvSpPr>
            <a:spLocks noChangeShapeType="1"/>
          </p:cNvSpPr>
          <p:nvPr/>
        </p:nvSpPr>
        <p:spPr bwMode="auto">
          <a:xfrm>
            <a:off x="827088" y="4221163"/>
            <a:ext cx="381635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endParaRPr lang="pt-BR"/>
          </a:p>
        </p:txBody>
      </p:sp>
      <p:sp>
        <p:nvSpPr>
          <p:cNvPr id="33801" name="Line 11"/>
          <p:cNvSpPr>
            <a:spLocks noChangeShapeType="1"/>
          </p:cNvSpPr>
          <p:nvPr/>
        </p:nvSpPr>
        <p:spPr bwMode="auto">
          <a:xfrm>
            <a:off x="827088" y="4652963"/>
            <a:ext cx="381635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endParaRPr lang="pt-BR"/>
          </a:p>
        </p:txBody>
      </p:sp>
      <p:sp>
        <p:nvSpPr>
          <p:cNvPr id="33802" name="AutoShape 12"/>
          <p:cNvSpPr>
            <a:spLocks/>
          </p:cNvSpPr>
          <p:nvPr/>
        </p:nvSpPr>
        <p:spPr bwMode="auto">
          <a:xfrm>
            <a:off x="4932363" y="2349500"/>
            <a:ext cx="1223962" cy="3959225"/>
          </a:xfrm>
          <a:prstGeom prst="rightBrace">
            <a:avLst>
              <a:gd name="adj1" fmla="val 26956"/>
              <a:gd name="adj2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pt-BR" smtClean="0"/>
              <a:t>     </a:t>
            </a:r>
            <a:r>
              <a:rPr lang="pt-BR" sz="3200" smtClean="0"/>
              <a:t>R=VA-Rt-J-S-I</a:t>
            </a:r>
          </a:p>
          <a:p>
            <a:pPr>
              <a:buFont typeface="Wingdings" pitchFamily="2" charset="2"/>
              <a:buNone/>
            </a:pPr>
            <a:endParaRPr lang="pt-BR" sz="3200" smtClean="0"/>
          </a:p>
          <a:p>
            <a:pPr>
              <a:buFont typeface="Wingdings" pitchFamily="2" charset="2"/>
              <a:buNone/>
            </a:pPr>
            <a:r>
              <a:rPr lang="pt-BR" sz="3200" smtClean="0"/>
              <a:t>    </a:t>
            </a:r>
            <a:r>
              <a:rPr lang="pt-BR" sz="3200" u="sng" smtClean="0"/>
              <a:t>R</a:t>
            </a:r>
            <a:r>
              <a:rPr lang="pt-BR" sz="3200" smtClean="0"/>
              <a:t>                       </a:t>
            </a:r>
            <a:r>
              <a:rPr lang="pt-BR" sz="3200" u="sng" smtClean="0"/>
              <a:t>R</a:t>
            </a:r>
            <a:endParaRPr lang="pt-BR" sz="3200" smtClean="0"/>
          </a:p>
          <a:p>
            <a:pPr>
              <a:buFont typeface="Wingdings" pitchFamily="2" charset="2"/>
              <a:buNone/>
            </a:pPr>
            <a:r>
              <a:rPr lang="pt-BR" sz="3200" smtClean="0"/>
              <a:t>    UTf                    Sa</a:t>
            </a:r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pt-BR" smtClean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914400" y="2362200"/>
            <a:ext cx="3924300" cy="4738688"/>
          </a:xfrm>
        </p:spPr>
        <p:txBody>
          <a:bodyPr>
            <a:normAutofit lnSpcReduction="10000"/>
          </a:bodyPr>
          <a:lstStyle/>
          <a:p>
            <a:pPr marL="365760" indent="-256032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sz="2000" dirty="0" smtClean="0"/>
              <a:t>      Consumo intermediário</a:t>
            </a:r>
          </a:p>
          <a:p>
            <a:pPr marL="365760" indent="-256032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sz="2000" dirty="0" smtClean="0"/>
              <a:t>      (Bens e serviços)     CI</a:t>
            </a:r>
          </a:p>
          <a:p>
            <a:pPr marL="365760" indent="-256032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sz="2000" dirty="0" smtClean="0"/>
              <a:t>     Depreciação do capital   K</a:t>
            </a:r>
          </a:p>
          <a:p>
            <a:pPr marL="365760" indent="-256032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sz="2000" dirty="0" smtClean="0"/>
              <a:t>     Renda da terra</a:t>
            </a:r>
          </a:p>
          <a:p>
            <a:pPr marL="365760" indent="-256032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sz="2000" dirty="0" smtClean="0"/>
              <a:t>              </a:t>
            </a:r>
            <a:r>
              <a:rPr lang="pt-BR" sz="2000" dirty="0" err="1" smtClean="0"/>
              <a:t>Rt</a:t>
            </a:r>
            <a:endParaRPr lang="pt-BR" sz="2000" dirty="0" smtClean="0"/>
          </a:p>
          <a:p>
            <a:pPr marL="365760" indent="-256032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sz="2000" dirty="0" smtClean="0"/>
              <a:t>     Juros   J</a:t>
            </a:r>
          </a:p>
          <a:p>
            <a:pPr marL="365760" indent="-256032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sz="2000" dirty="0" smtClean="0"/>
              <a:t>     Salários   S</a:t>
            </a:r>
          </a:p>
          <a:p>
            <a:pPr marL="365760" indent="-256032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sz="2000" dirty="0" smtClean="0"/>
              <a:t>     Impostos   I</a:t>
            </a:r>
          </a:p>
          <a:p>
            <a:pPr marL="365760" indent="-256032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sz="2000" dirty="0" smtClean="0"/>
              <a:t>     Remuneração do </a:t>
            </a:r>
          </a:p>
          <a:p>
            <a:pPr marL="365760" indent="-256032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sz="2000" dirty="0" smtClean="0"/>
              <a:t>     produtor    R</a:t>
            </a:r>
          </a:p>
          <a:p>
            <a:pPr marL="365760" indent="-256032" fontAlgn="auto">
              <a:spcAft>
                <a:spcPts val="0"/>
              </a:spcAft>
              <a:buFont typeface="Wingdings" pitchFamily="2" charset="2"/>
              <a:buNone/>
              <a:defRPr/>
            </a:pPr>
            <a:endParaRPr lang="pt-BR" sz="2000" dirty="0" smtClean="0"/>
          </a:p>
          <a:p>
            <a:pPr marL="365760" indent="-256032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sz="2000" dirty="0" smtClean="0"/>
              <a:t>     </a:t>
            </a:r>
          </a:p>
          <a:p>
            <a:pPr marL="365760" indent="-256032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sz="2000" dirty="0" smtClean="0"/>
              <a:t>     </a:t>
            </a:r>
          </a:p>
          <a:p>
            <a:pPr marL="365760" indent="-256032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sz="2000" dirty="0" smtClean="0"/>
              <a:t> </a:t>
            </a:r>
          </a:p>
        </p:txBody>
      </p:sp>
      <p:sp>
        <p:nvSpPr>
          <p:cNvPr id="43019" name="Rectangle 11"/>
          <p:cNvSpPr>
            <a:spLocks noGrp="1" noChangeArrowheads="1"/>
          </p:cNvSpPr>
          <p:nvPr>
            <p:ph sz="half" idx="2"/>
          </p:nvPr>
        </p:nvSpPr>
        <p:spPr>
          <a:xfrm>
            <a:off x="4648200" y="1481138"/>
            <a:ext cx="4038600" cy="4525962"/>
          </a:xfrm>
        </p:spPr>
        <p:txBody>
          <a:bodyPr>
            <a:normAutofit lnSpcReduction="10000"/>
          </a:bodyPr>
          <a:lstStyle/>
          <a:p>
            <a:pPr marL="365760" indent="-256032" fontAlgn="auto">
              <a:spcAft>
                <a:spcPts val="0"/>
              </a:spcAft>
              <a:buFont typeface="Wingdings" pitchFamily="2" charset="2"/>
              <a:buNone/>
              <a:defRPr/>
            </a:pPr>
            <a:endParaRPr lang="pt-BR" sz="2400" smtClean="0"/>
          </a:p>
          <a:p>
            <a:pPr marL="365760" indent="-256032" fontAlgn="auto">
              <a:spcAft>
                <a:spcPts val="0"/>
              </a:spcAft>
              <a:buFont typeface="Wingdings" pitchFamily="2" charset="2"/>
              <a:buNone/>
              <a:defRPr/>
            </a:pPr>
            <a:endParaRPr lang="pt-BR" sz="2400" smtClean="0"/>
          </a:p>
          <a:p>
            <a:pPr marL="365760" indent="-256032" fontAlgn="auto">
              <a:spcAft>
                <a:spcPts val="0"/>
              </a:spcAft>
              <a:buFont typeface="Wingdings" pitchFamily="2" charset="2"/>
              <a:buNone/>
              <a:defRPr/>
            </a:pPr>
            <a:endParaRPr lang="pt-BR" sz="2400" smtClean="0"/>
          </a:p>
          <a:p>
            <a:pPr marL="365760" indent="-256032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sz="2400" smtClean="0"/>
              <a:t>R=PB-CI-K-Rt-J-S-I</a:t>
            </a:r>
          </a:p>
        </p:txBody>
      </p:sp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pt-BR" smtClean="0"/>
              <a:t>Avaliação econômico dos sistemas de produção</a:t>
            </a:r>
          </a:p>
        </p:txBody>
      </p:sp>
      <p:sp>
        <p:nvSpPr>
          <p:cNvPr id="35845" name="Rectangle 4"/>
          <p:cNvSpPr>
            <a:spLocks noChangeArrowheads="1"/>
          </p:cNvSpPr>
          <p:nvPr/>
        </p:nvSpPr>
        <p:spPr bwMode="auto">
          <a:xfrm>
            <a:off x="1042988" y="2349500"/>
            <a:ext cx="3816350" cy="43195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35846" name="Line 5"/>
          <p:cNvSpPr>
            <a:spLocks noChangeShapeType="1"/>
          </p:cNvSpPr>
          <p:nvPr/>
        </p:nvSpPr>
        <p:spPr bwMode="auto">
          <a:xfrm>
            <a:off x="1042988" y="3068638"/>
            <a:ext cx="381635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endParaRPr lang="pt-BR"/>
          </a:p>
        </p:txBody>
      </p:sp>
      <p:sp>
        <p:nvSpPr>
          <p:cNvPr id="35847" name="Line 7"/>
          <p:cNvSpPr>
            <a:spLocks noChangeShapeType="1"/>
          </p:cNvSpPr>
          <p:nvPr/>
        </p:nvSpPr>
        <p:spPr bwMode="auto">
          <a:xfrm>
            <a:off x="1042988" y="4149725"/>
            <a:ext cx="381635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endParaRPr lang="pt-BR"/>
          </a:p>
        </p:txBody>
      </p:sp>
      <p:sp>
        <p:nvSpPr>
          <p:cNvPr id="35848" name="Line 8"/>
          <p:cNvSpPr>
            <a:spLocks noChangeShapeType="1"/>
          </p:cNvSpPr>
          <p:nvPr/>
        </p:nvSpPr>
        <p:spPr bwMode="auto">
          <a:xfrm>
            <a:off x="1042988" y="4581525"/>
            <a:ext cx="381635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endParaRPr lang="pt-BR"/>
          </a:p>
        </p:txBody>
      </p:sp>
      <p:sp>
        <p:nvSpPr>
          <p:cNvPr id="35849" name="Line 9"/>
          <p:cNvSpPr>
            <a:spLocks noChangeShapeType="1"/>
          </p:cNvSpPr>
          <p:nvPr/>
        </p:nvSpPr>
        <p:spPr bwMode="auto">
          <a:xfrm>
            <a:off x="1042988" y="5013325"/>
            <a:ext cx="381635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endParaRPr lang="pt-BR"/>
          </a:p>
        </p:txBody>
      </p:sp>
      <p:sp>
        <p:nvSpPr>
          <p:cNvPr id="35850" name="Line 10"/>
          <p:cNvSpPr>
            <a:spLocks noChangeShapeType="1"/>
          </p:cNvSpPr>
          <p:nvPr/>
        </p:nvSpPr>
        <p:spPr bwMode="auto">
          <a:xfrm>
            <a:off x="1042988" y="3429000"/>
            <a:ext cx="381635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endParaRPr lang="pt-BR"/>
          </a:p>
        </p:txBody>
      </p:sp>
      <p:sp>
        <p:nvSpPr>
          <p:cNvPr id="35851" name="Line 12"/>
          <p:cNvSpPr>
            <a:spLocks noChangeShapeType="1"/>
          </p:cNvSpPr>
          <p:nvPr/>
        </p:nvSpPr>
        <p:spPr bwMode="auto">
          <a:xfrm>
            <a:off x="1042988" y="5300663"/>
            <a:ext cx="381635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endParaRPr lang="pt-BR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10"/>
          <p:cNvSpPr>
            <a:spLocks noGrp="1" noChangeArrowheads="1"/>
          </p:cNvSpPr>
          <p:nvPr>
            <p:ph idx="1"/>
          </p:nvPr>
        </p:nvSpPr>
        <p:spPr>
          <a:xfrm>
            <a:off x="214313" y="1785938"/>
            <a:ext cx="8929687" cy="5072062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pt-BR" smtClean="0"/>
              <a:t>R=PB-CI-K-Rt-J-S-I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pt-BR" smtClean="0"/>
              <a:t>R=(PB/Ha-CIp/ha)-Kp/ha-Rt/ha-Jp/ha-Sp/ha-Ip/Ha)x Sa-(CInp+Knp+Jnp+Snp)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pt-BR" smtClean="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pt-BR" u="sng" smtClean="0"/>
              <a:t>R </a:t>
            </a:r>
            <a:r>
              <a:rPr lang="pt-BR" smtClean="0"/>
              <a:t>= (PB/Ha-CIp/Ha)-Kp/Ha-Rt/Ha-Jp/Há- Sp/Ha-                                       </a:t>
            </a:r>
            <a:endParaRPr lang="pt-BR" u="sng" smtClean="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pt-BR" smtClean="0"/>
              <a:t>UTf   Ip/Ha)x </a:t>
            </a:r>
            <a:r>
              <a:rPr lang="pt-BR" u="sng" smtClean="0"/>
              <a:t>Sa/</a:t>
            </a:r>
            <a:r>
              <a:rPr lang="pt-BR" smtClean="0"/>
              <a:t>Utf -</a:t>
            </a:r>
            <a:r>
              <a:rPr lang="pt-BR" u="sng" smtClean="0"/>
              <a:t>(CInp+Knp+Jnp+Snp)</a:t>
            </a:r>
            <a:endParaRPr lang="pt-BR" smtClean="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pt-BR" smtClean="0"/>
              <a:t>                     				UTf</a:t>
            </a:r>
          </a:p>
        </p:txBody>
      </p:sp>
      <p:sp>
        <p:nvSpPr>
          <p:cNvPr id="45068" name="Rectangle 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pt-BR" smtClean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3"/>
          <p:cNvSpPr>
            <a:spLocks noGrp="1" noChangeArrowheads="1"/>
          </p:cNvSpPr>
          <p:nvPr>
            <p:ph idx="1"/>
          </p:nvPr>
        </p:nvSpPr>
        <p:spPr>
          <a:xfrm>
            <a:off x="755650" y="2276475"/>
            <a:ext cx="8388350" cy="4581525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pt-BR" sz="2400" smtClean="0"/>
              <a:t>CIp: consumo intermediário proporcional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pt-BR" sz="2400" smtClean="0"/>
              <a:t>CInp: consumo intermediário não proporcional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pt-BR" sz="2400" smtClean="0"/>
              <a:t>Kp: depreciação proporcional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pt-BR" sz="2400" smtClean="0"/>
              <a:t>Knp: depreciação não proporcional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pt-BR" sz="2400" smtClean="0"/>
              <a:t>Rt: renda da terra (proporcional)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pt-BR" sz="2400" smtClean="0"/>
              <a:t>Jp: juros proporcionais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pt-BR" sz="2400" smtClean="0"/>
              <a:t>Jnp: juros não proporcionais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pt-BR" sz="2400" smtClean="0"/>
              <a:t>Sp: salários proporcionais (eventuais)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pt-BR" sz="2400" smtClean="0"/>
              <a:t>Snp: salários não proporcionais (permanentes)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pt-BR" sz="2400" smtClean="0"/>
              <a:t>Ip: impostos proporcionais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pt-BR" sz="2400" smtClean="0"/>
              <a:t>UTf: unidade de trabalho familiar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pt-BR" sz="2400" smtClean="0"/>
          </a:p>
        </p:txBody>
      </p:sp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pt-BR" smtClean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1"/>
          <p:cNvSpPr>
            <a:spLocks noChangeArrowheads="1"/>
          </p:cNvSpPr>
          <p:nvPr/>
        </p:nvSpPr>
        <p:spPr bwMode="auto">
          <a:xfrm>
            <a:off x="0" y="0"/>
            <a:ext cx="9144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pt-BR" sz="1800" b="1">
                <a:latin typeface="Arial" pitchFamily="34" charset="0"/>
                <a:cs typeface="Times New Roman" pitchFamily="18" charset="0"/>
              </a:rPr>
              <a:t>Distribuição dos Estabelecimentos em Função da Renda e da Área Disponível por Unidades de Trabalho Familiar</a:t>
            </a:r>
            <a:endParaRPr lang="pt-BR" sz="1600">
              <a:latin typeface="Arial" pitchFamily="34" charset="0"/>
            </a:endParaRPr>
          </a:p>
          <a:p>
            <a:pPr eaLnBrk="0" hangingPunct="0"/>
            <a:endParaRPr lang="pt-BR" sz="1800">
              <a:latin typeface="Arial" pitchFamily="34" charset="0"/>
            </a:endParaRPr>
          </a:p>
        </p:txBody>
      </p:sp>
      <p:grpSp>
        <p:nvGrpSpPr>
          <p:cNvPr id="38915" name="Group 2"/>
          <p:cNvGrpSpPr>
            <a:grpSpLocks/>
          </p:cNvGrpSpPr>
          <p:nvPr/>
        </p:nvGrpSpPr>
        <p:grpSpPr bwMode="auto">
          <a:xfrm>
            <a:off x="571500" y="1143000"/>
            <a:ext cx="8027988" cy="5138738"/>
            <a:chOff x="2304" y="3766"/>
            <a:chExt cx="8019" cy="3891"/>
          </a:xfrm>
        </p:grpSpPr>
        <p:sp>
          <p:nvSpPr>
            <p:cNvPr id="38916" name="Text Box 3"/>
            <p:cNvSpPr txBox="1">
              <a:spLocks noChangeArrowheads="1"/>
            </p:cNvSpPr>
            <p:nvPr/>
          </p:nvSpPr>
          <p:spPr bwMode="auto">
            <a:xfrm>
              <a:off x="7776" y="7078"/>
              <a:ext cx="1440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Aft>
                  <a:spcPts val="1000"/>
                </a:spcAft>
              </a:pPr>
              <a:r>
                <a:rPr lang="pt-BR" sz="1400">
                  <a:latin typeface="Calibri" pitchFamily="34" charset="0"/>
                </a:rPr>
                <a:t>ha / UTf</a:t>
              </a:r>
              <a:endParaRPr lang="pt-BR" sz="3600">
                <a:latin typeface="Arial" pitchFamily="34" charset="0"/>
              </a:endParaRPr>
            </a:p>
          </p:txBody>
        </p:sp>
        <p:sp>
          <p:nvSpPr>
            <p:cNvPr id="38917" name="Text Box 4"/>
            <p:cNvSpPr txBox="1">
              <a:spLocks noChangeArrowheads="1"/>
            </p:cNvSpPr>
            <p:nvPr/>
          </p:nvSpPr>
          <p:spPr bwMode="auto">
            <a:xfrm>
              <a:off x="2304" y="3910"/>
              <a:ext cx="1008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Aft>
                  <a:spcPts val="1000"/>
                </a:spcAft>
              </a:pPr>
              <a:r>
                <a:rPr lang="pt-BR" sz="1800">
                  <a:latin typeface="Calibri" pitchFamily="34" charset="0"/>
                </a:rPr>
                <a:t>RA</a:t>
              </a:r>
              <a:r>
                <a:rPr lang="pt-BR" sz="900">
                  <a:latin typeface="Calibri" pitchFamily="34" charset="0"/>
                </a:rPr>
                <a:t> / UTf</a:t>
              </a:r>
              <a:endParaRPr lang="pt-BR" sz="1800">
                <a:latin typeface="Arial" pitchFamily="34" charset="0"/>
              </a:endParaRPr>
            </a:p>
          </p:txBody>
        </p:sp>
        <p:grpSp>
          <p:nvGrpSpPr>
            <p:cNvPr id="38918" name="Group 5"/>
            <p:cNvGrpSpPr>
              <a:grpSpLocks/>
            </p:cNvGrpSpPr>
            <p:nvPr/>
          </p:nvGrpSpPr>
          <p:grpSpPr bwMode="auto">
            <a:xfrm>
              <a:off x="3168" y="3766"/>
              <a:ext cx="7155" cy="3891"/>
              <a:chOff x="3168" y="3766"/>
              <a:chExt cx="7155" cy="3891"/>
            </a:xfrm>
          </p:grpSpPr>
          <p:sp>
            <p:nvSpPr>
              <p:cNvPr id="38974" name="Text Box 6"/>
              <p:cNvSpPr txBox="1">
                <a:spLocks noChangeArrowheads="1"/>
              </p:cNvSpPr>
              <p:nvPr/>
            </p:nvSpPr>
            <p:spPr bwMode="auto">
              <a:xfrm>
                <a:off x="7299" y="6146"/>
                <a:ext cx="3024" cy="4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spcAft>
                    <a:spcPts val="1000"/>
                  </a:spcAft>
                </a:pPr>
                <a:r>
                  <a:rPr lang="pt-BR" sz="1200">
                    <a:latin typeface="Calibri" pitchFamily="34" charset="0"/>
                  </a:rPr>
                  <a:t>patamar de reprodução simples</a:t>
                </a:r>
                <a:endParaRPr lang="pt-BR" sz="3200">
                  <a:latin typeface="Arial" pitchFamily="34" charset="0"/>
                </a:endParaRPr>
              </a:p>
            </p:txBody>
          </p:sp>
          <p:grpSp>
            <p:nvGrpSpPr>
              <p:cNvPr id="38975" name="Group 7"/>
              <p:cNvGrpSpPr>
                <a:grpSpLocks/>
              </p:cNvGrpSpPr>
              <p:nvPr/>
            </p:nvGrpSpPr>
            <p:grpSpPr bwMode="auto">
              <a:xfrm>
                <a:off x="3168" y="3766"/>
                <a:ext cx="5472" cy="3891"/>
                <a:chOff x="3744" y="14109"/>
                <a:chExt cx="5472" cy="1872"/>
              </a:xfrm>
            </p:grpSpPr>
            <p:sp>
              <p:nvSpPr>
                <p:cNvPr id="38977" name="Line 8"/>
                <p:cNvSpPr>
                  <a:spLocks noChangeShapeType="1"/>
                </p:cNvSpPr>
                <p:nvPr/>
              </p:nvSpPr>
              <p:spPr bwMode="auto">
                <a:xfrm flipV="1">
                  <a:off x="4032" y="14109"/>
                  <a:ext cx="0" cy="187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 type="arrow" w="sm" len="med"/>
                </a:ln>
              </p:spPr>
              <p:txBody>
                <a:bodyPr/>
                <a:lstStyle/>
                <a:p>
                  <a:endParaRPr lang="pt-BR"/>
                </a:p>
              </p:txBody>
            </p:sp>
            <p:sp>
              <p:nvSpPr>
                <p:cNvPr id="38978" name="Line 9"/>
                <p:cNvSpPr>
                  <a:spLocks noChangeShapeType="1"/>
                </p:cNvSpPr>
                <p:nvPr/>
              </p:nvSpPr>
              <p:spPr bwMode="auto">
                <a:xfrm>
                  <a:off x="3744" y="15696"/>
                  <a:ext cx="5472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 type="arrow" w="sm" len="med"/>
                </a:ln>
              </p:spPr>
              <p:txBody>
                <a:bodyPr/>
                <a:lstStyle/>
                <a:p>
                  <a:endParaRPr lang="pt-BR"/>
                </a:p>
              </p:txBody>
            </p:sp>
            <p:sp>
              <p:nvSpPr>
                <p:cNvPr id="38979" name="Line 10"/>
                <p:cNvSpPr>
                  <a:spLocks noChangeShapeType="1"/>
                </p:cNvSpPr>
                <p:nvPr/>
              </p:nvSpPr>
              <p:spPr bwMode="auto">
                <a:xfrm>
                  <a:off x="4032" y="15264"/>
                  <a:ext cx="4896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BR"/>
                </a:p>
              </p:txBody>
            </p:sp>
            <p:sp>
              <p:nvSpPr>
                <p:cNvPr id="38980" name="Line 11"/>
                <p:cNvSpPr>
                  <a:spLocks noChangeShapeType="1"/>
                </p:cNvSpPr>
                <p:nvPr/>
              </p:nvSpPr>
              <p:spPr bwMode="auto">
                <a:xfrm>
                  <a:off x="4032" y="14832"/>
                  <a:ext cx="4752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BR"/>
                </a:p>
              </p:txBody>
            </p:sp>
          </p:grpSp>
          <p:sp>
            <p:nvSpPr>
              <p:cNvPr id="38976" name="Text Box 12"/>
              <p:cNvSpPr txBox="1">
                <a:spLocks noChangeArrowheads="1"/>
              </p:cNvSpPr>
              <p:nvPr/>
            </p:nvSpPr>
            <p:spPr bwMode="auto">
              <a:xfrm>
                <a:off x="6912" y="5328"/>
                <a:ext cx="3312" cy="5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spcAft>
                    <a:spcPts val="1000"/>
                  </a:spcAft>
                </a:pPr>
                <a:r>
                  <a:rPr lang="pt-BR" sz="1400">
                    <a:latin typeface="Calibri" pitchFamily="34" charset="0"/>
                  </a:rPr>
                  <a:t>custo de oportunidade da força de trabalho</a:t>
                </a:r>
                <a:endParaRPr lang="pt-BR" sz="3600">
                  <a:latin typeface="Arial" pitchFamily="34" charset="0"/>
                </a:endParaRPr>
              </a:p>
            </p:txBody>
          </p:sp>
        </p:grpSp>
        <p:sp>
          <p:nvSpPr>
            <p:cNvPr id="38919" name="Oval 13"/>
            <p:cNvSpPr>
              <a:spLocks noChangeArrowheads="1"/>
            </p:cNvSpPr>
            <p:nvPr/>
          </p:nvSpPr>
          <p:spPr bwMode="auto">
            <a:xfrm>
              <a:off x="3744" y="6336"/>
              <a:ext cx="144" cy="144"/>
            </a:xfrm>
            <a:prstGeom prst="ellips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38920" name="Oval 14"/>
            <p:cNvSpPr>
              <a:spLocks noChangeArrowheads="1"/>
            </p:cNvSpPr>
            <p:nvPr/>
          </p:nvSpPr>
          <p:spPr bwMode="auto">
            <a:xfrm>
              <a:off x="5184" y="5760"/>
              <a:ext cx="144" cy="144"/>
            </a:xfrm>
            <a:prstGeom prst="ellips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38921" name="Oval 15"/>
            <p:cNvSpPr>
              <a:spLocks noChangeArrowheads="1"/>
            </p:cNvSpPr>
            <p:nvPr/>
          </p:nvSpPr>
          <p:spPr bwMode="auto">
            <a:xfrm>
              <a:off x="4464" y="6192"/>
              <a:ext cx="144" cy="144"/>
            </a:xfrm>
            <a:prstGeom prst="ellips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t-BR"/>
            </a:p>
          </p:txBody>
        </p:sp>
        <p:grpSp>
          <p:nvGrpSpPr>
            <p:cNvPr id="38922" name="Group 16"/>
            <p:cNvGrpSpPr>
              <a:grpSpLocks/>
            </p:cNvGrpSpPr>
            <p:nvPr/>
          </p:nvGrpSpPr>
          <p:grpSpPr bwMode="auto">
            <a:xfrm>
              <a:off x="3888" y="5760"/>
              <a:ext cx="144" cy="144"/>
              <a:chOff x="3888" y="5760"/>
              <a:chExt cx="288" cy="288"/>
            </a:xfrm>
          </p:grpSpPr>
          <p:sp>
            <p:nvSpPr>
              <p:cNvPr id="38972" name="Line 17"/>
              <p:cNvSpPr>
                <a:spLocks noChangeShapeType="1"/>
              </p:cNvSpPr>
              <p:nvPr/>
            </p:nvSpPr>
            <p:spPr bwMode="auto">
              <a:xfrm>
                <a:off x="4032" y="5760"/>
                <a:ext cx="0" cy="28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38973" name="Line 18"/>
              <p:cNvSpPr>
                <a:spLocks noChangeShapeType="1"/>
              </p:cNvSpPr>
              <p:nvPr/>
            </p:nvSpPr>
            <p:spPr bwMode="auto">
              <a:xfrm>
                <a:off x="3888" y="5904"/>
                <a:ext cx="288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t-BR"/>
              </a:p>
            </p:txBody>
          </p:sp>
        </p:grpSp>
        <p:grpSp>
          <p:nvGrpSpPr>
            <p:cNvPr id="38923" name="Group 19"/>
            <p:cNvGrpSpPr>
              <a:grpSpLocks/>
            </p:cNvGrpSpPr>
            <p:nvPr/>
          </p:nvGrpSpPr>
          <p:grpSpPr bwMode="auto">
            <a:xfrm>
              <a:off x="4128" y="6000"/>
              <a:ext cx="144" cy="144"/>
              <a:chOff x="3888" y="5760"/>
              <a:chExt cx="288" cy="288"/>
            </a:xfrm>
          </p:grpSpPr>
          <p:sp>
            <p:nvSpPr>
              <p:cNvPr id="38970" name="Line 20"/>
              <p:cNvSpPr>
                <a:spLocks noChangeShapeType="1"/>
              </p:cNvSpPr>
              <p:nvPr/>
            </p:nvSpPr>
            <p:spPr bwMode="auto">
              <a:xfrm>
                <a:off x="4032" y="5760"/>
                <a:ext cx="0" cy="28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38971" name="Line 21"/>
              <p:cNvSpPr>
                <a:spLocks noChangeShapeType="1"/>
              </p:cNvSpPr>
              <p:nvPr/>
            </p:nvSpPr>
            <p:spPr bwMode="auto">
              <a:xfrm>
                <a:off x="3888" y="5904"/>
                <a:ext cx="288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t-BR"/>
              </a:p>
            </p:txBody>
          </p:sp>
        </p:grpSp>
        <p:grpSp>
          <p:nvGrpSpPr>
            <p:cNvPr id="38924" name="Group 22"/>
            <p:cNvGrpSpPr>
              <a:grpSpLocks/>
            </p:cNvGrpSpPr>
            <p:nvPr/>
          </p:nvGrpSpPr>
          <p:grpSpPr bwMode="auto">
            <a:xfrm>
              <a:off x="4608" y="5328"/>
              <a:ext cx="144" cy="144"/>
              <a:chOff x="3888" y="5760"/>
              <a:chExt cx="288" cy="288"/>
            </a:xfrm>
          </p:grpSpPr>
          <p:sp>
            <p:nvSpPr>
              <p:cNvPr id="38968" name="Line 23"/>
              <p:cNvSpPr>
                <a:spLocks noChangeShapeType="1"/>
              </p:cNvSpPr>
              <p:nvPr/>
            </p:nvSpPr>
            <p:spPr bwMode="auto">
              <a:xfrm>
                <a:off x="4032" y="5760"/>
                <a:ext cx="0" cy="28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38969" name="Line 24"/>
              <p:cNvSpPr>
                <a:spLocks noChangeShapeType="1"/>
              </p:cNvSpPr>
              <p:nvPr/>
            </p:nvSpPr>
            <p:spPr bwMode="auto">
              <a:xfrm>
                <a:off x="3888" y="5904"/>
                <a:ext cx="288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t-BR"/>
              </a:p>
            </p:txBody>
          </p:sp>
        </p:grpSp>
        <p:grpSp>
          <p:nvGrpSpPr>
            <p:cNvPr id="38925" name="Group 25"/>
            <p:cNvGrpSpPr>
              <a:grpSpLocks/>
            </p:cNvGrpSpPr>
            <p:nvPr/>
          </p:nvGrpSpPr>
          <p:grpSpPr bwMode="auto">
            <a:xfrm>
              <a:off x="6192" y="4896"/>
              <a:ext cx="144" cy="144"/>
              <a:chOff x="3888" y="5760"/>
              <a:chExt cx="288" cy="288"/>
            </a:xfrm>
          </p:grpSpPr>
          <p:sp>
            <p:nvSpPr>
              <p:cNvPr id="38966" name="Line 26"/>
              <p:cNvSpPr>
                <a:spLocks noChangeShapeType="1"/>
              </p:cNvSpPr>
              <p:nvPr/>
            </p:nvSpPr>
            <p:spPr bwMode="auto">
              <a:xfrm>
                <a:off x="4032" y="5760"/>
                <a:ext cx="0" cy="28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38967" name="Line 27"/>
              <p:cNvSpPr>
                <a:spLocks noChangeShapeType="1"/>
              </p:cNvSpPr>
              <p:nvPr/>
            </p:nvSpPr>
            <p:spPr bwMode="auto">
              <a:xfrm>
                <a:off x="3888" y="5904"/>
                <a:ext cx="288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t-BR"/>
              </a:p>
            </p:txBody>
          </p:sp>
        </p:grpSp>
        <p:grpSp>
          <p:nvGrpSpPr>
            <p:cNvPr id="38926" name="Group 28"/>
            <p:cNvGrpSpPr>
              <a:grpSpLocks/>
            </p:cNvGrpSpPr>
            <p:nvPr/>
          </p:nvGrpSpPr>
          <p:grpSpPr bwMode="auto">
            <a:xfrm>
              <a:off x="5328" y="4320"/>
              <a:ext cx="144" cy="144"/>
              <a:chOff x="3888" y="5760"/>
              <a:chExt cx="288" cy="288"/>
            </a:xfrm>
          </p:grpSpPr>
          <p:sp>
            <p:nvSpPr>
              <p:cNvPr id="38964" name="Line 29"/>
              <p:cNvSpPr>
                <a:spLocks noChangeShapeType="1"/>
              </p:cNvSpPr>
              <p:nvPr/>
            </p:nvSpPr>
            <p:spPr bwMode="auto">
              <a:xfrm>
                <a:off x="4032" y="5760"/>
                <a:ext cx="0" cy="28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38965" name="Line 30"/>
              <p:cNvSpPr>
                <a:spLocks noChangeShapeType="1"/>
              </p:cNvSpPr>
              <p:nvPr/>
            </p:nvSpPr>
            <p:spPr bwMode="auto">
              <a:xfrm>
                <a:off x="3888" y="5904"/>
                <a:ext cx="288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t-BR"/>
              </a:p>
            </p:txBody>
          </p:sp>
        </p:grpSp>
        <p:sp>
          <p:nvSpPr>
            <p:cNvPr id="38927" name="Oval 31"/>
            <p:cNvSpPr>
              <a:spLocks noChangeArrowheads="1"/>
            </p:cNvSpPr>
            <p:nvPr/>
          </p:nvSpPr>
          <p:spPr bwMode="auto">
            <a:xfrm>
              <a:off x="5328" y="4608"/>
              <a:ext cx="144" cy="144"/>
            </a:xfrm>
            <a:prstGeom prst="ellips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t-BR"/>
            </a:p>
          </p:txBody>
        </p:sp>
        <p:grpSp>
          <p:nvGrpSpPr>
            <p:cNvPr id="38928" name="Group 32"/>
            <p:cNvGrpSpPr>
              <a:grpSpLocks/>
            </p:cNvGrpSpPr>
            <p:nvPr/>
          </p:nvGrpSpPr>
          <p:grpSpPr bwMode="auto">
            <a:xfrm>
              <a:off x="5904" y="5472"/>
              <a:ext cx="144" cy="144"/>
              <a:chOff x="5904" y="5472"/>
              <a:chExt cx="432" cy="431"/>
            </a:xfrm>
          </p:grpSpPr>
          <p:grpSp>
            <p:nvGrpSpPr>
              <p:cNvPr id="38956" name="Group 33"/>
              <p:cNvGrpSpPr>
                <a:grpSpLocks/>
              </p:cNvGrpSpPr>
              <p:nvPr/>
            </p:nvGrpSpPr>
            <p:grpSpPr bwMode="auto">
              <a:xfrm>
                <a:off x="5904" y="5472"/>
                <a:ext cx="432" cy="288"/>
                <a:chOff x="5616" y="5472"/>
                <a:chExt cx="288" cy="144"/>
              </a:xfrm>
            </p:grpSpPr>
            <p:sp>
              <p:nvSpPr>
                <p:cNvPr id="38961" name="Line 34"/>
                <p:cNvSpPr>
                  <a:spLocks noChangeShapeType="1"/>
                </p:cNvSpPr>
                <p:nvPr/>
              </p:nvSpPr>
              <p:spPr bwMode="auto">
                <a:xfrm flipH="1">
                  <a:off x="5616" y="5472"/>
                  <a:ext cx="144" cy="14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BR"/>
                </a:p>
              </p:txBody>
            </p:sp>
            <p:sp>
              <p:nvSpPr>
                <p:cNvPr id="38962" name="Line 35"/>
                <p:cNvSpPr>
                  <a:spLocks noChangeShapeType="1"/>
                </p:cNvSpPr>
                <p:nvPr/>
              </p:nvSpPr>
              <p:spPr bwMode="auto">
                <a:xfrm>
                  <a:off x="5616" y="5616"/>
                  <a:ext cx="288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BR"/>
                </a:p>
              </p:txBody>
            </p:sp>
            <p:sp>
              <p:nvSpPr>
                <p:cNvPr id="38963" name="Line 36"/>
                <p:cNvSpPr>
                  <a:spLocks noChangeShapeType="1"/>
                </p:cNvSpPr>
                <p:nvPr/>
              </p:nvSpPr>
              <p:spPr bwMode="auto">
                <a:xfrm flipH="1" flipV="1">
                  <a:off x="5760" y="5472"/>
                  <a:ext cx="144" cy="14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BR"/>
                </a:p>
              </p:txBody>
            </p:sp>
          </p:grpSp>
          <p:grpSp>
            <p:nvGrpSpPr>
              <p:cNvPr id="38957" name="Group 37"/>
              <p:cNvGrpSpPr>
                <a:grpSpLocks/>
              </p:cNvGrpSpPr>
              <p:nvPr/>
            </p:nvGrpSpPr>
            <p:grpSpPr bwMode="auto">
              <a:xfrm rot="-10718624">
                <a:off x="5904" y="5616"/>
                <a:ext cx="432" cy="287"/>
                <a:chOff x="5616" y="5472"/>
                <a:chExt cx="288" cy="144"/>
              </a:xfrm>
            </p:grpSpPr>
            <p:sp>
              <p:nvSpPr>
                <p:cNvPr id="38958" name="Line 38"/>
                <p:cNvSpPr>
                  <a:spLocks noChangeShapeType="1"/>
                </p:cNvSpPr>
                <p:nvPr/>
              </p:nvSpPr>
              <p:spPr bwMode="auto">
                <a:xfrm flipH="1">
                  <a:off x="5616" y="5472"/>
                  <a:ext cx="144" cy="14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BR"/>
                </a:p>
              </p:txBody>
            </p:sp>
            <p:sp>
              <p:nvSpPr>
                <p:cNvPr id="38959" name="Line 39"/>
                <p:cNvSpPr>
                  <a:spLocks noChangeShapeType="1"/>
                </p:cNvSpPr>
                <p:nvPr/>
              </p:nvSpPr>
              <p:spPr bwMode="auto">
                <a:xfrm>
                  <a:off x="5616" y="5616"/>
                  <a:ext cx="288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BR"/>
                </a:p>
              </p:txBody>
            </p:sp>
            <p:sp>
              <p:nvSpPr>
                <p:cNvPr id="38960" name="Line 40"/>
                <p:cNvSpPr>
                  <a:spLocks noChangeShapeType="1"/>
                </p:cNvSpPr>
                <p:nvPr/>
              </p:nvSpPr>
              <p:spPr bwMode="auto">
                <a:xfrm flipH="1" flipV="1">
                  <a:off x="5760" y="5472"/>
                  <a:ext cx="144" cy="14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BR"/>
                </a:p>
              </p:txBody>
            </p:sp>
          </p:grpSp>
        </p:grpSp>
        <p:grpSp>
          <p:nvGrpSpPr>
            <p:cNvPr id="38929" name="Group 41"/>
            <p:cNvGrpSpPr>
              <a:grpSpLocks/>
            </p:cNvGrpSpPr>
            <p:nvPr/>
          </p:nvGrpSpPr>
          <p:grpSpPr bwMode="auto">
            <a:xfrm>
              <a:off x="3744" y="5040"/>
              <a:ext cx="144" cy="144"/>
              <a:chOff x="5904" y="5472"/>
              <a:chExt cx="432" cy="431"/>
            </a:xfrm>
          </p:grpSpPr>
          <p:grpSp>
            <p:nvGrpSpPr>
              <p:cNvPr id="38948" name="Group 42"/>
              <p:cNvGrpSpPr>
                <a:grpSpLocks/>
              </p:cNvGrpSpPr>
              <p:nvPr/>
            </p:nvGrpSpPr>
            <p:grpSpPr bwMode="auto">
              <a:xfrm>
                <a:off x="5904" y="5472"/>
                <a:ext cx="432" cy="288"/>
                <a:chOff x="5616" y="5472"/>
                <a:chExt cx="288" cy="144"/>
              </a:xfrm>
            </p:grpSpPr>
            <p:sp>
              <p:nvSpPr>
                <p:cNvPr id="38953" name="Line 43"/>
                <p:cNvSpPr>
                  <a:spLocks noChangeShapeType="1"/>
                </p:cNvSpPr>
                <p:nvPr/>
              </p:nvSpPr>
              <p:spPr bwMode="auto">
                <a:xfrm flipH="1">
                  <a:off x="5616" y="5472"/>
                  <a:ext cx="144" cy="14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BR"/>
                </a:p>
              </p:txBody>
            </p:sp>
            <p:sp>
              <p:nvSpPr>
                <p:cNvPr id="38954" name="Line 44"/>
                <p:cNvSpPr>
                  <a:spLocks noChangeShapeType="1"/>
                </p:cNvSpPr>
                <p:nvPr/>
              </p:nvSpPr>
              <p:spPr bwMode="auto">
                <a:xfrm>
                  <a:off x="5616" y="5616"/>
                  <a:ext cx="288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BR"/>
                </a:p>
              </p:txBody>
            </p:sp>
            <p:sp>
              <p:nvSpPr>
                <p:cNvPr id="38955" name="Line 45"/>
                <p:cNvSpPr>
                  <a:spLocks noChangeShapeType="1"/>
                </p:cNvSpPr>
                <p:nvPr/>
              </p:nvSpPr>
              <p:spPr bwMode="auto">
                <a:xfrm flipH="1" flipV="1">
                  <a:off x="5760" y="5472"/>
                  <a:ext cx="144" cy="14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BR"/>
                </a:p>
              </p:txBody>
            </p:sp>
          </p:grpSp>
          <p:grpSp>
            <p:nvGrpSpPr>
              <p:cNvPr id="38949" name="Group 46"/>
              <p:cNvGrpSpPr>
                <a:grpSpLocks/>
              </p:cNvGrpSpPr>
              <p:nvPr/>
            </p:nvGrpSpPr>
            <p:grpSpPr bwMode="auto">
              <a:xfrm rot="-10718624">
                <a:off x="5904" y="5616"/>
                <a:ext cx="432" cy="287"/>
                <a:chOff x="5616" y="5472"/>
                <a:chExt cx="288" cy="144"/>
              </a:xfrm>
            </p:grpSpPr>
            <p:sp>
              <p:nvSpPr>
                <p:cNvPr id="38950" name="Line 47"/>
                <p:cNvSpPr>
                  <a:spLocks noChangeShapeType="1"/>
                </p:cNvSpPr>
                <p:nvPr/>
              </p:nvSpPr>
              <p:spPr bwMode="auto">
                <a:xfrm flipH="1">
                  <a:off x="5616" y="5472"/>
                  <a:ext cx="144" cy="14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BR"/>
                </a:p>
              </p:txBody>
            </p:sp>
            <p:sp>
              <p:nvSpPr>
                <p:cNvPr id="38951" name="Line 48"/>
                <p:cNvSpPr>
                  <a:spLocks noChangeShapeType="1"/>
                </p:cNvSpPr>
                <p:nvPr/>
              </p:nvSpPr>
              <p:spPr bwMode="auto">
                <a:xfrm>
                  <a:off x="5616" y="5616"/>
                  <a:ext cx="288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BR"/>
                </a:p>
              </p:txBody>
            </p:sp>
            <p:sp>
              <p:nvSpPr>
                <p:cNvPr id="38952" name="Line 49"/>
                <p:cNvSpPr>
                  <a:spLocks noChangeShapeType="1"/>
                </p:cNvSpPr>
                <p:nvPr/>
              </p:nvSpPr>
              <p:spPr bwMode="auto">
                <a:xfrm flipH="1" flipV="1">
                  <a:off x="5760" y="5472"/>
                  <a:ext cx="144" cy="14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BR"/>
                </a:p>
              </p:txBody>
            </p:sp>
          </p:grpSp>
        </p:grpSp>
        <p:grpSp>
          <p:nvGrpSpPr>
            <p:cNvPr id="38930" name="Group 50"/>
            <p:cNvGrpSpPr>
              <a:grpSpLocks/>
            </p:cNvGrpSpPr>
            <p:nvPr/>
          </p:nvGrpSpPr>
          <p:grpSpPr bwMode="auto">
            <a:xfrm>
              <a:off x="7200" y="4752"/>
              <a:ext cx="144" cy="144"/>
              <a:chOff x="5904" y="5472"/>
              <a:chExt cx="432" cy="431"/>
            </a:xfrm>
          </p:grpSpPr>
          <p:grpSp>
            <p:nvGrpSpPr>
              <p:cNvPr id="38940" name="Group 51"/>
              <p:cNvGrpSpPr>
                <a:grpSpLocks/>
              </p:cNvGrpSpPr>
              <p:nvPr/>
            </p:nvGrpSpPr>
            <p:grpSpPr bwMode="auto">
              <a:xfrm>
                <a:off x="5904" y="5472"/>
                <a:ext cx="432" cy="288"/>
                <a:chOff x="5616" y="5472"/>
                <a:chExt cx="288" cy="144"/>
              </a:xfrm>
            </p:grpSpPr>
            <p:sp>
              <p:nvSpPr>
                <p:cNvPr id="38945" name="Line 52"/>
                <p:cNvSpPr>
                  <a:spLocks noChangeShapeType="1"/>
                </p:cNvSpPr>
                <p:nvPr/>
              </p:nvSpPr>
              <p:spPr bwMode="auto">
                <a:xfrm flipH="1">
                  <a:off x="5616" y="5472"/>
                  <a:ext cx="144" cy="14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BR"/>
                </a:p>
              </p:txBody>
            </p:sp>
            <p:sp>
              <p:nvSpPr>
                <p:cNvPr id="38946" name="Line 53"/>
                <p:cNvSpPr>
                  <a:spLocks noChangeShapeType="1"/>
                </p:cNvSpPr>
                <p:nvPr/>
              </p:nvSpPr>
              <p:spPr bwMode="auto">
                <a:xfrm>
                  <a:off x="5616" y="5616"/>
                  <a:ext cx="288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BR"/>
                </a:p>
              </p:txBody>
            </p:sp>
            <p:sp>
              <p:nvSpPr>
                <p:cNvPr id="38947" name="Line 54"/>
                <p:cNvSpPr>
                  <a:spLocks noChangeShapeType="1"/>
                </p:cNvSpPr>
                <p:nvPr/>
              </p:nvSpPr>
              <p:spPr bwMode="auto">
                <a:xfrm flipH="1" flipV="1">
                  <a:off x="5760" y="5472"/>
                  <a:ext cx="144" cy="14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BR"/>
                </a:p>
              </p:txBody>
            </p:sp>
          </p:grpSp>
          <p:grpSp>
            <p:nvGrpSpPr>
              <p:cNvPr id="38941" name="Group 55"/>
              <p:cNvGrpSpPr>
                <a:grpSpLocks/>
              </p:cNvGrpSpPr>
              <p:nvPr/>
            </p:nvGrpSpPr>
            <p:grpSpPr bwMode="auto">
              <a:xfrm rot="-10718624">
                <a:off x="5904" y="5616"/>
                <a:ext cx="432" cy="287"/>
                <a:chOff x="5616" y="5472"/>
                <a:chExt cx="288" cy="144"/>
              </a:xfrm>
            </p:grpSpPr>
            <p:sp>
              <p:nvSpPr>
                <p:cNvPr id="38942" name="Line 56"/>
                <p:cNvSpPr>
                  <a:spLocks noChangeShapeType="1"/>
                </p:cNvSpPr>
                <p:nvPr/>
              </p:nvSpPr>
              <p:spPr bwMode="auto">
                <a:xfrm flipH="1">
                  <a:off x="5616" y="5472"/>
                  <a:ext cx="144" cy="14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BR"/>
                </a:p>
              </p:txBody>
            </p:sp>
            <p:sp>
              <p:nvSpPr>
                <p:cNvPr id="38943" name="Line 57"/>
                <p:cNvSpPr>
                  <a:spLocks noChangeShapeType="1"/>
                </p:cNvSpPr>
                <p:nvPr/>
              </p:nvSpPr>
              <p:spPr bwMode="auto">
                <a:xfrm>
                  <a:off x="5616" y="5616"/>
                  <a:ext cx="288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BR"/>
                </a:p>
              </p:txBody>
            </p:sp>
            <p:sp>
              <p:nvSpPr>
                <p:cNvPr id="38944" name="Line 58"/>
                <p:cNvSpPr>
                  <a:spLocks noChangeShapeType="1"/>
                </p:cNvSpPr>
                <p:nvPr/>
              </p:nvSpPr>
              <p:spPr bwMode="auto">
                <a:xfrm flipH="1" flipV="1">
                  <a:off x="5760" y="5472"/>
                  <a:ext cx="144" cy="14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BR"/>
                </a:p>
              </p:txBody>
            </p:sp>
          </p:grpSp>
        </p:grpSp>
        <p:grpSp>
          <p:nvGrpSpPr>
            <p:cNvPr id="38931" name="Group 59"/>
            <p:cNvGrpSpPr>
              <a:grpSpLocks/>
            </p:cNvGrpSpPr>
            <p:nvPr/>
          </p:nvGrpSpPr>
          <p:grpSpPr bwMode="auto">
            <a:xfrm>
              <a:off x="5040" y="5040"/>
              <a:ext cx="144" cy="144"/>
              <a:chOff x="5904" y="5472"/>
              <a:chExt cx="432" cy="431"/>
            </a:xfrm>
          </p:grpSpPr>
          <p:grpSp>
            <p:nvGrpSpPr>
              <p:cNvPr id="38932" name="Group 60"/>
              <p:cNvGrpSpPr>
                <a:grpSpLocks/>
              </p:cNvGrpSpPr>
              <p:nvPr/>
            </p:nvGrpSpPr>
            <p:grpSpPr bwMode="auto">
              <a:xfrm>
                <a:off x="5904" y="5472"/>
                <a:ext cx="432" cy="288"/>
                <a:chOff x="5616" y="5472"/>
                <a:chExt cx="288" cy="144"/>
              </a:xfrm>
            </p:grpSpPr>
            <p:sp>
              <p:nvSpPr>
                <p:cNvPr id="38937" name="Line 61"/>
                <p:cNvSpPr>
                  <a:spLocks noChangeShapeType="1"/>
                </p:cNvSpPr>
                <p:nvPr/>
              </p:nvSpPr>
              <p:spPr bwMode="auto">
                <a:xfrm flipH="1">
                  <a:off x="5616" y="5472"/>
                  <a:ext cx="144" cy="14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BR"/>
                </a:p>
              </p:txBody>
            </p:sp>
            <p:sp>
              <p:nvSpPr>
                <p:cNvPr id="38938" name="Line 62"/>
                <p:cNvSpPr>
                  <a:spLocks noChangeShapeType="1"/>
                </p:cNvSpPr>
                <p:nvPr/>
              </p:nvSpPr>
              <p:spPr bwMode="auto">
                <a:xfrm>
                  <a:off x="5616" y="5616"/>
                  <a:ext cx="288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BR"/>
                </a:p>
              </p:txBody>
            </p:sp>
            <p:sp>
              <p:nvSpPr>
                <p:cNvPr id="38939" name="Line 63"/>
                <p:cNvSpPr>
                  <a:spLocks noChangeShapeType="1"/>
                </p:cNvSpPr>
                <p:nvPr/>
              </p:nvSpPr>
              <p:spPr bwMode="auto">
                <a:xfrm flipH="1" flipV="1">
                  <a:off x="5760" y="5472"/>
                  <a:ext cx="144" cy="14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BR"/>
                </a:p>
              </p:txBody>
            </p:sp>
          </p:grpSp>
          <p:grpSp>
            <p:nvGrpSpPr>
              <p:cNvPr id="38933" name="Group 64"/>
              <p:cNvGrpSpPr>
                <a:grpSpLocks/>
              </p:cNvGrpSpPr>
              <p:nvPr/>
            </p:nvGrpSpPr>
            <p:grpSpPr bwMode="auto">
              <a:xfrm rot="-10718624">
                <a:off x="5904" y="5616"/>
                <a:ext cx="432" cy="287"/>
                <a:chOff x="5616" y="5472"/>
                <a:chExt cx="288" cy="144"/>
              </a:xfrm>
            </p:grpSpPr>
            <p:sp>
              <p:nvSpPr>
                <p:cNvPr id="38934" name="Line 65"/>
                <p:cNvSpPr>
                  <a:spLocks noChangeShapeType="1"/>
                </p:cNvSpPr>
                <p:nvPr/>
              </p:nvSpPr>
              <p:spPr bwMode="auto">
                <a:xfrm flipH="1">
                  <a:off x="5616" y="5472"/>
                  <a:ext cx="144" cy="14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BR"/>
                </a:p>
              </p:txBody>
            </p:sp>
            <p:sp>
              <p:nvSpPr>
                <p:cNvPr id="38935" name="Line 66"/>
                <p:cNvSpPr>
                  <a:spLocks noChangeShapeType="1"/>
                </p:cNvSpPr>
                <p:nvPr/>
              </p:nvSpPr>
              <p:spPr bwMode="auto">
                <a:xfrm>
                  <a:off x="5616" y="5616"/>
                  <a:ext cx="288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BR"/>
                </a:p>
              </p:txBody>
            </p:sp>
            <p:sp>
              <p:nvSpPr>
                <p:cNvPr id="38936" name="Line 67"/>
                <p:cNvSpPr>
                  <a:spLocks noChangeShapeType="1"/>
                </p:cNvSpPr>
                <p:nvPr/>
              </p:nvSpPr>
              <p:spPr bwMode="auto">
                <a:xfrm flipH="1" flipV="1">
                  <a:off x="5760" y="5472"/>
                  <a:ext cx="144" cy="14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BR"/>
                </a:p>
              </p:txBody>
            </p:sp>
          </p:grpSp>
        </p:grpSp>
      </p:grp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pt-BR" dirty="0" smtClean="0"/>
              <a:t/>
            </a:r>
            <a:br>
              <a:rPr lang="pt-BR" dirty="0" smtClean="0"/>
            </a:br>
            <a:r>
              <a:rPr lang="pt-BR" dirty="0" smtClean="0"/>
              <a:t/>
            </a:r>
            <a:br>
              <a:rPr lang="pt-BR" dirty="0" smtClean="0"/>
            </a:br>
            <a:endParaRPr lang="pt-BR" dirty="0"/>
          </a:p>
        </p:txBody>
      </p:sp>
      <p:grpSp>
        <p:nvGrpSpPr>
          <p:cNvPr id="39939" name="Group 2"/>
          <p:cNvGrpSpPr>
            <a:grpSpLocks/>
          </p:cNvGrpSpPr>
          <p:nvPr/>
        </p:nvGrpSpPr>
        <p:grpSpPr bwMode="auto">
          <a:xfrm>
            <a:off x="285750" y="214313"/>
            <a:ext cx="8858250" cy="6500812"/>
            <a:chOff x="1701" y="5788"/>
            <a:chExt cx="8138" cy="6066"/>
          </a:xfrm>
        </p:grpSpPr>
        <p:pic>
          <p:nvPicPr>
            <p:cNvPr id="39940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701" y="5788"/>
              <a:ext cx="8138" cy="60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9941" name="Oval 4"/>
            <p:cNvSpPr>
              <a:spLocks noChangeArrowheads="1"/>
            </p:cNvSpPr>
            <p:nvPr/>
          </p:nvSpPr>
          <p:spPr bwMode="auto">
            <a:xfrm>
              <a:off x="5169" y="9435"/>
              <a:ext cx="288" cy="288"/>
            </a:xfrm>
            <a:prstGeom prst="ellipse">
              <a:avLst/>
            </a:prstGeom>
            <a:noFill/>
            <a:ln w="190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39942" name="Oval 5"/>
            <p:cNvSpPr>
              <a:spLocks noChangeArrowheads="1"/>
            </p:cNvSpPr>
            <p:nvPr/>
          </p:nvSpPr>
          <p:spPr bwMode="auto">
            <a:xfrm>
              <a:off x="4464" y="9360"/>
              <a:ext cx="288" cy="288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t-BR"/>
            </a:p>
          </p:txBody>
        </p:sp>
      </p:grp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142875" y="857250"/>
          <a:ext cx="8715375" cy="6000750"/>
        </p:xfrm>
        <a:graphic>
          <a:graphicData uri="http://schemas.openxmlformats.org/presentationml/2006/ole">
            <p:oleObj spid="_x0000_s4098" name="Picture" r:id="rId3" imgW="5596200" imgH="3408120" progId="Word.Picture.8">
              <p:embed/>
            </p:oleObj>
          </a:graphicData>
        </a:graphic>
      </p:graphicFrame>
      <p:sp>
        <p:nvSpPr>
          <p:cNvPr id="4099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pt-BR"/>
          </a:p>
        </p:txBody>
      </p:sp>
      <p:sp>
        <p:nvSpPr>
          <p:cNvPr id="4100" name="Rectangle 8"/>
          <p:cNvSpPr>
            <a:spLocks noChangeArrowheads="1"/>
          </p:cNvSpPr>
          <p:nvPr/>
        </p:nvSpPr>
        <p:spPr bwMode="auto">
          <a:xfrm>
            <a:off x="0" y="214313"/>
            <a:ext cx="914400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pt-BR" sz="1000">
                <a:latin typeface="Arial" pitchFamily="34" charset="0"/>
                <a:cs typeface="Times New Roman" pitchFamily="18" charset="0"/>
              </a:rPr>
              <a:t/>
            </a:r>
            <a:br>
              <a:rPr lang="pt-BR" sz="1000">
                <a:latin typeface="Arial" pitchFamily="34" charset="0"/>
                <a:cs typeface="Times New Roman" pitchFamily="18" charset="0"/>
              </a:rPr>
            </a:br>
            <a:r>
              <a:rPr lang="pt-BR" sz="1800" b="1">
                <a:latin typeface="Arial" pitchFamily="34" charset="0"/>
                <a:cs typeface="Times New Roman" pitchFamily="18" charset="0"/>
              </a:rPr>
              <a:t>Comparação da Produtividade do Cultivo do Algodão (Com e Sem Frustração de Safra)</a:t>
            </a:r>
            <a:endParaRPr lang="pt-BR" sz="4000"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Espaço Reservado para Conteúdo 2"/>
          <p:cNvSpPr>
            <a:spLocks noGrp="1"/>
          </p:cNvSpPr>
          <p:nvPr>
            <p:ph idx="1"/>
          </p:nvPr>
        </p:nvSpPr>
        <p:spPr>
          <a:xfrm>
            <a:off x="914400" y="1428750"/>
            <a:ext cx="8001000" cy="5143500"/>
          </a:xfrm>
        </p:spPr>
        <p:txBody>
          <a:bodyPr>
            <a:normAutofit fontScale="85000" lnSpcReduction="20000"/>
          </a:bodyPr>
          <a:lstStyle/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pt-BR" sz="3300" dirty="0" smtClean="0"/>
              <a:t>Principal objetivo:</a:t>
            </a:r>
          </a:p>
          <a:p>
            <a:pPr marL="365760" indent="-256032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sz="2800" dirty="0" smtClean="0"/>
              <a:t> Contribuir na elaboração de linha estratégica                     do desenvolvimento rural integrado.</a:t>
            </a:r>
          </a:p>
          <a:p>
            <a:pPr marL="365760" indent="-256032" fontAlgn="auto">
              <a:spcAft>
                <a:spcPts val="0"/>
              </a:spcAft>
              <a:buFont typeface="Wingdings" pitchFamily="2" charset="2"/>
              <a:buNone/>
              <a:defRPr/>
            </a:pPr>
            <a:endParaRPr lang="pt-BR" sz="2800" dirty="0" smtClean="0"/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pt-BR" sz="3300" dirty="0" smtClean="0"/>
              <a:t>Objetivos específicos:</a:t>
            </a:r>
          </a:p>
          <a:p>
            <a:pPr marL="365760" indent="-256032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pt-BR" sz="2600" dirty="0" smtClean="0"/>
              <a:t>Fazer um levantamento da situação ecológica e sócio econômica dos agricultores.</a:t>
            </a:r>
          </a:p>
          <a:p>
            <a:pPr marL="365760" indent="-256032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pt-BR" sz="2600" dirty="0" smtClean="0"/>
              <a:t>Identificar e caracterizar os principais tipos de sistemas de produção agrícola.</a:t>
            </a:r>
          </a:p>
          <a:p>
            <a:pPr marL="365760" indent="-256032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pt-BR" sz="2600" dirty="0" smtClean="0"/>
              <a:t>Identificar os principais determinantes da evolução da agricultura regional.</a:t>
            </a:r>
          </a:p>
          <a:p>
            <a:pPr marL="365760" indent="-256032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pt-BR" sz="2600" dirty="0" smtClean="0"/>
              <a:t>Sugerir medidas de projeto de desenvolvimento.</a:t>
            </a:r>
          </a:p>
          <a:p>
            <a:pPr marL="365760" indent="-256032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pt-BR" sz="2600" dirty="0" smtClean="0"/>
              <a:t>Ordenar as ações prioritárias</a:t>
            </a:r>
            <a:r>
              <a:rPr lang="pt-BR" sz="2400" dirty="0" smtClean="0"/>
              <a:t>.</a:t>
            </a:r>
          </a:p>
          <a:p>
            <a:pPr marL="365760" indent="-256032" fontAlgn="auto">
              <a:spcAft>
                <a:spcPts val="0"/>
              </a:spcAft>
              <a:buFont typeface="Wingdings" pitchFamily="2" charset="2"/>
              <a:buNone/>
              <a:defRPr/>
            </a:pPr>
            <a:endParaRPr lang="pt-BR" sz="2000" dirty="0" smtClean="0"/>
          </a:p>
          <a:p>
            <a:pPr marL="365760" indent="-256032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dirty="0" smtClean="0"/>
              <a:t>	</a:t>
            </a:r>
          </a:p>
        </p:txBody>
      </p:sp>
      <p:sp>
        <p:nvSpPr>
          <p:cNvPr id="512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pt-BR" dirty="0" smtClean="0"/>
              <a:t>Metodologia de Diagnóstico de Sistemas Produtivos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1"/>
          <p:cNvSpPr>
            <a:spLocks noChangeArrowheads="1"/>
          </p:cNvSpPr>
          <p:nvPr/>
        </p:nvSpPr>
        <p:spPr bwMode="auto">
          <a:xfrm>
            <a:off x="0" y="0"/>
            <a:ext cx="88280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pt-BR" sz="2000" b="1">
                <a:latin typeface="Arial" pitchFamily="34" charset="0"/>
                <a:cs typeface="Times New Roman" pitchFamily="18" charset="0"/>
              </a:rPr>
              <a:t>Sistema de Produção Familiar Diversificado em Promissão (São Paulo)</a:t>
            </a:r>
            <a:endParaRPr lang="pt-BR" sz="4400">
              <a:latin typeface="Arial" pitchFamily="34" charset="0"/>
            </a:endParaRPr>
          </a:p>
        </p:txBody>
      </p:sp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214313" y="642938"/>
          <a:ext cx="8572500" cy="5857875"/>
        </p:xfrm>
        <a:graphic>
          <a:graphicData uri="http://schemas.openxmlformats.org/presentationml/2006/ole">
            <p:oleObj spid="_x0000_s5122" name="Picture" r:id="rId3" imgW="5207040" imgH="3653640" progId="Word.Picture.8">
              <p:embed/>
            </p:oleObj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pt-BR"/>
          </a:p>
        </p:txBody>
      </p:sp>
      <p:graphicFrame>
        <p:nvGraphicFramePr>
          <p:cNvPr id="6146" name="Object 1"/>
          <p:cNvGraphicFramePr>
            <a:graphicFrameLocks noChangeAspect="1"/>
          </p:cNvGraphicFramePr>
          <p:nvPr/>
        </p:nvGraphicFramePr>
        <p:xfrm>
          <a:off x="142875" y="928688"/>
          <a:ext cx="8715375" cy="5715000"/>
        </p:xfrm>
        <a:graphic>
          <a:graphicData uri="http://schemas.openxmlformats.org/presentationml/2006/ole">
            <p:oleObj spid="_x0000_s6146" name="Picture" r:id="rId3" imgW="17535525" imgH="9296400" progId="Word.Picture.8">
              <p:embed/>
            </p:oleObj>
          </a:graphicData>
        </a:graphic>
      </p:graphicFrame>
      <p:sp>
        <p:nvSpPr>
          <p:cNvPr id="6148" name="Rectangle 3"/>
          <p:cNvSpPr>
            <a:spLocks noChangeArrowheads="1"/>
          </p:cNvSpPr>
          <p:nvPr/>
        </p:nvSpPr>
        <p:spPr bwMode="auto">
          <a:xfrm>
            <a:off x="0" y="0"/>
            <a:ext cx="8929688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pt-BR" sz="1000" b="1">
                <a:latin typeface="Arial" pitchFamily="34" charset="0"/>
                <a:cs typeface="Times New Roman" pitchFamily="18" charset="0"/>
              </a:rPr>
              <a:t/>
            </a:r>
            <a:br>
              <a:rPr lang="pt-BR" sz="1000" b="1">
                <a:latin typeface="Arial" pitchFamily="34" charset="0"/>
                <a:cs typeface="Times New Roman" pitchFamily="18" charset="0"/>
              </a:rPr>
            </a:br>
            <a:r>
              <a:rPr lang="pt-BR" sz="1800" b="1">
                <a:latin typeface="Arial" pitchFamily="34" charset="0"/>
                <a:cs typeface="Times New Roman" pitchFamily="18" charset="0"/>
              </a:rPr>
              <a:t>Associação de Várias Atividades em um Sistema Familiar Diversificado</a:t>
            </a:r>
            <a:endParaRPr lang="pt-BR" sz="1600">
              <a:latin typeface="Arial" pitchFamily="34" charset="0"/>
            </a:endParaRPr>
          </a:p>
          <a:p>
            <a:pPr algn="ctr" eaLnBrk="0" hangingPunct="0"/>
            <a:r>
              <a:rPr lang="pt-BR" sz="1800" b="1">
                <a:latin typeface="Arial" pitchFamily="34" charset="0"/>
                <a:cs typeface="Times New Roman" pitchFamily="18" charset="0"/>
              </a:rPr>
              <a:t>Tabuleiros Costeiros no Extremo Sul da Bahia</a:t>
            </a:r>
            <a:endParaRPr lang="pt-BR" sz="4000"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62" name="Group 3"/>
          <p:cNvGrpSpPr>
            <a:grpSpLocks/>
          </p:cNvGrpSpPr>
          <p:nvPr/>
        </p:nvGrpSpPr>
        <p:grpSpPr bwMode="auto">
          <a:xfrm>
            <a:off x="660400" y="0"/>
            <a:ext cx="7373938" cy="9712325"/>
            <a:chOff x="1798" y="2005"/>
            <a:chExt cx="8739" cy="13424"/>
          </a:xfrm>
        </p:grpSpPr>
        <p:grpSp>
          <p:nvGrpSpPr>
            <p:cNvPr id="40963" name="Group 4"/>
            <p:cNvGrpSpPr>
              <a:grpSpLocks/>
            </p:cNvGrpSpPr>
            <p:nvPr/>
          </p:nvGrpSpPr>
          <p:grpSpPr bwMode="auto">
            <a:xfrm>
              <a:off x="1798" y="2005"/>
              <a:ext cx="8739" cy="13424"/>
              <a:chOff x="1708" y="1550"/>
              <a:chExt cx="8798" cy="13544"/>
            </a:xfrm>
          </p:grpSpPr>
          <p:grpSp>
            <p:nvGrpSpPr>
              <p:cNvPr id="40972" name="Group 5"/>
              <p:cNvGrpSpPr>
                <a:grpSpLocks/>
              </p:cNvGrpSpPr>
              <p:nvPr/>
            </p:nvGrpSpPr>
            <p:grpSpPr bwMode="auto">
              <a:xfrm>
                <a:off x="1708" y="1550"/>
                <a:ext cx="8798" cy="3620"/>
                <a:chOff x="1708" y="5040"/>
                <a:chExt cx="8948" cy="3620"/>
              </a:xfrm>
            </p:grpSpPr>
            <p:sp>
              <p:nvSpPr>
                <p:cNvPr id="41007" name="Rectangle 6"/>
                <p:cNvSpPr>
                  <a:spLocks noChangeArrowheads="1"/>
                </p:cNvSpPr>
                <p:nvPr/>
              </p:nvSpPr>
              <p:spPr bwMode="auto">
                <a:xfrm>
                  <a:off x="1708" y="5040"/>
                  <a:ext cx="8948" cy="3620"/>
                </a:xfrm>
                <a:prstGeom prst="rect">
                  <a:avLst/>
                </a:prstGeom>
                <a:solidFill>
                  <a:srgbClr val="FFFF99"/>
                </a:solidFill>
                <a:ln w="9525">
                  <a:solidFill>
                    <a:srgbClr val="FFFF99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pt-BR"/>
                </a:p>
              </p:txBody>
            </p:sp>
            <p:sp>
              <p:nvSpPr>
                <p:cNvPr id="41008" name="Text Box 7"/>
                <p:cNvSpPr txBox="1">
                  <a:spLocks noChangeArrowheads="1"/>
                </p:cNvSpPr>
                <p:nvPr/>
              </p:nvSpPr>
              <p:spPr bwMode="auto">
                <a:xfrm>
                  <a:off x="1745" y="5100"/>
                  <a:ext cx="655" cy="350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ctr">
                    <a:spcAft>
                      <a:spcPts val="1000"/>
                    </a:spcAft>
                  </a:pPr>
                  <a:r>
                    <a:rPr lang="pt-BR" sz="1400" b="1">
                      <a:solidFill>
                        <a:srgbClr val="800000"/>
                      </a:solidFill>
                      <a:latin typeface="Calibri" pitchFamily="34" charset="0"/>
                    </a:rPr>
                    <a:t>SISTEMA AGRÁRIO</a:t>
                  </a:r>
                  <a:endParaRPr lang="pt-BR" sz="1800">
                    <a:latin typeface="Arial" pitchFamily="34" charset="0"/>
                  </a:endParaRPr>
                </a:p>
              </p:txBody>
            </p:sp>
          </p:grpSp>
          <p:grpSp>
            <p:nvGrpSpPr>
              <p:cNvPr id="40973" name="Group 8"/>
              <p:cNvGrpSpPr>
                <a:grpSpLocks/>
              </p:cNvGrpSpPr>
              <p:nvPr/>
            </p:nvGrpSpPr>
            <p:grpSpPr bwMode="auto">
              <a:xfrm>
                <a:off x="1725" y="1734"/>
                <a:ext cx="8645" cy="13360"/>
                <a:chOff x="1725" y="1734"/>
                <a:chExt cx="8645" cy="13360"/>
              </a:xfrm>
            </p:grpSpPr>
            <p:grpSp>
              <p:nvGrpSpPr>
                <p:cNvPr id="40974" name="Group 9"/>
                <p:cNvGrpSpPr>
                  <a:grpSpLocks/>
                </p:cNvGrpSpPr>
                <p:nvPr/>
              </p:nvGrpSpPr>
              <p:grpSpPr bwMode="auto">
                <a:xfrm>
                  <a:off x="2450" y="1734"/>
                  <a:ext cx="7920" cy="3196"/>
                  <a:chOff x="2490" y="5184"/>
                  <a:chExt cx="7920" cy="3196"/>
                </a:xfrm>
              </p:grpSpPr>
              <p:grpSp>
                <p:nvGrpSpPr>
                  <p:cNvPr id="40996" name="Group 10"/>
                  <p:cNvGrpSpPr>
                    <a:grpSpLocks/>
                  </p:cNvGrpSpPr>
                  <p:nvPr/>
                </p:nvGrpSpPr>
                <p:grpSpPr bwMode="auto">
                  <a:xfrm>
                    <a:off x="2490" y="5184"/>
                    <a:ext cx="7920" cy="2211"/>
                    <a:chOff x="2490" y="5184"/>
                    <a:chExt cx="7920" cy="2211"/>
                  </a:xfrm>
                </p:grpSpPr>
                <p:sp>
                  <p:nvSpPr>
                    <p:cNvPr id="40998" name="AutoShape 11"/>
                    <p:cNvSpPr>
                      <a:spLocks noChangeArrowheads="1"/>
                    </p:cNvSpPr>
                    <p:nvPr/>
                  </p:nvSpPr>
                  <p:spPr bwMode="auto">
                    <a:xfrm rot="-10746346">
                      <a:off x="8823" y="5759"/>
                      <a:ext cx="593" cy="967"/>
                    </a:xfrm>
                    <a:custGeom>
                      <a:avLst/>
                      <a:gdLst>
                        <a:gd name="T0" fmla="*/ 415 w 21600"/>
                        <a:gd name="T1" fmla="*/ 0 h 21600"/>
                        <a:gd name="T2" fmla="*/ 415 w 21600"/>
                        <a:gd name="T3" fmla="*/ 544 h 21600"/>
                        <a:gd name="T4" fmla="*/ 89 w 21600"/>
                        <a:gd name="T5" fmla="*/ 967 h 21600"/>
                        <a:gd name="T6" fmla="*/ 593 w 21600"/>
                        <a:gd name="T7" fmla="*/ 272 h 21600"/>
                        <a:gd name="T8" fmla="*/ 17694720 60000 65536"/>
                        <a:gd name="T9" fmla="*/ 5898240 60000 65536"/>
                        <a:gd name="T10" fmla="*/ 5898240 60000 65536"/>
                        <a:gd name="T11" fmla="*/ 0 60000 65536"/>
                        <a:gd name="T12" fmla="*/ 12421 w 21600"/>
                        <a:gd name="T13" fmla="*/ 2904 h 21600"/>
                        <a:gd name="T14" fmla="*/ 18212 w 21600"/>
                        <a:gd name="T15" fmla="*/ 9248 h 21600"/>
                      </a:gdLst>
                      <a:ahLst/>
                      <a:cxnLst>
                        <a:cxn ang="T8">
                          <a:pos x="T0" y="T1"/>
                        </a:cxn>
                        <a:cxn ang="T9">
                          <a:pos x="T2" y="T3"/>
                        </a:cxn>
                        <a:cxn ang="T10">
                          <a:pos x="T4" y="T5"/>
                        </a:cxn>
                        <a:cxn ang="T11">
                          <a:pos x="T6" y="T7"/>
                        </a:cxn>
                      </a:cxnLst>
                      <a:rect l="T12" t="T13" r="T14" b="T15"/>
                      <a:pathLst>
                        <a:path w="21600" h="21600">
                          <a:moveTo>
                            <a:pt x="21600" y="6079"/>
                          </a:moveTo>
                          <a:lnTo>
                            <a:pt x="15126" y="0"/>
                          </a:lnTo>
                          <a:lnTo>
                            <a:pt x="15126" y="2912"/>
                          </a:lnTo>
                          <a:lnTo>
                            <a:pt x="12427" y="2912"/>
                          </a:lnTo>
                          <a:cubicBezTo>
                            <a:pt x="5564" y="2912"/>
                            <a:pt x="0" y="7052"/>
                            <a:pt x="0" y="12158"/>
                          </a:cubicBezTo>
                          <a:lnTo>
                            <a:pt x="0" y="21600"/>
                          </a:lnTo>
                          <a:lnTo>
                            <a:pt x="6474" y="21600"/>
                          </a:lnTo>
                          <a:lnTo>
                            <a:pt x="6474" y="12158"/>
                          </a:lnTo>
                          <a:cubicBezTo>
                            <a:pt x="6474" y="10550"/>
                            <a:pt x="9139" y="9246"/>
                            <a:pt x="12427" y="9246"/>
                          </a:cubicBezTo>
                          <a:lnTo>
                            <a:pt x="15126" y="9246"/>
                          </a:lnTo>
                          <a:lnTo>
                            <a:pt x="15126" y="12158"/>
                          </a:lnTo>
                          <a:close/>
                        </a:path>
                      </a:pathLst>
                    </a:custGeom>
                    <a:solidFill>
                      <a:srgbClr val="FF6600"/>
                    </a:solidFill>
                    <a:ln w="9525">
                      <a:solidFill>
                        <a:srgbClr val="FF660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pt-BR"/>
                    </a:p>
                  </p:txBody>
                </p:sp>
                <p:grpSp>
                  <p:nvGrpSpPr>
                    <p:cNvPr id="40999" name="Group 1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490" y="5184"/>
                      <a:ext cx="7920" cy="2211"/>
                      <a:chOff x="2160" y="5184"/>
                      <a:chExt cx="7920" cy="2211"/>
                    </a:xfrm>
                  </p:grpSpPr>
                  <p:sp>
                    <p:nvSpPr>
                      <p:cNvPr id="41000" name="Text Box 13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2160" y="5184"/>
                        <a:ext cx="2160" cy="531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 algn="ctr">
                          <a:spcAft>
                            <a:spcPts val="1000"/>
                          </a:spcAft>
                        </a:pPr>
                        <a:r>
                          <a:rPr lang="pt-BR" sz="800">
                            <a:latin typeface="Calibri" pitchFamily="34" charset="0"/>
                          </a:rPr>
                          <a:t>análise dos mapas e dos estud</a:t>
                        </a:r>
                        <a:r>
                          <a:rPr lang="pt-BR" sz="900">
                            <a:latin typeface="Calibri" pitchFamily="34" charset="0"/>
                          </a:rPr>
                          <a:t>o</a:t>
                        </a:r>
                        <a:r>
                          <a:rPr lang="pt-BR" sz="800">
                            <a:latin typeface="Calibri" pitchFamily="34" charset="0"/>
                          </a:rPr>
                          <a:t>s já existentes</a:t>
                        </a:r>
                        <a:endParaRPr lang="pt-BR" sz="1800">
                          <a:latin typeface="Arial" pitchFamily="34" charset="0"/>
                        </a:endParaRPr>
                      </a:p>
                    </p:txBody>
                  </p:sp>
                  <p:sp>
                    <p:nvSpPr>
                      <p:cNvPr id="41001" name="Text Box 14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5040" y="5184"/>
                        <a:ext cx="2160" cy="531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 algn="ctr">
                          <a:spcAft>
                            <a:spcPts val="1000"/>
                          </a:spcAft>
                        </a:pPr>
                        <a:r>
                          <a:rPr lang="pt-BR" sz="900">
                            <a:latin typeface="Calibri" pitchFamily="34" charset="0"/>
                          </a:rPr>
                          <a:t>leitura de paisagem</a:t>
                        </a:r>
                        <a:endParaRPr lang="pt-BR" sz="1800">
                          <a:latin typeface="Arial" pitchFamily="34" charset="0"/>
                        </a:endParaRPr>
                      </a:p>
                    </p:txBody>
                  </p:sp>
                  <p:sp>
                    <p:nvSpPr>
                      <p:cNvPr id="41002" name="Text Box 15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7920" y="5184"/>
                        <a:ext cx="2160" cy="531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 algn="ctr">
                          <a:spcAft>
                            <a:spcPts val="1000"/>
                          </a:spcAft>
                        </a:pPr>
                        <a:r>
                          <a:rPr lang="pt-BR" sz="900">
                            <a:latin typeface="Calibri" pitchFamily="34" charset="0"/>
                          </a:rPr>
                          <a:t>resgate da história</a:t>
                        </a:r>
                        <a:endParaRPr lang="pt-BR" sz="1800">
                          <a:latin typeface="Arial" pitchFamily="34" charset="0"/>
                        </a:endParaRPr>
                      </a:p>
                    </p:txBody>
                  </p:sp>
                  <p:sp>
                    <p:nvSpPr>
                      <p:cNvPr id="41003" name="Text Box 16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4005" y="6207"/>
                        <a:ext cx="4320" cy="615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 algn="ctr">
                          <a:spcAft>
                            <a:spcPts val="1000"/>
                          </a:spcAft>
                        </a:pPr>
                        <a:r>
                          <a:rPr lang="pt-BR" sz="1100" b="1">
                            <a:latin typeface="Calibri" pitchFamily="34" charset="0"/>
                          </a:rPr>
                          <a:t>zoneamento agroecológico</a:t>
                        </a:r>
                      </a:p>
                      <a:p>
                        <a:pPr algn="ctr">
                          <a:spcAft>
                            <a:spcPts val="1000"/>
                          </a:spcAft>
                        </a:pPr>
                        <a:r>
                          <a:rPr lang="pt-BR" sz="1100" b="1">
                            <a:latin typeface="Calibri" pitchFamily="34" charset="0"/>
                          </a:rPr>
                          <a:t>história do sistema agrário</a:t>
                        </a:r>
                        <a:endParaRPr lang="pt-BR" sz="1800">
                          <a:latin typeface="Arial" pitchFamily="34" charset="0"/>
                        </a:endParaRPr>
                      </a:p>
                    </p:txBody>
                  </p:sp>
                  <p:sp>
                    <p:nvSpPr>
                      <p:cNvPr id="41004" name="AutoShape 17"/>
                      <p:cNvSpPr>
                        <a:spLocks noChangeArrowheads="1"/>
                      </p:cNvSpPr>
                      <p:nvPr/>
                    </p:nvSpPr>
                    <p:spPr bwMode="auto">
                      <a:xfrm rot="60665" flipV="1">
                        <a:off x="3283" y="5754"/>
                        <a:ext cx="593" cy="967"/>
                      </a:xfrm>
                      <a:custGeom>
                        <a:avLst/>
                        <a:gdLst>
                          <a:gd name="T0" fmla="*/ 415 w 21600"/>
                          <a:gd name="T1" fmla="*/ 0 h 21600"/>
                          <a:gd name="T2" fmla="*/ 415 w 21600"/>
                          <a:gd name="T3" fmla="*/ 544 h 21600"/>
                          <a:gd name="T4" fmla="*/ 89 w 21600"/>
                          <a:gd name="T5" fmla="*/ 967 h 21600"/>
                          <a:gd name="T6" fmla="*/ 593 w 21600"/>
                          <a:gd name="T7" fmla="*/ 272 h 21600"/>
                          <a:gd name="T8" fmla="*/ 17694720 60000 65536"/>
                          <a:gd name="T9" fmla="*/ 5898240 60000 65536"/>
                          <a:gd name="T10" fmla="*/ 5898240 60000 65536"/>
                          <a:gd name="T11" fmla="*/ 0 60000 65536"/>
                          <a:gd name="T12" fmla="*/ 12421 w 21600"/>
                          <a:gd name="T13" fmla="*/ 2904 h 21600"/>
                          <a:gd name="T14" fmla="*/ 18212 w 21600"/>
                          <a:gd name="T15" fmla="*/ 9248 h 21600"/>
                        </a:gdLst>
                        <a:ahLst/>
                        <a:cxnLst>
                          <a:cxn ang="T8">
                            <a:pos x="T0" y="T1"/>
                          </a:cxn>
                          <a:cxn ang="T9">
                            <a:pos x="T2" y="T3"/>
                          </a:cxn>
                          <a:cxn ang="T10">
                            <a:pos x="T4" y="T5"/>
                          </a:cxn>
                          <a:cxn ang="T11">
                            <a:pos x="T6" y="T7"/>
                          </a:cxn>
                        </a:cxnLst>
                        <a:rect l="T12" t="T13" r="T14" b="T15"/>
                        <a:pathLst>
                          <a:path w="21600" h="21600">
                            <a:moveTo>
                              <a:pt x="21600" y="6079"/>
                            </a:moveTo>
                            <a:lnTo>
                              <a:pt x="15126" y="0"/>
                            </a:lnTo>
                            <a:lnTo>
                              <a:pt x="15126" y="2912"/>
                            </a:lnTo>
                            <a:lnTo>
                              <a:pt x="12427" y="2912"/>
                            </a:lnTo>
                            <a:cubicBezTo>
                              <a:pt x="5564" y="2912"/>
                              <a:pt x="0" y="7052"/>
                              <a:pt x="0" y="12158"/>
                            </a:cubicBezTo>
                            <a:lnTo>
                              <a:pt x="0" y="21600"/>
                            </a:lnTo>
                            <a:lnTo>
                              <a:pt x="6474" y="21600"/>
                            </a:lnTo>
                            <a:lnTo>
                              <a:pt x="6474" y="12158"/>
                            </a:lnTo>
                            <a:cubicBezTo>
                              <a:pt x="6474" y="10550"/>
                              <a:pt x="9139" y="9246"/>
                              <a:pt x="12427" y="9246"/>
                            </a:cubicBezTo>
                            <a:lnTo>
                              <a:pt x="15126" y="9246"/>
                            </a:lnTo>
                            <a:lnTo>
                              <a:pt x="15126" y="12158"/>
                            </a:lnTo>
                            <a:close/>
                          </a:path>
                        </a:pathLst>
                      </a:custGeom>
                      <a:solidFill>
                        <a:srgbClr val="FF6600"/>
                      </a:solidFill>
                      <a:ln w="9525">
                        <a:solidFill>
                          <a:srgbClr val="FF66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pt-BR"/>
                      </a:p>
                    </p:txBody>
                  </p:sp>
                  <p:sp>
                    <p:nvSpPr>
                      <p:cNvPr id="41005" name="AutoShape 18"/>
                      <p:cNvSpPr>
                        <a:spLocks noChangeArrowheads="1"/>
                      </p:cNvSpPr>
                      <p:nvPr/>
                    </p:nvSpPr>
                    <p:spPr bwMode="auto">
                      <a:xfrm rot="-10732726">
                        <a:off x="5939" y="5775"/>
                        <a:ext cx="419" cy="360"/>
                      </a:xfrm>
                      <a:prstGeom prst="upArrow">
                        <a:avLst>
                          <a:gd name="adj1" fmla="val 57065"/>
                          <a:gd name="adj2" fmla="val 37500"/>
                        </a:avLst>
                      </a:prstGeom>
                      <a:solidFill>
                        <a:srgbClr val="FF6600"/>
                      </a:solidFill>
                      <a:ln w="9525">
                        <a:solidFill>
                          <a:srgbClr val="FF66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pt-BR"/>
                      </a:p>
                    </p:txBody>
                  </p:sp>
                  <p:sp>
                    <p:nvSpPr>
                      <p:cNvPr id="41006" name="AutoShape 19"/>
                      <p:cNvSpPr>
                        <a:spLocks noChangeArrowheads="1"/>
                      </p:cNvSpPr>
                      <p:nvPr/>
                    </p:nvSpPr>
                    <p:spPr bwMode="auto">
                      <a:xfrm rot="-10732726">
                        <a:off x="5955" y="6899"/>
                        <a:ext cx="419" cy="496"/>
                      </a:xfrm>
                      <a:prstGeom prst="upArrow">
                        <a:avLst>
                          <a:gd name="adj1" fmla="val 57065"/>
                          <a:gd name="adj2" fmla="val 44391"/>
                        </a:avLst>
                      </a:prstGeom>
                      <a:solidFill>
                        <a:srgbClr val="FF6600"/>
                      </a:solidFill>
                      <a:ln w="9525">
                        <a:solidFill>
                          <a:srgbClr val="FF66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pt-BR"/>
                      </a:p>
                    </p:txBody>
                  </p:sp>
                </p:grpSp>
              </p:grpSp>
              <p:sp>
                <p:nvSpPr>
                  <p:cNvPr id="40997" name="Text Box 2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5180" y="7480"/>
                    <a:ext cx="2720" cy="900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spcAft>
                        <a:spcPts val="1000"/>
                      </a:spcAft>
                    </a:pPr>
                    <a:r>
                      <a:rPr lang="pt-BR" sz="1100">
                        <a:latin typeface="Calibri" pitchFamily="34" charset="0"/>
                      </a:rPr>
                      <a:t>tipologia dos produtores e tipologia dos sistemas de produção</a:t>
                    </a:r>
                    <a:endParaRPr lang="pt-BR" sz="1800">
                      <a:latin typeface="Arial" pitchFamily="34" charset="0"/>
                    </a:endParaRPr>
                  </a:p>
                </p:txBody>
              </p:sp>
            </p:grpSp>
            <p:sp>
              <p:nvSpPr>
                <p:cNvPr id="40975" name="Text Box 23"/>
                <p:cNvSpPr txBox="1">
                  <a:spLocks noChangeArrowheads="1"/>
                </p:cNvSpPr>
                <p:nvPr/>
              </p:nvSpPr>
              <p:spPr bwMode="auto">
                <a:xfrm>
                  <a:off x="1725" y="11792"/>
                  <a:ext cx="895" cy="330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ctr">
                    <a:spcAft>
                      <a:spcPts val="1000"/>
                    </a:spcAft>
                  </a:pPr>
                  <a:r>
                    <a:rPr lang="pt-BR" sz="1400" b="1">
                      <a:solidFill>
                        <a:srgbClr val="800000"/>
                      </a:solidFill>
                      <a:latin typeface="Calibri" pitchFamily="34" charset="0"/>
                    </a:rPr>
                    <a:t>SISTEMA AGRÁRIO</a:t>
                  </a:r>
                  <a:endParaRPr lang="pt-BR" sz="1800">
                    <a:latin typeface="Arial" pitchFamily="34" charset="0"/>
                  </a:endParaRPr>
                </a:p>
              </p:txBody>
            </p:sp>
            <p:grpSp>
              <p:nvGrpSpPr>
                <p:cNvPr id="40976" name="Group 24"/>
                <p:cNvGrpSpPr>
                  <a:grpSpLocks/>
                </p:cNvGrpSpPr>
                <p:nvPr/>
              </p:nvGrpSpPr>
              <p:grpSpPr bwMode="auto">
                <a:xfrm>
                  <a:off x="4158" y="6450"/>
                  <a:ext cx="4070" cy="4875"/>
                  <a:chOff x="4158" y="6450"/>
                  <a:chExt cx="4070" cy="4875"/>
                </a:xfrm>
              </p:grpSpPr>
              <p:sp>
                <p:nvSpPr>
                  <p:cNvPr id="40985" name="Rectangle 25"/>
                  <p:cNvSpPr>
                    <a:spLocks noChangeArrowheads="1"/>
                  </p:cNvSpPr>
                  <p:nvPr/>
                </p:nvSpPr>
                <p:spPr bwMode="auto">
                  <a:xfrm>
                    <a:off x="4158" y="6450"/>
                    <a:ext cx="4070" cy="4875"/>
                  </a:xfrm>
                  <a:prstGeom prst="rect">
                    <a:avLst/>
                  </a:prstGeom>
                  <a:solidFill>
                    <a:srgbClr val="33CCCC"/>
                  </a:solidFill>
                  <a:ln w="9525">
                    <a:solidFill>
                      <a:srgbClr val="33CCCC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pt-BR"/>
                  </a:p>
                </p:txBody>
              </p:sp>
              <p:sp>
                <p:nvSpPr>
                  <p:cNvPr id="40986" name="Text Box 2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235" y="6827"/>
                    <a:ext cx="541" cy="4169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spcAft>
                        <a:spcPts val="1000"/>
                      </a:spcAft>
                    </a:pPr>
                    <a:r>
                      <a:rPr lang="pt-BR" sz="1400" b="1">
                        <a:solidFill>
                          <a:srgbClr val="000080"/>
                        </a:solidFill>
                        <a:latin typeface="Calibri" pitchFamily="34" charset="0"/>
                      </a:rPr>
                      <a:t>SISTEMAS DE PRODUÇÃO</a:t>
                    </a:r>
                    <a:endParaRPr lang="pt-BR" sz="1800">
                      <a:latin typeface="Arial" pitchFamily="34" charset="0"/>
                    </a:endParaRPr>
                  </a:p>
                </p:txBody>
              </p:sp>
              <p:sp>
                <p:nvSpPr>
                  <p:cNvPr id="40987" name="Text Box 2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5205" y="6617"/>
                    <a:ext cx="2720" cy="59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spcAft>
                        <a:spcPts val="1000"/>
                      </a:spcAft>
                    </a:pPr>
                    <a:r>
                      <a:rPr lang="pt-BR" sz="1100">
                        <a:latin typeface="Calibri" pitchFamily="34" charset="0"/>
                      </a:rPr>
                      <a:t>caracterização dos sistemas de produção</a:t>
                    </a:r>
                    <a:endParaRPr lang="pt-BR" sz="1800">
                      <a:latin typeface="Arial" pitchFamily="34" charset="0"/>
                    </a:endParaRPr>
                  </a:p>
                </p:txBody>
              </p:sp>
              <p:sp>
                <p:nvSpPr>
                  <p:cNvPr id="40988" name="Text Box 2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5265" y="9802"/>
                    <a:ext cx="2720" cy="370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spcAft>
                        <a:spcPts val="1000"/>
                      </a:spcAft>
                    </a:pPr>
                    <a:r>
                      <a:rPr lang="pt-BR" sz="1100">
                        <a:latin typeface="Calibri" pitchFamily="34" charset="0"/>
                      </a:rPr>
                      <a:t>análise econômica</a:t>
                    </a:r>
                    <a:endParaRPr lang="pt-BR" sz="1800">
                      <a:latin typeface="Arial" pitchFamily="34" charset="0"/>
                    </a:endParaRPr>
                  </a:p>
                </p:txBody>
              </p:sp>
              <p:sp>
                <p:nvSpPr>
                  <p:cNvPr id="40989" name="Text Box 2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5225" y="7765"/>
                    <a:ext cx="2720" cy="59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spcAft>
                        <a:spcPts val="1000"/>
                      </a:spcAft>
                    </a:pPr>
                    <a:r>
                      <a:rPr lang="pt-BR" sz="1100">
                        <a:latin typeface="Calibri" pitchFamily="34" charset="0"/>
                      </a:rPr>
                      <a:t>estudo dos </a:t>
                    </a:r>
                    <a:br>
                      <a:rPr lang="pt-BR" sz="1100">
                        <a:latin typeface="Calibri" pitchFamily="34" charset="0"/>
                      </a:rPr>
                    </a:br>
                    <a:r>
                      <a:rPr lang="pt-BR" sz="1100">
                        <a:latin typeface="Calibri" pitchFamily="34" charset="0"/>
                      </a:rPr>
                      <a:t>itinerários técnicos</a:t>
                    </a:r>
                    <a:endParaRPr lang="pt-BR" sz="1800">
                      <a:latin typeface="Arial" pitchFamily="34" charset="0"/>
                    </a:endParaRPr>
                  </a:p>
                </p:txBody>
              </p:sp>
              <p:sp>
                <p:nvSpPr>
                  <p:cNvPr id="40990" name="Text Box 3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5245" y="8931"/>
                    <a:ext cx="2720" cy="371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spcAft>
                        <a:spcPts val="1000"/>
                      </a:spcAft>
                    </a:pPr>
                    <a:r>
                      <a:rPr lang="pt-BR" sz="1100">
                        <a:latin typeface="Calibri" pitchFamily="34" charset="0"/>
                      </a:rPr>
                      <a:t>análise agronômica</a:t>
                    </a:r>
                    <a:endParaRPr lang="pt-BR" sz="1800">
                      <a:latin typeface="Arial" pitchFamily="34" charset="0"/>
                    </a:endParaRPr>
                  </a:p>
                </p:txBody>
              </p:sp>
              <p:sp>
                <p:nvSpPr>
                  <p:cNvPr id="40991" name="AutoShape 31"/>
                  <p:cNvSpPr>
                    <a:spLocks noChangeArrowheads="1"/>
                  </p:cNvSpPr>
                  <p:nvPr/>
                </p:nvSpPr>
                <p:spPr bwMode="auto">
                  <a:xfrm>
                    <a:off x="6285" y="7274"/>
                    <a:ext cx="580" cy="426"/>
                  </a:xfrm>
                  <a:prstGeom prst="downArrow">
                    <a:avLst>
                      <a:gd name="adj1" fmla="val 50000"/>
                      <a:gd name="adj2" fmla="val 25000"/>
                    </a:avLst>
                  </a:prstGeom>
                  <a:solidFill>
                    <a:srgbClr val="000080"/>
                  </a:solidFill>
                  <a:ln w="9525">
                    <a:solidFill>
                      <a:srgbClr val="00008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pt-BR"/>
                  </a:p>
                </p:txBody>
              </p:sp>
              <p:sp>
                <p:nvSpPr>
                  <p:cNvPr id="40992" name="AutoShape 32"/>
                  <p:cNvSpPr>
                    <a:spLocks noChangeArrowheads="1"/>
                  </p:cNvSpPr>
                  <p:nvPr/>
                </p:nvSpPr>
                <p:spPr bwMode="auto">
                  <a:xfrm>
                    <a:off x="6325" y="8422"/>
                    <a:ext cx="580" cy="426"/>
                  </a:xfrm>
                  <a:prstGeom prst="downArrow">
                    <a:avLst>
                      <a:gd name="adj1" fmla="val 50000"/>
                      <a:gd name="adj2" fmla="val 25000"/>
                    </a:avLst>
                  </a:prstGeom>
                  <a:solidFill>
                    <a:srgbClr val="000080"/>
                  </a:solidFill>
                  <a:ln w="9525">
                    <a:solidFill>
                      <a:srgbClr val="00008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pt-BR"/>
                  </a:p>
                </p:txBody>
              </p:sp>
              <p:sp>
                <p:nvSpPr>
                  <p:cNvPr id="40993" name="AutoShape 33"/>
                  <p:cNvSpPr>
                    <a:spLocks noChangeArrowheads="1"/>
                  </p:cNvSpPr>
                  <p:nvPr/>
                </p:nvSpPr>
                <p:spPr bwMode="auto">
                  <a:xfrm>
                    <a:off x="6325" y="9348"/>
                    <a:ext cx="580" cy="426"/>
                  </a:xfrm>
                  <a:prstGeom prst="downArrow">
                    <a:avLst>
                      <a:gd name="adj1" fmla="val 50000"/>
                      <a:gd name="adj2" fmla="val 25000"/>
                    </a:avLst>
                  </a:prstGeom>
                  <a:solidFill>
                    <a:srgbClr val="000080"/>
                  </a:solidFill>
                  <a:ln w="9525">
                    <a:solidFill>
                      <a:srgbClr val="00008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pt-BR"/>
                  </a:p>
                </p:txBody>
              </p:sp>
              <p:sp>
                <p:nvSpPr>
                  <p:cNvPr id="40994" name="Text Box 3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5225" y="10727"/>
                    <a:ext cx="2720" cy="371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spcAft>
                        <a:spcPts val="1000"/>
                      </a:spcAft>
                    </a:pPr>
                    <a:r>
                      <a:rPr lang="pt-BR" sz="1100">
                        <a:latin typeface="Calibri" pitchFamily="34" charset="0"/>
                      </a:rPr>
                      <a:t>“modelização”</a:t>
                    </a:r>
                    <a:endParaRPr lang="pt-BR" sz="1800">
                      <a:latin typeface="Arial" pitchFamily="34" charset="0"/>
                    </a:endParaRPr>
                  </a:p>
                </p:txBody>
              </p:sp>
              <p:sp>
                <p:nvSpPr>
                  <p:cNvPr id="40995" name="AutoShape 35"/>
                  <p:cNvSpPr>
                    <a:spLocks noChangeArrowheads="1"/>
                  </p:cNvSpPr>
                  <p:nvPr/>
                </p:nvSpPr>
                <p:spPr bwMode="auto">
                  <a:xfrm>
                    <a:off x="6255" y="10240"/>
                    <a:ext cx="580" cy="426"/>
                  </a:xfrm>
                  <a:prstGeom prst="downArrow">
                    <a:avLst>
                      <a:gd name="adj1" fmla="val 50000"/>
                      <a:gd name="adj2" fmla="val 25000"/>
                    </a:avLst>
                  </a:prstGeom>
                  <a:solidFill>
                    <a:srgbClr val="000080"/>
                  </a:solidFill>
                  <a:ln w="9525">
                    <a:solidFill>
                      <a:srgbClr val="00008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pt-BR"/>
                  </a:p>
                </p:txBody>
              </p:sp>
            </p:grpSp>
            <p:sp>
              <p:nvSpPr>
                <p:cNvPr id="40977" name="Text Box 36"/>
                <p:cNvSpPr txBox="1">
                  <a:spLocks noChangeArrowheads="1"/>
                </p:cNvSpPr>
                <p:nvPr/>
              </p:nvSpPr>
              <p:spPr bwMode="auto">
                <a:xfrm>
                  <a:off x="4435" y="13510"/>
                  <a:ext cx="3540" cy="390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ctr">
                    <a:spcAft>
                      <a:spcPts val="1000"/>
                    </a:spcAft>
                  </a:pPr>
                  <a:r>
                    <a:rPr lang="pt-BR" sz="1100" b="1">
                      <a:latin typeface="Calibri" pitchFamily="34" charset="0"/>
                    </a:rPr>
                    <a:t>síntese final do DIAGNÓSTICO</a:t>
                  </a:r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40978" name="Text Box 37"/>
                <p:cNvSpPr txBox="1">
                  <a:spLocks noChangeArrowheads="1"/>
                </p:cNvSpPr>
                <p:nvPr/>
              </p:nvSpPr>
              <p:spPr bwMode="auto">
                <a:xfrm>
                  <a:off x="4435" y="14395"/>
                  <a:ext cx="3540" cy="600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ctr">
                    <a:spcAft>
                      <a:spcPts val="1000"/>
                    </a:spcAft>
                  </a:pPr>
                  <a:r>
                    <a:rPr lang="pt-BR" sz="1100" b="1">
                      <a:latin typeface="Calibri" pitchFamily="34" charset="0"/>
                    </a:rPr>
                    <a:t>elaboração de PROPOSTAS para o DESENVOLVIMENTO RURAL</a:t>
                  </a:r>
                  <a:endParaRPr lang="pt-BR" sz="1800">
                    <a:latin typeface="Arial" pitchFamily="34" charset="0"/>
                  </a:endParaRPr>
                </a:p>
              </p:txBody>
            </p:sp>
            <p:grpSp>
              <p:nvGrpSpPr>
                <p:cNvPr id="40979" name="Group 38"/>
                <p:cNvGrpSpPr>
                  <a:grpSpLocks/>
                </p:cNvGrpSpPr>
                <p:nvPr/>
              </p:nvGrpSpPr>
              <p:grpSpPr bwMode="auto">
                <a:xfrm>
                  <a:off x="4435" y="11270"/>
                  <a:ext cx="3540" cy="1640"/>
                  <a:chOff x="4435" y="12275"/>
                  <a:chExt cx="3540" cy="1640"/>
                </a:xfrm>
              </p:grpSpPr>
              <p:sp>
                <p:nvSpPr>
                  <p:cNvPr id="40983" name="AutoShape 39"/>
                  <p:cNvSpPr>
                    <a:spLocks noChangeArrowheads="1"/>
                  </p:cNvSpPr>
                  <p:nvPr/>
                </p:nvSpPr>
                <p:spPr bwMode="auto">
                  <a:xfrm rot="5400000" flipV="1">
                    <a:off x="5757" y="11563"/>
                    <a:ext cx="1075" cy="2500"/>
                  </a:xfrm>
                  <a:custGeom>
                    <a:avLst/>
                    <a:gdLst>
                      <a:gd name="T0" fmla="*/ 918 w 21600"/>
                      <a:gd name="T1" fmla="*/ 0 h 21600"/>
                      <a:gd name="T2" fmla="*/ 0 w 21600"/>
                      <a:gd name="T3" fmla="*/ 1250 h 21600"/>
                      <a:gd name="T4" fmla="*/ 918 w 21600"/>
                      <a:gd name="T5" fmla="*/ 2500 h 21600"/>
                      <a:gd name="T6" fmla="*/ 1075 w 21600"/>
                      <a:gd name="T7" fmla="*/ 1250 h 21600"/>
                      <a:gd name="T8" fmla="*/ 17694720 60000 65536"/>
                      <a:gd name="T9" fmla="*/ 11796480 60000 65536"/>
                      <a:gd name="T10" fmla="*/ 5898240 60000 65536"/>
                      <a:gd name="T11" fmla="*/ 0 60000 65536"/>
                      <a:gd name="T12" fmla="*/ 3376 w 21600"/>
                      <a:gd name="T13" fmla="*/ 2851 h 21600"/>
                      <a:gd name="T14" fmla="*/ 19269 w 21600"/>
                      <a:gd name="T15" fmla="*/ 18749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18437" y="0"/>
                        </a:moveTo>
                        <a:lnTo>
                          <a:pt x="18437" y="2851"/>
                        </a:lnTo>
                        <a:lnTo>
                          <a:pt x="3375" y="2851"/>
                        </a:lnTo>
                        <a:lnTo>
                          <a:pt x="3375" y="18749"/>
                        </a:lnTo>
                        <a:lnTo>
                          <a:pt x="18437" y="18749"/>
                        </a:lnTo>
                        <a:lnTo>
                          <a:pt x="18437" y="21600"/>
                        </a:lnTo>
                        <a:lnTo>
                          <a:pt x="21600" y="10800"/>
                        </a:lnTo>
                        <a:close/>
                      </a:path>
                      <a:path w="21600" h="21600">
                        <a:moveTo>
                          <a:pt x="1350" y="2851"/>
                        </a:moveTo>
                        <a:lnTo>
                          <a:pt x="1350" y="18749"/>
                        </a:lnTo>
                        <a:lnTo>
                          <a:pt x="2700" y="18749"/>
                        </a:lnTo>
                        <a:lnTo>
                          <a:pt x="2700" y="2851"/>
                        </a:lnTo>
                        <a:close/>
                      </a:path>
                      <a:path w="21600" h="21600">
                        <a:moveTo>
                          <a:pt x="0" y="2851"/>
                        </a:moveTo>
                        <a:lnTo>
                          <a:pt x="0" y="18749"/>
                        </a:lnTo>
                        <a:lnTo>
                          <a:pt x="675" y="18749"/>
                        </a:lnTo>
                        <a:lnTo>
                          <a:pt x="675" y="2851"/>
                        </a:lnTo>
                        <a:close/>
                      </a:path>
                    </a:pathLst>
                  </a:custGeom>
                  <a:solidFill>
                    <a:srgbClr val="00FF99"/>
                  </a:solidFill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spcAft>
                        <a:spcPts val="1000"/>
                      </a:spcAft>
                    </a:pPr>
                    <a:r>
                      <a:rPr lang="pt-BR" sz="800">
                        <a:latin typeface="Calibri" pitchFamily="34" charset="0"/>
                      </a:rPr>
                      <a:t>eventualmente:</a:t>
                    </a:r>
                  </a:p>
                  <a:p>
                    <a:pPr algn="ctr"/>
                    <a:r>
                      <a:rPr lang="pt-BR" sz="800"/>
                      <a:t>AMOSTRA</a:t>
                    </a:r>
                    <a:br>
                      <a:rPr lang="pt-BR" sz="800"/>
                    </a:br>
                    <a:r>
                      <a:rPr lang="pt-BR" sz="800"/>
                      <a:t>REPRESENTATIVA</a:t>
                    </a:r>
                    <a:endParaRPr lang="pt-BR" sz="1800">
                      <a:latin typeface="Arial" pitchFamily="34" charset="0"/>
                    </a:endParaRPr>
                  </a:p>
                </p:txBody>
              </p:sp>
              <p:sp>
                <p:nvSpPr>
                  <p:cNvPr id="40984" name="Text Box 4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435" y="13375"/>
                    <a:ext cx="3540" cy="540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algn="ctr">
                      <a:spcAft>
                        <a:spcPts val="1000"/>
                      </a:spcAft>
                    </a:pPr>
                    <a:r>
                      <a:rPr lang="pt-BR" sz="800">
                        <a:latin typeface="Calibri" pitchFamily="34" charset="0"/>
                      </a:rPr>
                      <a:t>eventualmente: quantificação dos diferentes tipos de sistemas de produção</a:t>
                    </a:r>
                    <a:endParaRPr lang="pt-BR" sz="1800">
                      <a:latin typeface="Arial" pitchFamily="34" charset="0"/>
                    </a:endParaRPr>
                  </a:p>
                </p:txBody>
              </p:sp>
            </p:grpSp>
            <p:sp>
              <p:nvSpPr>
                <p:cNvPr id="40980" name="AutoShape 41"/>
                <p:cNvSpPr>
                  <a:spLocks noChangeArrowheads="1"/>
                </p:cNvSpPr>
                <p:nvPr/>
              </p:nvSpPr>
              <p:spPr bwMode="auto">
                <a:xfrm>
                  <a:off x="5493" y="13965"/>
                  <a:ext cx="1410" cy="390"/>
                </a:xfrm>
                <a:prstGeom prst="downArrow">
                  <a:avLst>
                    <a:gd name="adj1" fmla="val 73333"/>
                    <a:gd name="adj2" fmla="val 54167"/>
                  </a:avLst>
                </a:prstGeom>
                <a:solidFill>
                  <a:srgbClr val="FF0000"/>
                </a:solidFill>
                <a:ln w="9525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pt-BR"/>
                </a:p>
              </p:txBody>
            </p:sp>
            <p:sp>
              <p:nvSpPr>
                <p:cNvPr id="40981" name="AutoShape 42"/>
                <p:cNvSpPr>
                  <a:spLocks noChangeArrowheads="1"/>
                </p:cNvSpPr>
                <p:nvPr/>
              </p:nvSpPr>
              <p:spPr bwMode="auto">
                <a:xfrm>
                  <a:off x="5493" y="12960"/>
                  <a:ext cx="1410" cy="510"/>
                </a:xfrm>
                <a:prstGeom prst="downArrow">
                  <a:avLst>
                    <a:gd name="adj1" fmla="val 73333"/>
                    <a:gd name="adj2" fmla="val 54167"/>
                  </a:avLst>
                </a:prstGeom>
                <a:solidFill>
                  <a:srgbClr val="FF0000"/>
                </a:solidFill>
                <a:ln w="9525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pt-BR"/>
                </a:p>
              </p:txBody>
            </p:sp>
            <p:sp>
              <p:nvSpPr>
                <p:cNvPr id="40982" name="AutoShape 43"/>
                <p:cNvSpPr>
                  <a:spLocks noChangeArrowheads="1"/>
                </p:cNvSpPr>
                <p:nvPr/>
              </p:nvSpPr>
              <p:spPr bwMode="auto">
                <a:xfrm rot="5400000" flipV="1">
                  <a:off x="5645" y="4362"/>
                  <a:ext cx="1504" cy="2854"/>
                </a:xfrm>
                <a:custGeom>
                  <a:avLst/>
                  <a:gdLst>
                    <a:gd name="T0" fmla="*/ 856 w 21600"/>
                    <a:gd name="T1" fmla="*/ 0 h 21600"/>
                    <a:gd name="T2" fmla="*/ 0 w 21600"/>
                    <a:gd name="T3" fmla="*/ 1427 h 21600"/>
                    <a:gd name="T4" fmla="*/ 856 w 21600"/>
                    <a:gd name="T5" fmla="*/ 2854 h 21600"/>
                    <a:gd name="T6" fmla="*/ 1504 w 21600"/>
                    <a:gd name="T7" fmla="*/ 1427 h 21600"/>
                    <a:gd name="T8" fmla="*/ 17694720 60000 65536"/>
                    <a:gd name="T9" fmla="*/ 11796480 60000 65536"/>
                    <a:gd name="T10" fmla="*/ 5898240 60000 65536"/>
                    <a:gd name="T11" fmla="*/ 0 60000 65536"/>
                    <a:gd name="T12" fmla="*/ 3375 w 21600"/>
                    <a:gd name="T13" fmla="*/ 2861 h 21600"/>
                    <a:gd name="T14" fmla="*/ 14764 w 21600"/>
                    <a:gd name="T15" fmla="*/ 18739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12292" y="0"/>
                      </a:moveTo>
                      <a:lnTo>
                        <a:pt x="12292" y="2862"/>
                      </a:lnTo>
                      <a:lnTo>
                        <a:pt x="3375" y="2862"/>
                      </a:lnTo>
                      <a:lnTo>
                        <a:pt x="3375" y="18738"/>
                      </a:lnTo>
                      <a:lnTo>
                        <a:pt x="12292" y="18738"/>
                      </a:lnTo>
                      <a:lnTo>
                        <a:pt x="12292" y="21600"/>
                      </a:lnTo>
                      <a:lnTo>
                        <a:pt x="21600" y="10800"/>
                      </a:lnTo>
                      <a:close/>
                    </a:path>
                    <a:path w="21600" h="21600">
                      <a:moveTo>
                        <a:pt x="1350" y="2862"/>
                      </a:moveTo>
                      <a:lnTo>
                        <a:pt x="1350" y="18738"/>
                      </a:lnTo>
                      <a:lnTo>
                        <a:pt x="2700" y="18738"/>
                      </a:lnTo>
                      <a:lnTo>
                        <a:pt x="2700" y="2862"/>
                      </a:lnTo>
                      <a:close/>
                    </a:path>
                    <a:path w="21600" h="21600">
                      <a:moveTo>
                        <a:pt x="0" y="2862"/>
                      </a:moveTo>
                      <a:lnTo>
                        <a:pt x="0" y="18738"/>
                      </a:lnTo>
                      <a:lnTo>
                        <a:pt x="675" y="18738"/>
                      </a:lnTo>
                      <a:lnTo>
                        <a:pt x="675" y="2862"/>
                      </a:lnTo>
                      <a:close/>
                    </a:path>
                  </a:pathLst>
                </a:custGeom>
                <a:solidFill>
                  <a:srgbClr val="00FF99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ctr">
                    <a:spcAft>
                      <a:spcPts val="1000"/>
                    </a:spcAft>
                  </a:pPr>
                  <a:r>
                    <a:rPr lang="pt-BR" sz="1100">
                      <a:latin typeface="Arial Black" pitchFamily="34" charset="0"/>
                    </a:rPr>
                    <a:t>AMOSTRA</a:t>
                  </a:r>
                  <a:br>
                    <a:rPr lang="pt-BR" sz="1100">
                      <a:latin typeface="Arial Black" pitchFamily="34" charset="0"/>
                    </a:rPr>
                  </a:br>
                  <a:r>
                    <a:rPr lang="pt-BR" sz="1100">
                      <a:latin typeface="Arial Black" pitchFamily="34" charset="0"/>
                    </a:rPr>
                    <a:t>DIRIGIDA</a:t>
                  </a:r>
                  <a:endParaRPr lang="pt-BR" sz="1800">
                    <a:latin typeface="Arial" pitchFamily="34" charset="0"/>
                  </a:endParaRPr>
                </a:p>
              </p:txBody>
            </p:sp>
          </p:grpSp>
        </p:grpSp>
        <p:sp>
          <p:nvSpPr>
            <p:cNvPr id="40964" name="AutoShape 44"/>
            <p:cNvSpPr>
              <a:spLocks noChangeArrowheads="1"/>
            </p:cNvSpPr>
            <p:nvPr/>
          </p:nvSpPr>
          <p:spPr bwMode="auto">
            <a:xfrm rot="5400000" flipH="1">
              <a:off x="7238" y="5350"/>
              <a:ext cx="2160" cy="1455"/>
            </a:xfrm>
            <a:custGeom>
              <a:avLst/>
              <a:gdLst>
                <a:gd name="T0" fmla="*/ 1182 w 21600"/>
                <a:gd name="T1" fmla="*/ 3 h 21600"/>
                <a:gd name="T2" fmla="*/ 140 w 21600"/>
                <a:gd name="T3" fmla="*/ 722 h 21600"/>
                <a:gd name="T4" fmla="*/ 1155 w 21600"/>
                <a:gd name="T5" fmla="*/ 192 h 21600"/>
                <a:gd name="T6" fmla="*/ 2408 w 21600"/>
                <a:gd name="T7" fmla="*/ 890 h 21600"/>
                <a:gd name="T8" fmla="*/ 1931 w 21600"/>
                <a:gd name="T9" fmla="*/ 1113 h 21600"/>
                <a:gd name="T10" fmla="*/ 1600 w 21600"/>
                <a:gd name="T11" fmla="*/ 791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3160 w 21600"/>
                <a:gd name="T19" fmla="*/ 3162 h 21600"/>
                <a:gd name="T20" fmla="*/ 18440 w 21600"/>
                <a:gd name="T21" fmla="*/ 18438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18659" y="12231"/>
                  </a:moveTo>
                  <a:cubicBezTo>
                    <a:pt x="18745" y="11759"/>
                    <a:pt x="18789" y="11280"/>
                    <a:pt x="18789" y="10800"/>
                  </a:cubicBezTo>
                  <a:cubicBezTo>
                    <a:pt x="18789" y="6387"/>
                    <a:pt x="15212" y="2811"/>
                    <a:pt x="10800" y="2811"/>
                  </a:cubicBezTo>
                  <a:cubicBezTo>
                    <a:pt x="6415" y="2810"/>
                    <a:pt x="2850" y="6344"/>
                    <a:pt x="2811" y="10729"/>
                  </a:cubicBezTo>
                  <a:lnTo>
                    <a:pt x="0" y="10704"/>
                  </a:lnTo>
                  <a:cubicBezTo>
                    <a:pt x="52" y="4777"/>
                    <a:pt x="4872" y="-1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1449"/>
                    <a:pt x="21541" y="12097"/>
                    <a:pt x="21425" y="12735"/>
                  </a:cubicBezTo>
                  <a:lnTo>
                    <a:pt x="24081" y="13219"/>
                  </a:lnTo>
                  <a:lnTo>
                    <a:pt x="19306" y="16522"/>
                  </a:lnTo>
                  <a:lnTo>
                    <a:pt x="16003" y="11747"/>
                  </a:lnTo>
                  <a:lnTo>
                    <a:pt x="18659" y="12231"/>
                  </a:lnTo>
                  <a:close/>
                </a:path>
              </a:pathLst>
            </a:custGeom>
            <a:solidFill>
              <a:srgbClr val="99FF99"/>
            </a:solidFill>
            <a:ln w="12700">
              <a:solidFill>
                <a:srgbClr val="66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t-BR" sz="1800">
                <a:latin typeface="Arial" pitchFamily="34" charset="0"/>
              </a:endParaRPr>
            </a:p>
          </p:txBody>
        </p:sp>
        <p:sp>
          <p:nvSpPr>
            <p:cNvPr id="40965" name="AutoShape 45"/>
            <p:cNvSpPr>
              <a:spLocks noChangeArrowheads="1"/>
            </p:cNvSpPr>
            <p:nvPr/>
          </p:nvSpPr>
          <p:spPr bwMode="auto">
            <a:xfrm rot="8156218" flipH="1">
              <a:off x="7390" y="3852"/>
              <a:ext cx="1257" cy="788"/>
            </a:xfrm>
            <a:custGeom>
              <a:avLst/>
              <a:gdLst>
                <a:gd name="T0" fmla="*/ 778 w 21600"/>
                <a:gd name="T1" fmla="*/ 11 h 21600"/>
                <a:gd name="T2" fmla="*/ 338 w 21600"/>
                <a:gd name="T3" fmla="*/ 149 h 21600"/>
                <a:gd name="T4" fmla="*/ 711 w 21600"/>
                <a:gd name="T5" fmla="*/ 183 h 21600"/>
                <a:gd name="T6" fmla="*/ 1336 w 21600"/>
                <a:gd name="T7" fmla="*/ 179 h 21600"/>
                <a:gd name="T8" fmla="*/ 1197 w 21600"/>
                <a:gd name="T9" fmla="*/ 429 h 21600"/>
                <a:gd name="T10" fmla="*/ 799 w 21600"/>
                <a:gd name="T11" fmla="*/ 342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3162 w 21600"/>
                <a:gd name="T19" fmla="*/ 3152 h 21600"/>
                <a:gd name="T20" fmla="*/ 18438 w 21600"/>
                <a:gd name="T21" fmla="*/ 18448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16159" y="8206"/>
                  </a:moveTo>
                  <a:cubicBezTo>
                    <a:pt x="15164" y="6151"/>
                    <a:pt x="13082" y="4846"/>
                    <a:pt x="10800" y="4846"/>
                  </a:cubicBezTo>
                  <a:cubicBezTo>
                    <a:pt x="9522" y="4845"/>
                    <a:pt x="8278" y="5257"/>
                    <a:pt x="7252" y="6018"/>
                  </a:cubicBezTo>
                  <a:lnTo>
                    <a:pt x="4364" y="2126"/>
                  </a:lnTo>
                  <a:cubicBezTo>
                    <a:pt x="6226" y="745"/>
                    <a:pt x="8482" y="-1"/>
                    <a:pt x="10800" y="0"/>
                  </a:cubicBezTo>
                  <a:cubicBezTo>
                    <a:pt x="14941" y="0"/>
                    <a:pt x="18717" y="2367"/>
                    <a:pt x="20521" y="6095"/>
                  </a:cubicBezTo>
                  <a:lnTo>
                    <a:pt x="22951" y="4919"/>
                  </a:lnTo>
                  <a:lnTo>
                    <a:pt x="20572" y="11761"/>
                  </a:lnTo>
                  <a:lnTo>
                    <a:pt x="13729" y="9382"/>
                  </a:lnTo>
                  <a:lnTo>
                    <a:pt x="16159" y="8206"/>
                  </a:lnTo>
                  <a:close/>
                </a:path>
              </a:pathLst>
            </a:custGeom>
            <a:solidFill>
              <a:srgbClr val="99FF99"/>
            </a:solidFill>
            <a:ln w="12700">
              <a:solidFill>
                <a:srgbClr val="66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40966" name="Text Box 46"/>
            <p:cNvSpPr txBox="1">
              <a:spLocks noChangeArrowheads="1"/>
            </p:cNvSpPr>
            <p:nvPr/>
          </p:nvSpPr>
          <p:spPr bwMode="auto">
            <a:xfrm>
              <a:off x="9135" y="5940"/>
              <a:ext cx="1108" cy="3945"/>
            </a:xfrm>
            <a:prstGeom prst="rect">
              <a:avLst/>
            </a:prstGeom>
            <a:noFill/>
            <a:ln w="28575">
              <a:solidFill>
                <a:srgbClr val="66FF99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spcAft>
                  <a:spcPts val="1000"/>
                </a:spcAft>
              </a:pPr>
              <a:r>
                <a:rPr lang="pt-BR" sz="1100" b="1">
                  <a:solidFill>
                    <a:srgbClr val="008000"/>
                  </a:solidFill>
                  <a:latin typeface="Calibri" pitchFamily="34" charset="0"/>
                </a:rPr>
                <a:t>revisão das conclusões e das hipóteses anteriores</a:t>
              </a:r>
            </a:p>
            <a:p>
              <a:endParaRPr lang="pt-BR" sz="1800">
                <a:latin typeface="Arial" pitchFamily="34" charset="0"/>
              </a:endParaRPr>
            </a:p>
          </p:txBody>
        </p:sp>
        <p:grpSp>
          <p:nvGrpSpPr>
            <p:cNvPr id="40967" name="Group 47"/>
            <p:cNvGrpSpPr>
              <a:grpSpLocks/>
            </p:cNvGrpSpPr>
            <p:nvPr/>
          </p:nvGrpSpPr>
          <p:grpSpPr bwMode="auto">
            <a:xfrm>
              <a:off x="8115" y="7293"/>
              <a:ext cx="735" cy="4050"/>
              <a:chOff x="8115" y="7293"/>
              <a:chExt cx="735" cy="4050"/>
            </a:xfrm>
          </p:grpSpPr>
          <p:sp>
            <p:nvSpPr>
              <p:cNvPr id="40968" name="AutoShape 48"/>
              <p:cNvSpPr>
                <a:spLocks noChangeArrowheads="1"/>
              </p:cNvSpPr>
              <p:nvPr/>
            </p:nvSpPr>
            <p:spPr bwMode="auto">
              <a:xfrm rot="5400000" flipH="1">
                <a:off x="8070" y="9618"/>
                <a:ext cx="825" cy="735"/>
              </a:xfrm>
              <a:custGeom>
                <a:avLst/>
                <a:gdLst>
                  <a:gd name="T0" fmla="*/ 412 w 21600"/>
                  <a:gd name="T1" fmla="*/ 0 h 21600"/>
                  <a:gd name="T2" fmla="*/ 103 w 21600"/>
                  <a:gd name="T3" fmla="*/ 368 h 21600"/>
                  <a:gd name="T4" fmla="*/ 412 w 21600"/>
                  <a:gd name="T5" fmla="*/ 184 h 21600"/>
                  <a:gd name="T6" fmla="*/ 928 w 21600"/>
                  <a:gd name="T7" fmla="*/ 368 h 21600"/>
                  <a:gd name="T8" fmla="*/ 722 w 21600"/>
                  <a:gd name="T9" fmla="*/ 551 h 21600"/>
                  <a:gd name="T10" fmla="*/ 516 w 21600"/>
                  <a:gd name="T11" fmla="*/ 368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3168 w 21600"/>
                  <a:gd name="T19" fmla="*/ 3174 h 21600"/>
                  <a:gd name="T20" fmla="*/ 18432 w 21600"/>
                  <a:gd name="T21" fmla="*/ 18426 h 2160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600" h="21600">
                    <a:moveTo>
                      <a:pt x="16200" y="10800"/>
                    </a:moveTo>
                    <a:cubicBezTo>
                      <a:pt x="16200" y="7817"/>
                      <a:pt x="13782" y="5400"/>
                      <a:pt x="10800" y="5400"/>
                    </a:cubicBezTo>
                    <a:cubicBezTo>
                      <a:pt x="7817" y="5400"/>
                      <a:pt x="5400" y="7817"/>
                      <a:pt x="5400" y="10800"/>
                    </a:cubicBezTo>
                    <a:lnTo>
                      <a:pt x="0" y="10800"/>
                    </a:ln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4" y="0"/>
                      <a:pt x="21599" y="4835"/>
                      <a:pt x="21600" y="10799"/>
                    </a:cubicBezTo>
                    <a:lnTo>
                      <a:pt x="21600" y="10800"/>
                    </a:lnTo>
                    <a:lnTo>
                      <a:pt x="24300" y="10800"/>
                    </a:lnTo>
                    <a:lnTo>
                      <a:pt x="18900" y="16200"/>
                    </a:lnTo>
                    <a:lnTo>
                      <a:pt x="13500" y="10800"/>
                    </a:lnTo>
                    <a:lnTo>
                      <a:pt x="16200" y="10800"/>
                    </a:lnTo>
                    <a:close/>
                  </a:path>
                </a:pathLst>
              </a:custGeom>
              <a:solidFill>
                <a:srgbClr val="99FF99"/>
              </a:solidFill>
              <a:ln w="12700">
                <a:solidFill>
                  <a:srgbClr val="669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40969" name="AutoShape 49"/>
              <p:cNvSpPr>
                <a:spLocks noChangeArrowheads="1"/>
              </p:cNvSpPr>
              <p:nvPr/>
            </p:nvSpPr>
            <p:spPr bwMode="auto">
              <a:xfrm rot="5400000" flipH="1">
                <a:off x="7987" y="8591"/>
                <a:ext cx="975" cy="720"/>
              </a:xfrm>
              <a:custGeom>
                <a:avLst/>
                <a:gdLst>
                  <a:gd name="T0" fmla="*/ 487 w 21600"/>
                  <a:gd name="T1" fmla="*/ 0 h 21600"/>
                  <a:gd name="T2" fmla="*/ 122 w 21600"/>
                  <a:gd name="T3" fmla="*/ 360 h 21600"/>
                  <a:gd name="T4" fmla="*/ 487 w 21600"/>
                  <a:gd name="T5" fmla="*/ 180 h 21600"/>
                  <a:gd name="T6" fmla="*/ 1097 w 21600"/>
                  <a:gd name="T7" fmla="*/ 360 h 21600"/>
                  <a:gd name="T8" fmla="*/ 853 w 21600"/>
                  <a:gd name="T9" fmla="*/ 540 h 21600"/>
                  <a:gd name="T10" fmla="*/ 609 w 21600"/>
                  <a:gd name="T11" fmla="*/ 36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3168 w 21600"/>
                  <a:gd name="T19" fmla="*/ 3150 h 21600"/>
                  <a:gd name="T20" fmla="*/ 18432 w 21600"/>
                  <a:gd name="T21" fmla="*/ 18450 h 2160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600" h="21600">
                    <a:moveTo>
                      <a:pt x="16200" y="10800"/>
                    </a:moveTo>
                    <a:cubicBezTo>
                      <a:pt x="16200" y="7817"/>
                      <a:pt x="13782" y="5400"/>
                      <a:pt x="10800" y="5400"/>
                    </a:cubicBezTo>
                    <a:cubicBezTo>
                      <a:pt x="7817" y="5400"/>
                      <a:pt x="5400" y="7817"/>
                      <a:pt x="5400" y="10800"/>
                    </a:cubicBezTo>
                    <a:lnTo>
                      <a:pt x="0" y="10800"/>
                    </a:ln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4" y="0"/>
                      <a:pt x="21599" y="4835"/>
                      <a:pt x="21600" y="10799"/>
                    </a:cubicBezTo>
                    <a:lnTo>
                      <a:pt x="21600" y="10800"/>
                    </a:lnTo>
                    <a:lnTo>
                      <a:pt x="24300" y="10800"/>
                    </a:lnTo>
                    <a:lnTo>
                      <a:pt x="18900" y="16200"/>
                    </a:lnTo>
                    <a:lnTo>
                      <a:pt x="13500" y="10800"/>
                    </a:lnTo>
                    <a:lnTo>
                      <a:pt x="16200" y="10800"/>
                    </a:lnTo>
                    <a:close/>
                  </a:path>
                </a:pathLst>
              </a:custGeom>
              <a:solidFill>
                <a:srgbClr val="99FF99"/>
              </a:solidFill>
              <a:ln w="12700">
                <a:solidFill>
                  <a:srgbClr val="669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40970" name="AutoShape 50"/>
              <p:cNvSpPr>
                <a:spLocks noChangeArrowheads="1"/>
              </p:cNvSpPr>
              <p:nvPr/>
            </p:nvSpPr>
            <p:spPr bwMode="auto">
              <a:xfrm rot="5400000" flipH="1">
                <a:off x="7980" y="7428"/>
                <a:ext cx="1005" cy="735"/>
              </a:xfrm>
              <a:custGeom>
                <a:avLst/>
                <a:gdLst>
                  <a:gd name="T0" fmla="*/ 502 w 21600"/>
                  <a:gd name="T1" fmla="*/ 0 h 21600"/>
                  <a:gd name="T2" fmla="*/ 126 w 21600"/>
                  <a:gd name="T3" fmla="*/ 368 h 21600"/>
                  <a:gd name="T4" fmla="*/ 502 w 21600"/>
                  <a:gd name="T5" fmla="*/ 184 h 21600"/>
                  <a:gd name="T6" fmla="*/ 1131 w 21600"/>
                  <a:gd name="T7" fmla="*/ 368 h 21600"/>
                  <a:gd name="T8" fmla="*/ 879 w 21600"/>
                  <a:gd name="T9" fmla="*/ 551 h 21600"/>
                  <a:gd name="T10" fmla="*/ 628 w 21600"/>
                  <a:gd name="T11" fmla="*/ 368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3159 w 21600"/>
                  <a:gd name="T19" fmla="*/ 3174 h 21600"/>
                  <a:gd name="T20" fmla="*/ 18441 w 21600"/>
                  <a:gd name="T21" fmla="*/ 18426 h 2160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600" h="21600">
                    <a:moveTo>
                      <a:pt x="16200" y="10800"/>
                    </a:moveTo>
                    <a:cubicBezTo>
                      <a:pt x="16200" y="7817"/>
                      <a:pt x="13782" y="5400"/>
                      <a:pt x="10800" y="5400"/>
                    </a:cubicBezTo>
                    <a:cubicBezTo>
                      <a:pt x="7817" y="5400"/>
                      <a:pt x="5400" y="7817"/>
                      <a:pt x="5400" y="10800"/>
                    </a:cubicBezTo>
                    <a:lnTo>
                      <a:pt x="0" y="10800"/>
                    </a:ln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4" y="0"/>
                      <a:pt x="21599" y="4835"/>
                      <a:pt x="21600" y="10799"/>
                    </a:cubicBezTo>
                    <a:lnTo>
                      <a:pt x="21600" y="10800"/>
                    </a:lnTo>
                    <a:lnTo>
                      <a:pt x="24300" y="10800"/>
                    </a:lnTo>
                    <a:lnTo>
                      <a:pt x="18900" y="16200"/>
                    </a:lnTo>
                    <a:lnTo>
                      <a:pt x="13500" y="10800"/>
                    </a:lnTo>
                    <a:lnTo>
                      <a:pt x="16200" y="10800"/>
                    </a:lnTo>
                    <a:close/>
                  </a:path>
                </a:pathLst>
              </a:custGeom>
              <a:solidFill>
                <a:srgbClr val="99FF99"/>
              </a:solidFill>
              <a:ln w="12700">
                <a:solidFill>
                  <a:srgbClr val="669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40971" name="AutoShape 51"/>
              <p:cNvSpPr>
                <a:spLocks noChangeArrowheads="1"/>
              </p:cNvSpPr>
              <p:nvPr/>
            </p:nvSpPr>
            <p:spPr bwMode="auto">
              <a:xfrm rot="5400000" flipH="1">
                <a:off x="8070" y="10563"/>
                <a:ext cx="825" cy="735"/>
              </a:xfrm>
              <a:custGeom>
                <a:avLst/>
                <a:gdLst>
                  <a:gd name="T0" fmla="*/ 412 w 21600"/>
                  <a:gd name="T1" fmla="*/ 0 h 21600"/>
                  <a:gd name="T2" fmla="*/ 103 w 21600"/>
                  <a:gd name="T3" fmla="*/ 368 h 21600"/>
                  <a:gd name="T4" fmla="*/ 412 w 21600"/>
                  <a:gd name="T5" fmla="*/ 184 h 21600"/>
                  <a:gd name="T6" fmla="*/ 928 w 21600"/>
                  <a:gd name="T7" fmla="*/ 368 h 21600"/>
                  <a:gd name="T8" fmla="*/ 722 w 21600"/>
                  <a:gd name="T9" fmla="*/ 551 h 21600"/>
                  <a:gd name="T10" fmla="*/ 516 w 21600"/>
                  <a:gd name="T11" fmla="*/ 368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3168 w 21600"/>
                  <a:gd name="T19" fmla="*/ 3174 h 21600"/>
                  <a:gd name="T20" fmla="*/ 18432 w 21600"/>
                  <a:gd name="T21" fmla="*/ 18426 h 2160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600" h="21600">
                    <a:moveTo>
                      <a:pt x="16200" y="10800"/>
                    </a:moveTo>
                    <a:cubicBezTo>
                      <a:pt x="16200" y="7817"/>
                      <a:pt x="13782" y="5400"/>
                      <a:pt x="10800" y="5400"/>
                    </a:cubicBezTo>
                    <a:cubicBezTo>
                      <a:pt x="7817" y="5400"/>
                      <a:pt x="5400" y="7817"/>
                      <a:pt x="5400" y="10800"/>
                    </a:cubicBezTo>
                    <a:lnTo>
                      <a:pt x="0" y="10800"/>
                    </a:ln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4" y="0"/>
                      <a:pt x="21599" y="4835"/>
                      <a:pt x="21600" y="10799"/>
                    </a:cubicBezTo>
                    <a:lnTo>
                      <a:pt x="21600" y="10800"/>
                    </a:lnTo>
                    <a:lnTo>
                      <a:pt x="24300" y="10800"/>
                    </a:lnTo>
                    <a:lnTo>
                      <a:pt x="18900" y="16200"/>
                    </a:lnTo>
                    <a:lnTo>
                      <a:pt x="13500" y="10800"/>
                    </a:lnTo>
                    <a:lnTo>
                      <a:pt x="16200" y="10800"/>
                    </a:lnTo>
                    <a:close/>
                  </a:path>
                </a:pathLst>
              </a:custGeom>
              <a:solidFill>
                <a:srgbClr val="99FF99"/>
              </a:solidFill>
              <a:ln w="12700">
                <a:solidFill>
                  <a:srgbClr val="669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pt-BR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986" name="Group 59"/>
          <p:cNvGrpSpPr>
            <a:grpSpLocks/>
          </p:cNvGrpSpPr>
          <p:nvPr/>
        </p:nvGrpSpPr>
        <p:grpSpPr bwMode="auto">
          <a:xfrm>
            <a:off x="428625" y="928688"/>
            <a:ext cx="7715250" cy="4429125"/>
            <a:chOff x="1688" y="11270"/>
            <a:chExt cx="8948" cy="3875"/>
          </a:xfrm>
        </p:grpSpPr>
        <p:grpSp>
          <p:nvGrpSpPr>
            <p:cNvPr id="41987" name="Group 72"/>
            <p:cNvGrpSpPr>
              <a:grpSpLocks/>
            </p:cNvGrpSpPr>
            <p:nvPr/>
          </p:nvGrpSpPr>
          <p:grpSpPr bwMode="auto">
            <a:xfrm>
              <a:off x="1688" y="11735"/>
              <a:ext cx="8948" cy="3410"/>
              <a:chOff x="1548" y="13050"/>
              <a:chExt cx="8948" cy="2300"/>
            </a:xfrm>
          </p:grpSpPr>
          <p:sp>
            <p:nvSpPr>
              <p:cNvPr id="41995" name="Rectangle 73"/>
              <p:cNvSpPr>
                <a:spLocks noChangeArrowheads="1"/>
              </p:cNvSpPr>
              <p:nvPr/>
            </p:nvSpPr>
            <p:spPr bwMode="auto">
              <a:xfrm>
                <a:off x="1548" y="13050"/>
                <a:ext cx="8948" cy="2300"/>
              </a:xfrm>
              <a:prstGeom prst="rect">
                <a:avLst/>
              </a:prstGeom>
              <a:solidFill>
                <a:srgbClr val="FFFF99"/>
              </a:solidFill>
              <a:ln w="9525">
                <a:solidFill>
                  <a:srgbClr val="FFFF99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41996" name="Text Box 74"/>
              <p:cNvSpPr txBox="1">
                <a:spLocks noChangeArrowheads="1"/>
              </p:cNvSpPr>
              <p:nvPr/>
            </p:nvSpPr>
            <p:spPr bwMode="auto">
              <a:xfrm>
                <a:off x="1585" y="13088"/>
                <a:ext cx="1371" cy="22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Aft>
                    <a:spcPts val="1000"/>
                  </a:spcAft>
                </a:pPr>
                <a:r>
                  <a:rPr lang="pt-BR" sz="1400" b="1">
                    <a:solidFill>
                      <a:srgbClr val="800000"/>
                    </a:solidFill>
                    <a:latin typeface="Calibri" pitchFamily="34" charset="0"/>
                  </a:rPr>
                  <a:t>SISTEMA AGRÁRIO</a:t>
                </a:r>
                <a:endParaRPr lang="pt-BR" sz="1800">
                  <a:latin typeface="Arial" pitchFamily="34" charset="0"/>
                </a:endParaRPr>
              </a:p>
            </p:txBody>
          </p:sp>
        </p:grpSp>
        <p:sp>
          <p:nvSpPr>
            <p:cNvPr id="41988" name="Text Box 87"/>
            <p:cNvSpPr txBox="1">
              <a:spLocks noChangeArrowheads="1"/>
            </p:cNvSpPr>
            <p:nvPr/>
          </p:nvSpPr>
          <p:spPr bwMode="auto">
            <a:xfrm>
              <a:off x="4435" y="13510"/>
              <a:ext cx="3540" cy="39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spcAft>
                  <a:spcPts val="1000"/>
                </a:spcAft>
              </a:pPr>
              <a:r>
                <a:rPr lang="pt-BR" sz="1100" b="1">
                  <a:latin typeface="Calibri" pitchFamily="34" charset="0"/>
                </a:rPr>
                <a:t>síntese final do DIAGNÓSTICO</a:t>
              </a:r>
              <a:endParaRPr lang="pt-BR" sz="1800">
                <a:latin typeface="Arial" pitchFamily="34" charset="0"/>
              </a:endParaRPr>
            </a:p>
          </p:txBody>
        </p:sp>
        <p:sp>
          <p:nvSpPr>
            <p:cNvPr id="41989" name="Text Box 88"/>
            <p:cNvSpPr txBox="1">
              <a:spLocks noChangeArrowheads="1"/>
            </p:cNvSpPr>
            <p:nvPr/>
          </p:nvSpPr>
          <p:spPr bwMode="auto">
            <a:xfrm>
              <a:off x="4435" y="14395"/>
              <a:ext cx="3540" cy="60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spcAft>
                  <a:spcPts val="1000"/>
                </a:spcAft>
              </a:pPr>
              <a:r>
                <a:rPr lang="pt-BR" sz="1100" b="1">
                  <a:latin typeface="Calibri" pitchFamily="34" charset="0"/>
                </a:rPr>
                <a:t>elaboração de PROPOSTAS para o DESENVOLVIMENTO RURAL</a:t>
              </a:r>
              <a:endParaRPr lang="pt-BR" sz="1800">
                <a:latin typeface="Arial" pitchFamily="34" charset="0"/>
              </a:endParaRPr>
            </a:p>
          </p:txBody>
        </p:sp>
        <p:grpSp>
          <p:nvGrpSpPr>
            <p:cNvPr id="41990" name="Group 89"/>
            <p:cNvGrpSpPr>
              <a:grpSpLocks/>
            </p:cNvGrpSpPr>
            <p:nvPr/>
          </p:nvGrpSpPr>
          <p:grpSpPr bwMode="auto">
            <a:xfrm>
              <a:off x="4435" y="11270"/>
              <a:ext cx="3540" cy="1640"/>
              <a:chOff x="4435" y="12275"/>
              <a:chExt cx="3540" cy="1640"/>
            </a:xfrm>
          </p:grpSpPr>
          <p:sp>
            <p:nvSpPr>
              <p:cNvPr id="41993" name="AutoShape 90"/>
              <p:cNvSpPr>
                <a:spLocks noChangeArrowheads="1"/>
              </p:cNvSpPr>
              <p:nvPr/>
            </p:nvSpPr>
            <p:spPr bwMode="auto">
              <a:xfrm rot="5400000" flipV="1">
                <a:off x="5757" y="11563"/>
                <a:ext cx="1075" cy="2500"/>
              </a:xfrm>
              <a:custGeom>
                <a:avLst/>
                <a:gdLst>
                  <a:gd name="T0" fmla="*/ 918 w 21600"/>
                  <a:gd name="T1" fmla="*/ 0 h 21600"/>
                  <a:gd name="T2" fmla="*/ 0 w 21600"/>
                  <a:gd name="T3" fmla="*/ 1250 h 21600"/>
                  <a:gd name="T4" fmla="*/ 918 w 21600"/>
                  <a:gd name="T5" fmla="*/ 2500 h 21600"/>
                  <a:gd name="T6" fmla="*/ 1075 w 21600"/>
                  <a:gd name="T7" fmla="*/ 1250 h 21600"/>
                  <a:gd name="T8" fmla="*/ 17694720 60000 65536"/>
                  <a:gd name="T9" fmla="*/ 11796480 60000 65536"/>
                  <a:gd name="T10" fmla="*/ 5898240 60000 65536"/>
                  <a:gd name="T11" fmla="*/ 0 60000 65536"/>
                  <a:gd name="T12" fmla="*/ 3376 w 21600"/>
                  <a:gd name="T13" fmla="*/ 2851 h 21600"/>
                  <a:gd name="T14" fmla="*/ 19269 w 21600"/>
                  <a:gd name="T15" fmla="*/ 18749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18437" y="0"/>
                    </a:moveTo>
                    <a:lnTo>
                      <a:pt x="18437" y="2851"/>
                    </a:lnTo>
                    <a:lnTo>
                      <a:pt x="3375" y="2851"/>
                    </a:lnTo>
                    <a:lnTo>
                      <a:pt x="3375" y="18749"/>
                    </a:lnTo>
                    <a:lnTo>
                      <a:pt x="18437" y="18749"/>
                    </a:lnTo>
                    <a:lnTo>
                      <a:pt x="18437" y="21600"/>
                    </a:lnTo>
                    <a:lnTo>
                      <a:pt x="21600" y="10800"/>
                    </a:lnTo>
                    <a:close/>
                  </a:path>
                  <a:path w="21600" h="21600">
                    <a:moveTo>
                      <a:pt x="1350" y="2851"/>
                    </a:moveTo>
                    <a:lnTo>
                      <a:pt x="1350" y="18749"/>
                    </a:lnTo>
                    <a:lnTo>
                      <a:pt x="2700" y="18749"/>
                    </a:lnTo>
                    <a:lnTo>
                      <a:pt x="2700" y="2851"/>
                    </a:lnTo>
                    <a:close/>
                  </a:path>
                  <a:path w="21600" h="21600">
                    <a:moveTo>
                      <a:pt x="0" y="2851"/>
                    </a:moveTo>
                    <a:lnTo>
                      <a:pt x="0" y="18749"/>
                    </a:lnTo>
                    <a:lnTo>
                      <a:pt x="675" y="18749"/>
                    </a:lnTo>
                    <a:lnTo>
                      <a:pt x="675" y="2851"/>
                    </a:lnTo>
                    <a:close/>
                  </a:path>
                </a:pathLst>
              </a:custGeom>
              <a:solidFill>
                <a:srgbClr val="00FF99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Aft>
                    <a:spcPts val="1000"/>
                  </a:spcAft>
                </a:pPr>
                <a:r>
                  <a:rPr lang="pt-BR" sz="1600">
                    <a:latin typeface="Calibri" pitchFamily="34" charset="0"/>
                  </a:rPr>
                  <a:t>eventu</a:t>
                </a:r>
                <a:r>
                  <a:rPr lang="pt-BR" sz="1800">
                    <a:latin typeface="Calibri" pitchFamily="34" charset="0"/>
                  </a:rPr>
                  <a:t>almente</a:t>
                </a:r>
                <a:r>
                  <a:rPr lang="pt-BR" sz="900">
                    <a:latin typeface="Calibri" pitchFamily="34" charset="0"/>
                  </a:rPr>
                  <a:t>:</a:t>
                </a:r>
              </a:p>
              <a:p>
                <a:pPr algn="ctr"/>
                <a:r>
                  <a:rPr lang="pt-BR" sz="900"/>
                  <a:t>AMOSTRA</a:t>
                </a:r>
                <a:r>
                  <a:rPr lang="pt-BR" sz="1400"/>
                  <a:t/>
                </a:r>
                <a:br>
                  <a:rPr lang="pt-BR" sz="1400"/>
                </a:br>
                <a:r>
                  <a:rPr lang="pt-BR" sz="1400"/>
                  <a:t>REPRESE</a:t>
                </a:r>
                <a:r>
                  <a:rPr lang="pt-BR" sz="1200"/>
                  <a:t>NTAT</a:t>
                </a:r>
                <a:r>
                  <a:rPr lang="pt-BR" sz="800"/>
                  <a:t>IVA</a:t>
                </a:r>
                <a:endParaRPr lang="pt-BR" sz="1800">
                  <a:latin typeface="Arial" pitchFamily="34" charset="0"/>
                </a:endParaRPr>
              </a:p>
            </p:txBody>
          </p:sp>
          <p:sp>
            <p:nvSpPr>
              <p:cNvPr id="41994" name="Text Box 91"/>
              <p:cNvSpPr txBox="1">
                <a:spLocks noChangeArrowheads="1"/>
              </p:cNvSpPr>
              <p:nvPr/>
            </p:nvSpPr>
            <p:spPr bwMode="auto">
              <a:xfrm>
                <a:off x="4435" y="13375"/>
                <a:ext cx="3540" cy="54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Aft>
                    <a:spcPts val="1000"/>
                  </a:spcAft>
                </a:pPr>
                <a:r>
                  <a:rPr lang="pt-BR" sz="1400">
                    <a:latin typeface="Calibri" pitchFamily="34" charset="0"/>
                  </a:rPr>
                  <a:t>eventualmente: quantificação dos diferentes tipos de sistemas de produção</a:t>
                </a:r>
                <a:endParaRPr lang="pt-BR" sz="4000">
                  <a:latin typeface="Arial" pitchFamily="34" charset="0"/>
                </a:endParaRPr>
              </a:p>
            </p:txBody>
          </p:sp>
        </p:grpSp>
        <p:sp>
          <p:nvSpPr>
            <p:cNvPr id="41991" name="AutoShape 92"/>
            <p:cNvSpPr>
              <a:spLocks noChangeArrowheads="1"/>
            </p:cNvSpPr>
            <p:nvPr/>
          </p:nvSpPr>
          <p:spPr bwMode="auto">
            <a:xfrm>
              <a:off x="5493" y="13965"/>
              <a:ext cx="1410" cy="390"/>
            </a:xfrm>
            <a:prstGeom prst="downArrow">
              <a:avLst>
                <a:gd name="adj1" fmla="val 73333"/>
                <a:gd name="adj2" fmla="val 54167"/>
              </a:avLst>
            </a:prstGeom>
            <a:solidFill>
              <a:srgbClr val="FF0000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41992" name="AutoShape 93"/>
            <p:cNvSpPr>
              <a:spLocks noChangeArrowheads="1"/>
            </p:cNvSpPr>
            <p:nvPr/>
          </p:nvSpPr>
          <p:spPr bwMode="auto">
            <a:xfrm>
              <a:off x="5493" y="12960"/>
              <a:ext cx="1410" cy="510"/>
            </a:xfrm>
            <a:prstGeom prst="downArrow">
              <a:avLst>
                <a:gd name="adj1" fmla="val 73333"/>
                <a:gd name="adj2" fmla="val 54167"/>
              </a:avLst>
            </a:prstGeom>
            <a:solidFill>
              <a:srgbClr val="FF0000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t-BR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533400" indent="-533400" fontAlgn="auto">
              <a:spcAft>
                <a:spcPts val="0"/>
              </a:spcAft>
              <a:buFont typeface="Wingdings" pitchFamily="2" charset="2"/>
              <a:buAutoNum type="arabicParenR"/>
              <a:defRPr/>
            </a:pPr>
            <a:r>
              <a:rPr lang="pt-BR" sz="3200" u="sng" dirty="0" smtClean="0"/>
              <a:t>Passos progressivos</a:t>
            </a:r>
            <a:endParaRPr lang="pt-BR" sz="3200" dirty="0" smtClean="0"/>
          </a:p>
          <a:p>
            <a:pPr marL="533400" indent="-53340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sz="3200" dirty="0" smtClean="0"/>
              <a:t>	            </a:t>
            </a:r>
            <a:r>
              <a:rPr lang="pt-BR" dirty="0" smtClean="0"/>
              <a:t>Trabalho do geral ao particular</a:t>
            </a:r>
          </a:p>
          <a:p>
            <a:pPr marL="533400" indent="-533400" fontAlgn="auto">
              <a:spcAft>
                <a:spcPts val="0"/>
              </a:spcAft>
              <a:buFont typeface="Wingdings" pitchFamily="2" charset="2"/>
              <a:buAutoNum type="arabicParenR" startAt="2"/>
              <a:defRPr/>
            </a:pPr>
            <a:r>
              <a:rPr lang="pt-BR" sz="3200" u="sng" dirty="0" smtClean="0"/>
              <a:t>Explicação, não somente descrição</a:t>
            </a:r>
          </a:p>
          <a:p>
            <a:pPr marL="533400" indent="-53340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sz="3200" dirty="0" smtClean="0"/>
              <a:t>	            </a:t>
            </a:r>
            <a:r>
              <a:rPr lang="pt-BR" dirty="0" smtClean="0"/>
              <a:t>Uso sistemático do enfoque histórico </a:t>
            </a:r>
          </a:p>
          <a:p>
            <a:pPr marL="533400" indent="-53340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dirty="0" smtClean="0"/>
              <a:t>	              Avaliação econômica</a:t>
            </a:r>
          </a:p>
          <a:p>
            <a:pPr marL="533400" indent="-533400" fontAlgn="auto">
              <a:spcAft>
                <a:spcPts val="0"/>
              </a:spcAft>
              <a:buFont typeface="Wingdings" pitchFamily="2" charset="2"/>
              <a:buAutoNum type="arabicParenR" startAt="3"/>
              <a:defRPr/>
            </a:pPr>
            <a:r>
              <a:rPr lang="pt-BR" sz="3200" u="sng" dirty="0" smtClean="0"/>
              <a:t>Estratificação</a:t>
            </a:r>
          </a:p>
          <a:p>
            <a:pPr marL="533400" indent="-53340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sz="2800" dirty="0" smtClean="0"/>
              <a:t>     Z</a:t>
            </a:r>
            <a:r>
              <a:rPr lang="pt-BR" sz="3200" dirty="0" smtClean="0"/>
              <a:t>oneamento</a:t>
            </a:r>
          </a:p>
          <a:p>
            <a:pPr marL="533400" indent="-53340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sz="3200" dirty="0" smtClean="0"/>
              <a:t>    Tipologia de produtores</a:t>
            </a:r>
          </a:p>
          <a:p>
            <a:pPr marL="533400" indent="-53340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sz="3200" dirty="0" smtClean="0"/>
              <a:t>    Tipologia de sistemas de produção</a:t>
            </a:r>
            <a:endParaRPr lang="pt-BR" sz="3200" u="sng" dirty="0" smtClean="0"/>
          </a:p>
          <a:p>
            <a:pPr marL="533400" indent="-533400" fontAlgn="auto">
              <a:spcAft>
                <a:spcPts val="0"/>
              </a:spcAft>
              <a:buFont typeface="Wingdings" pitchFamily="2" charset="2"/>
              <a:buNone/>
              <a:defRPr/>
            </a:pPr>
            <a:endParaRPr lang="pt-BR" sz="3200" u="sng" dirty="0" smtClean="0"/>
          </a:p>
          <a:p>
            <a:pPr marL="533400" indent="-533400" fontAlgn="auto">
              <a:spcAft>
                <a:spcPts val="0"/>
              </a:spcAft>
              <a:buFont typeface="Wingdings" pitchFamily="2" charset="2"/>
              <a:buAutoNum type="arabicParenR" startAt="2"/>
              <a:defRPr/>
            </a:pPr>
            <a:endParaRPr lang="pt-BR" sz="3200" dirty="0" smtClean="0"/>
          </a:p>
        </p:txBody>
      </p:sp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pt-BR" smtClean="0"/>
              <a:t>Princípios Gerais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0" y="214313"/>
            <a:ext cx="8229600" cy="5792787"/>
          </a:xfrm>
        </p:spPr>
        <p:txBody>
          <a:bodyPr/>
          <a:lstStyle/>
          <a:p>
            <a:pPr marL="533400" indent="-533400">
              <a:buFont typeface="Wingdings" pitchFamily="2" charset="2"/>
              <a:buAutoNum type="arabicParenR" startAt="4"/>
            </a:pPr>
            <a:r>
              <a:rPr lang="pt-BR" sz="3200" u="sng" smtClean="0"/>
              <a:t>Análise em termos de sistema</a:t>
            </a:r>
          </a:p>
          <a:p>
            <a:pPr marL="533400" indent="-533400">
              <a:buFont typeface="Wingdings" pitchFamily="2" charset="2"/>
              <a:buNone/>
            </a:pPr>
            <a:r>
              <a:rPr lang="pt-BR" smtClean="0"/>
              <a:t>                      Sistema agrário</a:t>
            </a:r>
          </a:p>
          <a:p>
            <a:pPr marL="533400" indent="-533400" algn="ctr">
              <a:buFont typeface="Wingdings" pitchFamily="2" charset="2"/>
              <a:buNone/>
            </a:pPr>
            <a:r>
              <a:rPr lang="pt-BR" smtClean="0"/>
              <a:t>   Sistema de produção</a:t>
            </a:r>
          </a:p>
          <a:p>
            <a:pPr marL="533400" indent="-533400">
              <a:buFont typeface="Wingdings" pitchFamily="2" charset="2"/>
              <a:buNone/>
            </a:pPr>
            <a:r>
              <a:rPr lang="pt-BR" smtClean="0"/>
              <a:t>                       Sistema de cultivo</a:t>
            </a:r>
          </a:p>
          <a:p>
            <a:pPr marL="533400" indent="-533400" algn="ctr">
              <a:buFont typeface="Wingdings" pitchFamily="2" charset="2"/>
              <a:buNone/>
            </a:pPr>
            <a:r>
              <a:rPr lang="pt-BR" smtClean="0"/>
              <a:t>Sistema de criação</a:t>
            </a:r>
          </a:p>
          <a:p>
            <a:pPr marL="533400" indent="-533400" algn="ctr">
              <a:buFont typeface="Wingdings" pitchFamily="2" charset="2"/>
              <a:buNone/>
            </a:pPr>
            <a:r>
              <a:rPr lang="pt-BR" smtClean="0"/>
              <a:t>Agro-ecossistema</a:t>
            </a:r>
          </a:p>
          <a:p>
            <a:pPr marL="533400" indent="-533400">
              <a:buFont typeface="Wingdings" pitchFamily="2" charset="2"/>
              <a:buNone/>
            </a:pPr>
            <a:r>
              <a:rPr lang="pt-BR" smtClean="0"/>
              <a:t>	    Privilegiar as relações entre os fatos ecológicos, técnicos e sociais</a:t>
            </a:r>
          </a:p>
          <a:p>
            <a:pPr marL="533400" indent="-533400">
              <a:buFont typeface="Wingdings" pitchFamily="2" charset="2"/>
              <a:buNone/>
            </a:pPr>
            <a:endParaRPr lang="pt-BR" smtClean="0"/>
          </a:p>
          <a:p>
            <a:pPr marL="533400" indent="-533400">
              <a:buFont typeface="Wingdings" pitchFamily="2" charset="2"/>
              <a:buAutoNum type="arabicParenR" startAt="5"/>
            </a:pPr>
            <a:r>
              <a:rPr lang="pt-BR" sz="3200" u="sng" smtClean="0"/>
              <a:t>Amostras não aleatórias</a:t>
            </a:r>
            <a:endParaRPr lang="pt-BR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4"/>
          <p:cNvSpPr>
            <a:spLocks noGrp="1" noChangeArrowheads="1"/>
          </p:cNvSpPr>
          <p:nvPr>
            <p:ph sz="half" idx="1"/>
          </p:nvPr>
        </p:nvSpPr>
        <p:spPr>
          <a:xfrm>
            <a:off x="755650" y="1571625"/>
            <a:ext cx="4321175" cy="5529263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pt-BR" sz="2400" smtClean="0"/>
              <a:t>Níveis de análise</a:t>
            </a:r>
          </a:p>
          <a:p>
            <a:pPr>
              <a:lnSpc>
                <a:spcPct val="50000"/>
              </a:lnSpc>
              <a:buFont typeface="Wingdings" pitchFamily="2" charset="2"/>
              <a:buNone/>
            </a:pPr>
            <a:endParaRPr lang="pt-BR" sz="2400" smtClean="0"/>
          </a:p>
          <a:p>
            <a:pPr>
              <a:lnSpc>
                <a:spcPct val="50000"/>
              </a:lnSpc>
              <a:buFont typeface="Wingdings" pitchFamily="2" charset="2"/>
              <a:buNone/>
            </a:pPr>
            <a:r>
              <a:rPr lang="pt-BR" sz="2400" smtClean="0"/>
              <a:t>Internacional</a:t>
            </a:r>
          </a:p>
          <a:p>
            <a:pPr>
              <a:lnSpc>
                <a:spcPct val="50000"/>
              </a:lnSpc>
              <a:buFont typeface="Wingdings" pitchFamily="2" charset="2"/>
              <a:buNone/>
            </a:pPr>
            <a:endParaRPr lang="pt-BR" sz="2400" smtClean="0"/>
          </a:p>
          <a:p>
            <a:pPr>
              <a:lnSpc>
                <a:spcPct val="50000"/>
              </a:lnSpc>
              <a:buFont typeface="Wingdings" pitchFamily="2" charset="2"/>
              <a:buNone/>
            </a:pPr>
            <a:r>
              <a:rPr lang="pt-BR" sz="2400" smtClean="0"/>
              <a:t>Nacional</a:t>
            </a:r>
          </a:p>
          <a:p>
            <a:pPr>
              <a:lnSpc>
                <a:spcPct val="50000"/>
              </a:lnSpc>
              <a:buFont typeface="Wingdings" pitchFamily="2" charset="2"/>
              <a:buNone/>
            </a:pPr>
            <a:endParaRPr lang="pt-BR" sz="2400" smtClean="0"/>
          </a:p>
          <a:p>
            <a:pPr>
              <a:lnSpc>
                <a:spcPct val="50000"/>
              </a:lnSpc>
              <a:buFont typeface="Wingdings" pitchFamily="2" charset="2"/>
              <a:buNone/>
            </a:pPr>
            <a:r>
              <a:rPr lang="pt-BR" sz="2400" smtClean="0"/>
              <a:t>Regional</a:t>
            </a:r>
          </a:p>
          <a:p>
            <a:pPr>
              <a:lnSpc>
                <a:spcPct val="50000"/>
              </a:lnSpc>
              <a:buFont typeface="Wingdings" pitchFamily="2" charset="2"/>
              <a:buNone/>
            </a:pPr>
            <a:endParaRPr lang="pt-BR" sz="2400" smtClean="0"/>
          </a:p>
          <a:p>
            <a:pPr>
              <a:lnSpc>
                <a:spcPct val="50000"/>
              </a:lnSpc>
              <a:buFont typeface="Wingdings" pitchFamily="2" charset="2"/>
              <a:buNone/>
            </a:pPr>
            <a:r>
              <a:rPr lang="pt-BR" sz="2400" smtClean="0"/>
              <a:t>Micro-regional</a:t>
            </a:r>
          </a:p>
          <a:p>
            <a:pPr>
              <a:lnSpc>
                <a:spcPct val="50000"/>
              </a:lnSpc>
              <a:buFont typeface="Wingdings" pitchFamily="2" charset="2"/>
              <a:buNone/>
            </a:pPr>
            <a:endParaRPr lang="pt-BR" sz="2400" smtClean="0"/>
          </a:p>
          <a:p>
            <a:pPr>
              <a:lnSpc>
                <a:spcPct val="50000"/>
              </a:lnSpc>
              <a:buFont typeface="Wingdings" pitchFamily="2" charset="2"/>
              <a:buNone/>
            </a:pPr>
            <a:r>
              <a:rPr lang="pt-BR" sz="2400" smtClean="0"/>
              <a:t>Unidade de produção</a:t>
            </a:r>
          </a:p>
          <a:p>
            <a:pPr>
              <a:lnSpc>
                <a:spcPct val="50000"/>
              </a:lnSpc>
              <a:buFont typeface="Wingdings" pitchFamily="2" charset="2"/>
              <a:buNone/>
            </a:pPr>
            <a:endParaRPr lang="pt-BR" sz="2400" smtClean="0"/>
          </a:p>
          <a:p>
            <a:pPr>
              <a:lnSpc>
                <a:spcPct val="50000"/>
              </a:lnSpc>
              <a:buFont typeface="Wingdings" pitchFamily="2" charset="2"/>
              <a:buNone/>
            </a:pPr>
            <a:r>
              <a:rPr lang="pt-BR" sz="2400" smtClean="0"/>
              <a:t>Grupo de animais domésticos</a:t>
            </a:r>
            <a:r>
              <a:rPr lang="pt-BR" sz="2200" smtClean="0"/>
              <a:t> </a:t>
            </a:r>
          </a:p>
          <a:p>
            <a:pPr>
              <a:lnSpc>
                <a:spcPct val="50000"/>
              </a:lnSpc>
              <a:buFont typeface="Wingdings" pitchFamily="2" charset="2"/>
              <a:buNone/>
            </a:pPr>
            <a:r>
              <a:rPr lang="pt-BR" sz="1600" smtClean="0"/>
              <a:t>(mesma espécie)</a:t>
            </a:r>
          </a:p>
          <a:p>
            <a:pPr>
              <a:lnSpc>
                <a:spcPct val="50000"/>
              </a:lnSpc>
              <a:buFont typeface="Wingdings" pitchFamily="2" charset="2"/>
              <a:buNone/>
            </a:pPr>
            <a:endParaRPr lang="pt-BR" sz="1600" smtClean="0"/>
          </a:p>
          <a:p>
            <a:pPr>
              <a:lnSpc>
                <a:spcPct val="50000"/>
              </a:lnSpc>
              <a:buFont typeface="Wingdings" pitchFamily="2" charset="2"/>
              <a:buNone/>
            </a:pPr>
            <a:r>
              <a:rPr lang="pt-BR" sz="2400" smtClean="0"/>
              <a:t>Parcela</a:t>
            </a:r>
            <a:r>
              <a:rPr lang="pt-BR" sz="2200" smtClean="0"/>
              <a:t> </a:t>
            </a:r>
            <a:r>
              <a:rPr lang="pt-BR" sz="1600" smtClean="0"/>
              <a:t>(tratada de maneira homogênea)</a:t>
            </a:r>
            <a:endParaRPr lang="pt-BR" sz="2200" smtClean="0"/>
          </a:p>
        </p:txBody>
      </p:sp>
      <p:sp>
        <p:nvSpPr>
          <p:cNvPr id="20483" name="Rectangle 5"/>
          <p:cNvSpPr>
            <a:spLocks noGrp="1" noChangeArrowheads="1"/>
          </p:cNvSpPr>
          <p:nvPr>
            <p:ph sz="half" idx="2"/>
          </p:nvPr>
        </p:nvSpPr>
        <p:spPr>
          <a:xfrm>
            <a:off x="4991100" y="1643063"/>
            <a:ext cx="3924300" cy="5026025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pt-BR" sz="2400" smtClean="0"/>
              <a:t>Síntese</a:t>
            </a:r>
          </a:p>
          <a:p>
            <a:pPr>
              <a:lnSpc>
                <a:spcPct val="50000"/>
              </a:lnSpc>
              <a:buFont typeface="Wingdings" pitchFamily="2" charset="2"/>
              <a:buNone/>
            </a:pPr>
            <a:endParaRPr lang="pt-BR" sz="2400" smtClean="0"/>
          </a:p>
          <a:p>
            <a:pPr>
              <a:lnSpc>
                <a:spcPct val="50000"/>
              </a:lnSpc>
              <a:buFont typeface="Wingdings" pitchFamily="2" charset="2"/>
              <a:buNone/>
            </a:pPr>
            <a:r>
              <a:rPr lang="pt-BR" sz="2400" smtClean="0"/>
              <a:t>Mercado mundial</a:t>
            </a:r>
          </a:p>
          <a:p>
            <a:pPr>
              <a:lnSpc>
                <a:spcPct val="50000"/>
              </a:lnSpc>
              <a:buFont typeface="Wingdings" pitchFamily="2" charset="2"/>
              <a:buNone/>
            </a:pPr>
            <a:endParaRPr lang="pt-BR" sz="2400" smtClean="0"/>
          </a:p>
          <a:p>
            <a:pPr>
              <a:lnSpc>
                <a:spcPct val="50000"/>
              </a:lnSpc>
              <a:buFont typeface="Wingdings" pitchFamily="2" charset="2"/>
              <a:buNone/>
            </a:pPr>
            <a:r>
              <a:rPr lang="pt-BR" sz="2400" smtClean="0"/>
              <a:t>Articulação inter setorial</a:t>
            </a:r>
          </a:p>
          <a:p>
            <a:pPr>
              <a:lnSpc>
                <a:spcPct val="50000"/>
              </a:lnSpc>
              <a:buFont typeface="Wingdings" pitchFamily="2" charset="2"/>
              <a:buNone/>
            </a:pPr>
            <a:endParaRPr lang="pt-BR" sz="2400" smtClean="0"/>
          </a:p>
          <a:p>
            <a:pPr>
              <a:lnSpc>
                <a:spcPct val="50000"/>
              </a:lnSpc>
              <a:buFont typeface="Wingdings" pitchFamily="2" charset="2"/>
              <a:buNone/>
            </a:pPr>
            <a:r>
              <a:rPr lang="pt-BR" sz="2400" smtClean="0"/>
              <a:t>Sistema agrário</a:t>
            </a:r>
          </a:p>
          <a:p>
            <a:pPr>
              <a:lnSpc>
                <a:spcPct val="50000"/>
              </a:lnSpc>
              <a:buFont typeface="Wingdings" pitchFamily="2" charset="2"/>
              <a:buNone/>
            </a:pPr>
            <a:endParaRPr lang="pt-BR" sz="2400" smtClean="0"/>
          </a:p>
          <a:p>
            <a:pPr>
              <a:lnSpc>
                <a:spcPct val="50000"/>
              </a:lnSpc>
              <a:buFont typeface="Wingdings" pitchFamily="2" charset="2"/>
              <a:buNone/>
            </a:pPr>
            <a:endParaRPr lang="pt-BR" sz="2400" smtClean="0"/>
          </a:p>
          <a:p>
            <a:pPr>
              <a:lnSpc>
                <a:spcPct val="50000"/>
              </a:lnSpc>
              <a:buFont typeface="Wingdings" pitchFamily="2" charset="2"/>
              <a:buNone/>
            </a:pPr>
            <a:r>
              <a:rPr lang="pt-BR" sz="2400" smtClean="0"/>
              <a:t>Sistema de produção</a:t>
            </a:r>
          </a:p>
          <a:p>
            <a:pPr>
              <a:lnSpc>
                <a:spcPct val="50000"/>
              </a:lnSpc>
              <a:buFont typeface="Wingdings" pitchFamily="2" charset="2"/>
              <a:buNone/>
            </a:pPr>
            <a:endParaRPr lang="pt-BR" sz="2400" smtClean="0"/>
          </a:p>
          <a:p>
            <a:pPr>
              <a:lnSpc>
                <a:spcPct val="50000"/>
              </a:lnSpc>
              <a:buFont typeface="Wingdings" pitchFamily="2" charset="2"/>
              <a:buNone/>
            </a:pPr>
            <a:endParaRPr lang="pt-BR" sz="2400" smtClean="0"/>
          </a:p>
          <a:p>
            <a:pPr>
              <a:lnSpc>
                <a:spcPct val="50000"/>
              </a:lnSpc>
              <a:buFont typeface="Wingdings" pitchFamily="2" charset="2"/>
              <a:buNone/>
            </a:pPr>
            <a:r>
              <a:rPr lang="pt-BR" sz="2400" smtClean="0"/>
              <a:t>Sistema de criação</a:t>
            </a:r>
          </a:p>
          <a:p>
            <a:pPr>
              <a:lnSpc>
                <a:spcPct val="50000"/>
              </a:lnSpc>
              <a:buFont typeface="Wingdings" pitchFamily="2" charset="2"/>
              <a:buNone/>
            </a:pPr>
            <a:endParaRPr lang="pt-BR" sz="2400" smtClean="0"/>
          </a:p>
          <a:p>
            <a:pPr>
              <a:lnSpc>
                <a:spcPct val="50000"/>
              </a:lnSpc>
              <a:buFont typeface="Wingdings" pitchFamily="2" charset="2"/>
              <a:buNone/>
            </a:pPr>
            <a:endParaRPr lang="pt-BR" sz="2400" smtClean="0"/>
          </a:p>
          <a:p>
            <a:pPr>
              <a:lnSpc>
                <a:spcPct val="50000"/>
              </a:lnSpc>
              <a:buFont typeface="Wingdings" pitchFamily="2" charset="2"/>
              <a:buNone/>
            </a:pPr>
            <a:r>
              <a:rPr lang="pt-BR" sz="2400" smtClean="0"/>
              <a:t>Sistema de cultivo</a:t>
            </a:r>
          </a:p>
        </p:txBody>
      </p:sp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pt-BR" dirty="0" smtClean="0"/>
              <a:t>Trabalho com aumento progressivo de escala</a:t>
            </a:r>
          </a:p>
        </p:txBody>
      </p:sp>
      <p:sp>
        <p:nvSpPr>
          <p:cNvPr id="20485" name="Line 7"/>
          <p:cNvSpPr>
            <a:spLocks noChangeShapeType="1"/>
          </p:cNvSpPr>
          <p:nvPr/>
        </p:nvSpPr>
        <p:spPr bwMode="auto">
          <a:xfrm>
            <a:off x="1476375" y="3213100"/>
            <a:ext cx="0" cy="287338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  <p:txBody>
          <a:bodyPr wrap="none"/>
          <a:lstStyle/>
          <a:p>
            <a:endParaRPr lang="pt-BR"/>
          </a:p>
        </p:txBody>
      </p:sp>
      <p:sp>
        <p:nvSpPr>
          <p:cNvPr id="20486" name="Line 9"/>
          <p:cNvSpPr>
            <a:spLocks noChangeShapeType="1"/>
          </p:cNvSpPr>
          <p:nvPr/>
        </p:nvSpPr>
        <p:spPr bwMode="auto">
          <a:xfrm>
            <a:off x="1476375" y="3644900"/>
            <a:ext cx="0" cy="287338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  <p:txBody>
          <a:bodyPr wrap="none"/>
          <a:lstStyle/>
          <a:p>
            <a:endParaRPr lang="pt-BR"/>
          </a:p>
        </p:txBody>
      </p:sp>
      <p:sp>
        <p:nvSpPr>
          <p:cNvPr id="20487" name="Line 11"/>
          <p:cNvSpPr>
            <a:spLocks noChangeShapeType="1"/>
          </p:cNvSpPr>
          <p:nvPr/>
        </p:nvSpPr>
        <p:spPr bwMode="auto">
          <a:xfrm>
            <a:off x="1476375" y="4221163"/>
            <a:ext cx="0" cy="287337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  <p:txBody>
          <a:bodyPr wrap="none"/>
          <a:lstStyle/>
          <a:p>
            <a:endParaRPr lang="pt-BR"/>
          </a:p>
        </p:txBody>
      </p:sp>
      <p:sp>
        <p:nvSpPr>
          <p:cNvPr id="20488" name="Line 13"/>
          <p:cNvSpPr>
            <a:spLocks noChangeShapeType="1"/>
          </p:cNvSpPr>
          <p:nvPr/>
        </p:nvSpPr>
        <p:spPr bwMode="auto">
          <a:xfrm>
            <a:off x="1476375" y="4724400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  <p:txBody>
          <a:bodyPr wrap="none"/>
          <a:lstStyle/>
          <a:p>
            <a:endParaRPr lang="pt-BR"/>
          </a:p>
        </p:txBody>
      </p:sp>
      <p:sp>
        <p:nvSpPr>
          <p:cNvPr id="20489" name="Line 14"/>
          <p:cNvSpPr>
            <a:spLocks noChangeShapeType="1"/>
          </p:cNvSpPr>
          <p:nvPr/>
        </p:nvSpPr>
        <p:spPr bwMode="auto">
          <a:xfrm>
            <a:off x="1476375" y="5229225"/>
            <a:ext cx="0" cy="360363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  <p:txBody>
          <a:bodyPr wrap="none"/>
          <a:lstStyle/>
          <a:p>
            <a:endParaRPr lang="pt-BR"/>
          </a:p>
        </p:txBody>
      </p:sp>
      <p:sp>
        <p:nvSpPr>
          <p:cNvPr id="20490" name="Line 15"/>
          <p:cNvSpPr>
            <a:spLocks noChangeShapeType="1"/>
          </p:cNvSpPr>
          <p:nvPr/>
        </p:nvSpPr>
        <p:spPr bwMode="auto">
          <a:xfrm>
            <a:off x="1476375" y="5876925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  <p:txBody>
          <a:bodyPr wrap="none"/>
          <a:lstStyle/>
          <a:p>
            <a:endParaRPr lang="pt-BR"/>
          </a:p>
        </p:txBody>
      </p:sp>
      <p:sp>
        <p:nvSpPr>
          <p:cNvPr id="20491" name="AutoShape 16"/>
          <p:cNvSpPr>
            <a:spLocks/>
          </p:cNvSpPr>
          <p:nvPr/>
        </p:nvSpPr>
        <p:spPr bwMode="auto">
          <a:xfrm>
            <a:off x="4859338" y="3716338"/>
            <a:ext cx="144462" cy="792162"/>
          </a:xfrm>
          <a:prstGeom prst="rightBrace">
            <a:avLst>
              <a:gd name="adj1" fmla="val 45696"/>
              <a:gd name="adj2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pt-BR" smtClean="0"/>
              <a:t>	    Construção progressiva de uma síntese cada vez mais aprofundada.</a:t>
            </a:r>
          </a:p>
          <a:p>
            <a:pPr>
              <a:buFont typeface="Wingdings" pitchFamily="2" charset="2"/>
              <a:buNone/>
            </a:pPr>
            <a:endParaRPr lang="pt-BR" smtClean="0"/>
          </a:p>
          <a:p>
            <a:pPr algn="just"/>
            <a:r>
              <a:rPr lang="pt-BR" smtClean="0"/>
              <a:t>	    Guardar a cada momento uma visão global do objeto do estudo sem perder aspectos importantes no momento de entrar em níveis de análise mais específicos.</a:t>
            </a:r>
          </a:p>
          <a:p>
            <a:pPr>
              <a:buFont typeface="Wingdings" pitchFamily="2" charset="2"/>
              <a:buNone/>
            </a:pPr>
            <a:endParaRPr lang="pt-BR" smtClean="0"/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pt-BR" dirty="0" smtClean="0"/>
              <a:t>Método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pt-BR" sz="3200" u="sng" smtClean="0"/>
              <a:t>A diferenciação regional</a:t>
            </a:r>
            <a:endParaRPr lang="pt-BR" sz="3200" smtClean="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pt-BR" smtClean="0"/>
              <a:t>	   O objetivo é identificar as principais heterogeneidades existentes na região de trabalho (Zoneamento: micro-regiões consideradas como homogêneas).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pt-BR" sz="3200" u="sng" smtClean="0"/>
              <a:t>Mapeamento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pt-BR" smtClean="0"/>
              <a:t>	   Sobreposição desses mapas na mesma escala.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pt-BR" smtClean="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pt-BR" sz="3200" smtClean="0"/>
          </a:p>
        </p:txBody>
      </p:sp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pt-BR" smtClean="0"/>
              <a:t>Análise Global da região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285750" y="214313"/>
            <a:ext cx="8858250" cy="6643687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pt-BR" sz="3200" u="sng" smtClean="0"/>
              <a:t>Leitura de paisagem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pt-BR" sz="2400" smtClean="0"/>
              <a:t>	     </a:t>
            </a:r>
            <a:r>
              <a:rPr lang="pt-BR" smtClean="0"/>
              <a:t>Percurso no terreno com o objetivo de atravessar as principais heterogeneidades identificadas.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pt-BR" smtClean="0"/>
              <a:t>	    Identificação das diferentes agriculturas existentes.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urso">
  <a:themeElements>
    <a:clrScheme name="Concurso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urso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urso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oncurso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Concurso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Concurso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Concurso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1193</TotalTime>
  <Words>873</Words>
  <Application>Microsoft Office PowerPoint</Application>
  <PresentationFormat>Apresentação na tela (4:3)</PresentationFormat>
  <Paragraphs>311</Paragraphs>
  <Slides>33</Slides>
  <Notes>2</Notes>
  <HiddenSlides>0</HiddenSlides>
  <MMClips>0</MMClips>
  <ScaleCrop>false</ScaleCrop>
  <HeadingPairs>
    <vt:vector size="8" baseType="variant">
      <vt:variant>
        <vt:lpstr>Fontes usadas</vt:lpstr>
      </vt:variant>
      <vt:variant>
        <vt:i4>12</vt:i4>
      </vt:variant>
      <vt:variant>
        <vt:lpstr>Tema</vt:lpstr>
      </vt:variant>
      <vt:variant>
        <vt:i4>1</vt:i4>
      </vt:variant>
      <vt:variant>
        <vt:lpstr>Servidores OLE incorporados</vt:lpstr>
      </vt:variant>
      <vt:variant>
        <vt:i4>2</vt:i4>
      </vt:variant>
      <vt:variant>
        <vt:lpstr>Títulos de slides</vt:lpstr>
      </vt:variant>
      <vt:variant>
        <vt:i4>33</vt:i4>
      </vt:variant>
    </vt:vector>
  </HeadingPairs>
  <TitlesOfParts>
    <vt:vector size="48" baseType="lpstr">
      <vt:lpstr>Times New Roman</vt:lpstr>
      <vt:lpstr>Arial</vt:lpstr>
      <vt:lpstr>Lucida Sans Unicode</vt:lpstr>
      <vt:lpstr>Wingdings 3</vt:lpstr>
      <vt:lpstr>Verdana</vt:lpstr>
      <vt:lpstr>Wingdings 2</vt:lpstr>
      <vt:lpstr>Calibri</vt:lpstr>
      <vt:lpstr>AvantGarde Bk BT</vt:lpstr>
      <vt:lpstr>Wingdings</vt:lpstr>
      <vt:lpstr>Comic Sans MS</vt:lpstr>
      <vt:lpstr>Tahoma</vt:lpstr>
      <vt:lpstr>Arial Black</vt:lpstr>
      <vt:lpstr>Concurso</vt:lpstr>
      <vt:lpstr>Planilha do Microsoft Office Excel 97-2003</vt:lpstr>
      <vt:lpstr>Microsoft Word Picture</vt:lpstr>
      <vt:lpstr>Agricultura Familiar</vt:lpstr>
      <vt:lpstr>3ª aula</vt:lpstr>
      <vt:lpstr>Metodologia de Diagnóstico de Sistemas Produtivos</vt:lpstr>
      <vt:lpstr>Princípios Gerais</vt:lpstr>
      <vt:lpstr>Slide 5</vt:lpstr>
      <vt:lpstr>Trabalho com aumento progressivo de escala</vt:lpstr>
      <vt:lpstr>Método</vt:lpstr>
      <vt:lpstr>Análise Global da região</vt:lpstr>
      <vt:lpstr>Slide 9</vt:lpstr>
      <vt:lpstr>Slide 10</vt:lpstr>
      <vt:lpstr>Slide 11</vt:lpstr>
      <vt:lpstr>Slide 12</vt:lpstr>
      <vt:lpstr>Tipologia dos produtores</vt:lpstr>
      <vt:lpstr>Slide 14</vt:lpstr>
      <vt:lpstr>Caracterização dos sistemas de produção</vt:lpstr>
      <vt:lpstr>Slide 16</vt:lpstr>
      <vt:lpstr> Uso da Mão- de Obra (dias-homem por Unidade de Trabalho Familiar - UTf) </vt:lpstr>
      <vt:lpstr>Fluxos de Produtos e da Fertilidade de um Sistema de Produção Familiar Diversificado: O caso de Janaúba, em Minas Gerais</vt:lpstr>
      <vt:lpstr> Cálculo do Valor Agregado, de sua Repartição e da Renda Agrícola </vt:lpstr>
      <vt:lpstr>Avaliação econômico para o interesse geral</vt:lpstr>
      <vt:lpstr>Slide 21</vt:lpstr>
      <vt:lpstr>Avaliação econômico para o interesse do produtor</vt:lpstr>
      <vt:lpstr>Slide 23</vt:lpstr>
      <vt:lpstr>Avaliação econômico dos sistemas de produção</vt:lpstr>
      <vt:lpstr>Slide 25</vt:lpstr>
      <vt:lpstr>Slide 26</vt:lpstr>
      <vt:lpstr>Slide 27</vt:lpstr>
      <vt:lpstr>  </vt:lpstr>
      <vt:lpstr>Slide 29</vt:lpstr>
      <vt:lpstr>Slide 30</vt:lpstr>
      <vt:lpstr>Slide 31</vt:lpstr>
      <vt:lpstr>Slide 32</vt:lpstr>
      <vt:lpstr>Slide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EXPERIÊNCIAS DE  DESENVOLVIMENTO TERRITORIAL RURAL NO BRASIL</dc:title>
  <dc:creator>Carlos Guanziroli</dc:creator>
  <cp:lastModifiedBy>Carlos</cp:lastModifiedBy>
  <cp:revision>158</cp:revision>
  <cp:lastPrinted>1601-01-01T00:00:00Z</cp:lastPrinted>
  <dcterms:created xsi:type="dcterms:W3CDTF">2005-12-12T11:30:54Z</dcterms:created>
  <dcterms:modified xsi:type="dcterms:W3CDTF">2010-03-05T19:58:40Z</dcterms:modified>
</cp:coreProperties>
</file>