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14"/>
  </p:notesMasterIdLst>
  <p:sldIdLst>
    <p:sldId id="256" r:id="rId2"/>
    <p:sldId id="304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3" r:id="rId11"/>
    <p:sldId id="301" r:id="rId12"/>
    <p:sldId id="302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756" autoAdjust="0"/>
  </p:normalViewPr>
  <p:slideViewPr>
    <p:cSldViewPr>
      <p:cViewPr varScale="1">
        <p:scale>
          <a:sx n="71" d="100"/>
          <a:sy n="71" d="100"/>
        </p:scale>
        <p:origin x="-8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24"/>
    </p:cViewPr>
  </p:sorter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7D0F49C-09DB-4DE9-B0FD-2BEAB6371EE3}" type="datetimeFigureOut">
              <a:rPr lang="pt-BR"/>
              <a:pPr>
                <a:defRPr/>
              </a:pPr>
              <a:t>05/03/2010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546C9D8-445C-4755-823C-8515C1076E8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1638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ECC698-3491-4B92-AF44-D9F5867F8B87}" type="slidenum">
              <a:rPr lang="pt-BR" smtClean="0"/>
              <a:pPr/>
              <a:t>1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8" name="AutoShape 13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99AF640B-31B3-41EE-8595-4803F04B13B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21B0F-C930-4E71-9238-DB091934328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F6F97-8CE4-4952-85E2-E408DE0FD34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733800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1A18C-6077-4A8F-86DC-DADC67E5B34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786EB-D09E-4216-9A86-BC47C7D94BA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F6C99-941D-4ACF-AD5F-BE5AE56E55E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CD2CA-831F-4F28-9E57-74D6D9871CB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5A1B1-8762-4C3C-B68C-7F79F0C5F4D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6B546-3F16-419A-A1AF-5E6EA41BDF7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24E7A-EB0F-4A9B-A10C-2A4685B7042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91549-8605-42ED-AB7F-788CF0995B3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99E52-3A36-4722-8B40-82ACC787BF9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23116BDF-1A75-4952-BA7C-34C591C6000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grpSp>
        <p:nvGrpSpPr>
          <p:cNvPr id="1033" name="Group 2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  <p:sldLayoutId id="2147483911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214438"/>
            <a:ext cx="7772400" cy="1071562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Times New Roman" pitchFamily="18" charset="0"/>
              </a:rPr>
              <a:t>Agricultura Familiar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857500"/>
            <a:ext cx="7358063" cy="1785938"/>
          </a:xfrm>
        </p:spPr>
        <p:txBody>
          <a:bodyPr/>
          <a:lstStyle/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Ministério de Desenvolvimento Agrário/UNB/SBPC</a:t>
            </a: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IICA</a:t>
            </a:r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/>
              <a:t>Carlos </a:t>
            </a:r>
            <a:r>
              <a:rPr lang="pt-BR" sz="2400" dirty="0" err="1" smtClean="0"/>
              <a:t>E.Guanziroli</a:t>
            </a:r>
            <a:r>
              <a:rPr lang="pt-BR" sz="2400" dirty="0" smtClean="0"/>
              <a:t> </a:t>
            </a:r>
            <a:r>
              <a:rPr lang="pt-BR" sz="2000" dirty="0" smtClean="0"/>
              <a:t>(UFF)</a:t>
            </a:r>
            <a:endParaRPr lang="pt-BR" sz="2400" dirty="0" smtClean="0"/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1800" dirty="0" smtClean="0"/>
              <a:t>guanzi@ism.com.br</a:t>
            </a:r>
            <a:endParaRPr lang="en-US" sz="1800" dirty="0" smtClean="0"/>
          </a:p>
        </p:txBody>
      </p:sp>
      <p:pic>
        <p:nvPicPr>
          <p:cNvPr id="4" name="Picture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286388"/>
            <a:ext cx="1668780" cy="82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mtClean="0"/>
              <a:t>Economias de Escala</a:t>
            </a:r>
          </a:p>
        </p:txBody>
      </p:sp>
      <p:sp>
        <p:nvSpPr>
          <p:cNvPr id="12291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Está na faixa de economias constantes de escala.</a:t>
            </a:r>
          </a:p>
          <a:p>
            <a:r>
              <a:rPr lang="pt-BR" smtClean="0"/>
              <a:t>Pode variar entre 100 a 1000 has no caso do milho em EEUU.</a:t>
            </a:r>
          </a:p>
          <a:p>
            <a:r>
              <a:rPr lang="pt-BR" smtClean="0"/>
              <a:t>Fatores divisíveis a partir de escala mínima</a:t>
            </a:r>
            <a:r>
              <a:rPr lang="en-US" smtClean="0"/>
              <a:t>.</a:t>
            </a:r>
            <a:endParaRPr lang="pt-BR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algn="ctr"/>
            <a:r>
              <a:rPr lang="pt-BR" smtClean="0"/>
              <a:t>Falta de Economia de Escala</a:t>
            </a:r>
          </a:p>
        </p:txBody>
      </p:sp>
      <p:sp>
        <p:nvSpPr>
          <p:cNvPr id="13315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00063" y="1357313"/>
            <a:ext cx="3997325" cy="817562"/>
          </a:xfrm>
        </p:spPr>
        <p:txBody>
          <a:bodyPr/>
          <a:lstStyle/>
          <a:p>
            <a:r>
              <a:rPr lang="pt-BR" smtClean="0"/>
              <a:t>Muito Pequenos</a:t>
            </a:r>
          </a:p>
          <a:p>
            <a:endParaRPr lang="pt-BR" smtClean="0"/>
          </a:p>
        </p:txBody>
      </p:sp>
      <p:sp>
        <p:nvSpPr>
          <p:cNvPr id="13316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928688" y="2143125"/>
            <a:ext cx="4040187" cy="3951288"/>
          </a:xfrm>
        </p:spPr>
        <p:txBody>
          <a:bodyPr/>
          <a:lstStyle/>
          <a:p>
            <a:r>
              <a:rPr lang="pt-BR" smtClean="0"/>
              <a:t>Mecanização</a:t>
            </a:r>
          </a:p>
          <a:p>
            <a:r>
              <a:rPr lang="pt-BR" smtClean="0"/>
              <a:t>Compras de Insumos</a:t>
            </a:r>
          </a:p>
          <a:p>
            <a:r>
              <a:rPr lang="pt-BR" smtClean="0"/>
              <a:t>Venda volumes pequenos</a:t>
            </a:r>
          </a:p>
          <a:p>
            <a:r>
              <a:rPr lang="pt-BR" smtClean="0"/>
              <a:t>Baixa tecnologia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	Mas: Aluguel de máquinas,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	Recrutamento de Mao de obra sem custos,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	Eco de Escopo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  <a:p>
            <a:endParaRPr lang="pt-BR" smtClean="0"/>
          </a:p>
        </p:txBody>
      </p:sp>
      <p:sp>
        <p:nvSpPr>
          <p:cNvPr id="13317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Excessivamente Grandes </a:t>
            </a:r>
          </a:p>
          <a:p>
            <a:endParaRPr lang="pt-BR" smtClean="0"/>
          </a:p>
        </p:txBody>
      </p:sp>
      <p:sp>
        <p:nvSpPr>
          <p:cNvPr id="13318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102225" y="2214563"/>
            <a:ext cx="4041775" cy="3951287"/>
          </a:xfrm>
        </p:spPr>
        <p:txBody>
          <a:bodyPr/>
          <a:lstStyle/>
          <a:p>
            <a:r>
              <a:rPr lang="pt-BR" smtClean="0"/>
              <a:t>Gestão </a:t>
            </a:r>
          </a:p>
          <a:p>
            <a:r>
              <a:rPr lang="pt-BR" smtClean="0"/>
              <a:t>Supervisão</a:t>
            </a:r>
          </a:p>
          <a:p>
            <a:r>
              <a:rPr lang="pt-BR" smtClean="0"/>
              <a:t>Capinas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mtClean="0"/>
              <a:t>Porque sobrevivem</a:t>
            </a:r>
          </a:p>
        </p:txBody>
      </p:sp>
      <p:sp>
        <p:nvSpPr>
          <p:cNvPr id="14339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250825"/>
          </a:xfrm>
        </p:spPr>
        <p:txBody>
          <a:bodyPr/>
          <a:lstStyle/>
          <a:p>
            <a:r>
              <a:rPr lang="pt-BR" smtClean="0"/>
              <a:t>Muito Pequenos</a:t>
            </a:r>
          </a:p>
        </p:txBody>
      </p:sp>
      <p:sp>
        <p:nvSpPr>
          <p:cNvPr id="14340" name="Espaço Reservado para Conteúdo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t-BR" smtClean="0"/>
              <a:t>Moradia grátis</a:t>
            </a:r>
          </a:p>
          <a:p>
            <a:r>
              <a:rPr lang="pt-BR" smtClean="0"/>
              <a:t>Autoconsumo</a:t>
            </a:r>
          </a:p>
          <a:p>
            <a:r>
              <a:rPr lang="pt-BR" smtClean="0"/>
              <a:t>Emprego para a família</a:t>
            </a:r>
          </a:p>
          <a:p>
            <a:r>
              <a:rPr lang="pt-BR" smtClean="0"/>
              <a:t>Ativ.Rurais não agrícolas.</a:t>
            </a:r>
          </a:p>
          <a:p>
            <a:r>
              <a:rPr lang="pt-BR" smtClean="0"/>
              <a:t>Autonomia</a:t>
            </a:r>
          </a:p>
          <a:p>
            <a:r>
              <a:rPr lang="pt-BR" smtClean="0"/>
              <a:t>Vida em comunidade</a:t>
            </a:r>
          </a:p>
          <a:p>
            <a:r>
              <a:rPr lang="pt-BR" smtClean="0"/>
              <a:t>Lazer, satisfação</a:t>
            </a:r>
          </a:p>
          <a:p>
            <a:r>
              <a:rPr lang="pt-BR" smtClean="0"/>
              <a:t>Controle Intergeneracional da terra</a:t>
            </a:r>
          </a:p>
          <a:p>
            <a:endParaRPr lang="pt-BR" smtClean="0"/>
          </a:p>
        </p:txBody>
      </p:sp>
      <p:sp>
        <p:nvSpPr>
          <p:cNvPr id="14341" name="Espaço Reservado para Texto 1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250825"/>
          </a:xfrm>
        </p:spPr>
        <p:txBody>
          <a:bodyPr/>
          <a:lstStyle/>
          <a:p>
            <a:r>
              <a:rPr lang="pt-BR" smtClean="0"/>
              <a:t>Excessivamente Grandes</a:t>
            </a:r>
          </a:p>
        </p:txBody>
      </p:sp>
      <p:sp>
        <p:nvSpPr>
          <p:cNvPr id="14342" name="Espaço Reservado para Conteúdo 1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pt-BR" smtClean="0"/>
              <a:t>Acesso a credito preferencial</a:t>
            </a:r>
          </a:p>
          <a:p>
            <a:r>
              <a:rPr lang="pt-BR" smtClean="0"/>
              <a:t>Status social, poder </a:t>
            </a:r>
          </a:p>
          <a:p>
            <a:r>
              <a:rPr lang="pt-BR" smtClean="0"/>
              <a:t>Especulação com valor da terra.</a:t>
            </a:r>
          </a:p>
          <a:p>
            <a:r>
              <a:rPr lang="pt-BR" smtClean="0"/>
              <a:t>Monopólio na contratação de mao de obra.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2ª aula</a:t>
            </a:r>
          </a:p>
        </p:txBody>
      </p:sp>
      <p:sp>
        <p:nvSpPr>
          <p:cNvPr id="409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pt-BR" i="1" smtClean="0"/>
              <a:t>Elementos de Micro Economia Agrícola</a:t>
            </a:r>
            <a:r>
              <a:rPr lang="pt-BR" smtClean="0"/>
              <a:t>:  Especificidade da Agricultura como setor da economia. Formação do lucro e organização do tempo de trabalho na agricultura, Economias de Escala na Agricultura: Função de eficiência. </a:t>
            </a:r>
          </a:p>
          <a:p>
            <a:endParaRPr lang="pt-BR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Especificidade da Agricultura</a:t>
            </a:r>
          </a:p>
        </p:txBody>
      </p:sp>
      <p:sp>
        <p:nvSpPr>
          <p:cNvPr id="5123" name="Espaço Reservado para Conteú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Não há coincidência entre tempo de trabalho e tempo de produção.</a:t>
            </a:r>
          </a:p>
          <a:p>
            <a:r>
              <a:rPr lang="pt-BR" smtClean="0"/>
              <a:t>Na agricultura é muito difícil de reduzir essa diferença:Inseminação artificial, engorde acelerado, sementes transgênicas, rotação de cultivos (Manga em Petrolina)</a:t>
            </a:r>
          </a:p>
          <a:p>
            <a:r>
              <a:rPr lang="pt-BR" smtClean="0"/>
              <a:t>Baixa rotação do capital fixo: despesas permanentes são anuais e colheitas são semestrais.</a:t>
            </a:r>
          </a:p>
          <a:p>
            <a:endParaRPr lang="pt-BR" smtClean="0"/>
          </a:p>
          <a:p>
            <a:endParaRPr lang="pt-BR" smtClean="0"/>
          </a:p>
          <a:p>
            <a:endParaRPr lang="pt-BR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Altos Custos e Riscos</a:t>
            </a:r>
          </a:p>
        </p:txBody>
      </p:sp>
      <p:sp>
        <p:nvSpPr>
          <p:cNvPr id="614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Mercadorias perecíveis: não pode estocar.</a:t>
            </a:r>
          </a:p>
          <a:p>
            <a:r>
              <a:rPr lang="pt-BR" smtClean="0"/>
              <a:t>Mercadorias duráveis: alto custo de estoques </a:t>
            </a:r>
          </a:p>
          <a:p>
            <a:r>
              <a:rPr lang="pt-BR" smtClean="0"/>
              <a:t>Recrutamento difícil: mao de obra sazonal.</a:t>
            </a:r>
          </a:p>
          <a:p>
            <a:r>
              <a:rPr lang="pt-BR" smtClean="0"/>
              <a:t>Riscos de Clima, Pragas e Preços.</a:t>
            </a:r>
          </a:p>
          <a:p>
            <a:endParaRPr lang="pt-BR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Coexistência entre familiar e empresarial</a:t>
            </a:r>
          </a:p>
        </p:txBody>
      </p:sp>
      <p:sp>
        <p:nvSpPr>
          <p:cNvPr id="7171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Produção de cereais e grãos: alta convivência.</a:t>
            </a:r>
          </a:p>
          <a:p>
            <a:r>
              <a:rPr lang="pt-BR" smtClean="0"/>
              <a:t>Processamento agroindustrial: predominância de setor empresarial (maior rotatividade)</a:t>
            </a:r>
          </a:p>
          <a:p>
            <a:r>
              <a:rPr lang="pt-BR" smtClean="0"/>
              <a:t>Distribuição: empresarial.</a:t>
            </a:r>
          </a:p>
          <a:p>
            <a:r>
              <a:rPr lang="pt-BR" smtClean="0"/>
              <a:t>Produção agroflorestal: só com subsídios estatais: baixa rotatividade.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Vantagens da Agricultura Familiar</a:t>
            </a:r>
          </a:p>
        </p:txBody>
      </p:sp>
      <p:sp>
        <p:nvSpPr>
          <p:cNvPr id="8195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Por não se considerar um capitalista não gera lucro (mark up)</a:t>
            </a:r>
          </a:p>
          <a:p>
            <a:r>
              <a:rPr lang="pt-BR" smtClean="0"/>
              <a:t>Não pode aumentar os preços unilateralmente porque o ambiente é concorrencial.</a:t>
            </a:r>
          </a:p>
          <a:p>
            <a:r>
              <a:rPr lang="pt-BR" smtClean="0"/>
              <a:t>O mercado de terras não permite cobrança de renda da terra.</a:t>
            </a:r>
          </a:p>
          <a:p>
            <a:r>
              <a:rPr lang="pt-BR" smtClean="0"/>
              <a:t>Não paga salários, emprega os filhos.</a:t>
            </a:r>
          </a:p>
          <a:p>
            <a:r>
              <a:rPr lang="pt-BR" smtClean="0"/>
              <a:t>Produz a preço de custo: mais barato.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Funcionalidade sistêmica</a:t>
            </a:r>
          </a:p>
        </p:txBody>
      </p:sp>
      <p:sp>
        <p:nvSpPr>
          <p:cNvPr id="921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Alimentos baratos servem ao processo de industrialização   baixos salários industriais.</a:t>
            </a:r>
          </a:p>
          <a:p>
            <a:r>
              <a:rPr lang="pt-BR" smtClean="0"/>
              <a:t>Quando preços agrícolas caem, aumenta-se a produção, para compensar a perda, e manter a renda familiar sem alteração.</a:t>
            </a:r>
          </a:p>
          <a:p>
            <a:r>
              <a:rPr lang="pt-BR" smtClean="0"/>
              <a:t>Produção familiar maximiza renda, não lucro.</a:t>
            </a:r>
          </a:p>
          <a:p>
            <a:r>
              <a:rPr lang="pt-BR" smtClean="0"/>
              <a:t>Por isso ela é anticíclica.</a:t>
            </a:r>
          </a:p>
          <a:p>
            <a:endParaRPr lang="pt-BR" smtClean="0"/>
          </a:p>
        </p:txBody>
      </p:sp>
      <p:sp>
        <p:nvSpPr>
          <p:cNvPr id="9220" name="Seta para a direita 3"/>
          <p:cNvSpPr>
            <a:spLocks noChangeArrowheads="1"/>
          </p:cNvSpPr>
          <p:nvPr/>
        </p:nvSpPr>
        <p:spPr bwMode="auto">
          <a:xfrm flipV="1">
            <a:off x="3857625" y="3046413"/>
            <a:ext cx="214313" cy="96837"/>
          </a:xfrm>
          <a:prstGeom prst="rightArrow">
            <a:avLst>
              <a:gd name="adj1" fmla="val 50000"/>
              <a:gd name="adj2" fmla="val 5016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pt-B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mtClean="0"/>
              <a:t>Agricultura Familiar predomina nos países desenvolvidos</a:t>
            </a:r>
          </a:p>
        </p:txBody>
      </p:sp>
      <p:sp>
        <p:nvSpPr>
          <p:cNvPr id="10243" name="Espaço Reservado para Conteúdo 2"/>
          <p:cNvSpPr>
            <a:spLocks noGrp="1"/>
          </p:cNvSpPr>
          <p:nvPr>
            <p:ph idx="1"/>
          </p:nvPr>
        </p:nvSpPr>
        <p:spPr>
          <a:xfrm>
            <a:off x="914400" y="2362200"/>
            <a:ext cx="8001000" cy="4495800"/>
          </a:xfrm>
        </p:spPr>
        <p:txBody>
          <a:bodyPr/>
          <a:lstStyle/>
          <a:p>
            <a:r>
              <a:rPr lang="pt-BR" smtClean="0"/>
              <a:t>Por estes motivos tem se demonstrado a melhor forma de produção: disponibiliza o </a:t>
            </a:r>
            <a:r>
              <a:rPr lang="pt-BR" b="1" smtClean="0"/>
              <a:t>Maximo de Excedente </a:t>
            </a:r>
            <a:r>
              <a:rPr lang="pt-BR" smtClean="0"/>
              <a:t>para o setor urbano a baixo custo.</a:t>
            </a:r>
          </a:p>
          <a:p>
            <a:r>
              <a:rPr lang="pt-BR" smtClean="0"/>
              <a:t>França, EEUU, Japão, Coréia, Inglaterra, Dinamarca, Alemanha, Espanha, Taiwan, etc.</a:t>
            </a:r>
          </a:p>
          <a:p>
            <a:r>
              <a:rPr lang="pt-BR" smtClean="0"/>
              <a:t>Países socialistas tiveram que reverter a AF.</a:t>
            </a:r>
          </a:p>
          <a:p>
            <a:r>
              <a:rPr lang="pt-BR" smtClean="0"/>
              <a:t>América Latina é exceção: tentou-se Reformas Agrárias mas fracassaram.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ítulo 1"/>
          <p:cNvSpPr>
            <a:spLocks noGrp="1"/>
          </p:cNvSpPr>
          <p:nvPr>
            <p:ph type="title" idx="4294967295"/>
          </p:nvPr>
        </p:nvSpPr>
        <p:spPr>
          <a:xfrm>
            <a:off x="1143000" y="762000"/>
            <a:ext cx="8001000" cy="1143000"/>
          </a:xfrm>
        </p:spPr>
        <p:txBody>
          <a:bodyPr/>
          <a:lstStyle/>
          <a:p>
            <a:r>
              <a:rPr lang="pt-BR" smtClean="0"/>
              <a:t>Economias de Escala</a:t>
            </a:r>
          </a:p>
        </p:txBody>
      </p:sp>
      <p:sp>
        <p:nvSpPr>
          <p:cNvPr id="11267" name="Line 4"/>
          <p:cNvSpPr>
            <a:spLocks noChangeShapeType="1"/>
          </p:cNvSpPr>
          <p:nvPr/>
        </p:nvSpPr>
        <p:spPr bwMode="auto">
          <a:xfrm>
            <a:off x="1357313" y="4857750"/>
            <a:ext cx="46624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1268" name="Line 11"/>
          <p:cNvSpPr>
            <a:spLocks noChangeShapeType="1"/>
          </p:cNvSpPr>
          <p:nvPr/>
        </p:nvSpPr>
        <p:spPr bwMode="auto">
          <a:xfrm>
            <a:off x="1357313" y="2357438"/>
            <a:ext cx="0" cy="2559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1269" name="Line 10"/>
          <p:cNvSpPr>
            <a:spLocks noChangeShapeType="1"/>
          </p:cNvSpPr>
          <p:nvPr/>
        </p:nvSpPr>
        <p:spPr bwMode="auto">
          <a:xfrm flipH="1">
            <a:off x="2000250" y="2928938"/>
            <a:ext cx="46038" cy="1571625"/>
          </a:xfrm>
          <a:prstGeom prst="line">
            <a:avLst/>
          </a:prstGeom>
          <a:noFill/>
          <a:ln w="9525">
            <a:solidFill>
              <a:srgbClr val="33CCCC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1270" name="Line 9"/>
          <p:cNvSpPr>
            <a:spLocks noChangeShapeType="1"/>
          </p:cNvSpPr>
          <p:nvPr/>
        </p:nvSpPr>
        <p:spPr bwMode="auto">
          <a:xfrm>
            <a:off x="3714750" y="3071813"/>
            <a:ext cx="0" cy="1554162"/>
          </a:xfrm>
          <a:prstGeom prst="line">
            <a:avLst/>
          </a:prstGeom>
          <a:noFill/>
          <a:ln w="9525">
            <a:solidFill>
              <a:srgbClr val="33CCCC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1643063" y="2714625"/>
            <a:ext cx="639762" cy="5492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en-US" sz="1400">
                <a:cs typeface="Times New Roman" pitchFamily="18" charset="0"/>
              </a:rPr>
              <a:t>Mini-</a:t>
            </a:r>
            <a:endParaRPr lang="en-US" sz="1200"/>
          </a:p>
          <a:p>
            <a:pPr eaLnBrk="0" hangingPunct="0"/>
            <a:r>
              <a:rPr lang="en-US" sz="1400">
                <a:cs typeface="Times New Roman" pitchFamily="18" charset="0"/>
              </a:rPr>
              <a:t>fundista</a:t>
            </a:r>
            <a:endParaRPr lang="en-US" sz="4000"/>
          </a:p>
        </p:txBody>
      </p:sp>
      <p:sp>
        <p:nvSpPr>
          <p:cNvPr id="11272" name="Rectangle 7"/>
          <p:cNvSpPr>
            <a:spLocks noChangeArrowheads="1"/>
          </p:cNvSpPr>
          <p:nvPr/>
        </p:nvSpPr>
        <p:spPr bwMode="auto">
          <a:xfrm>
            <a:off x="3000375" y="2714625"/>
            <a:ext cx="13716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en-US" sz="1600">
                <a:cs typeface="Times New Roman" pitchFamily="18" charset="0"/>
              </a:rPr>
              <a:t>Agricultores familiares</a:t>
            </a:r>
            <a:endParaRPr lang="en-US" sz="4400"/>
          </a:p>
        </p:txBody>
      </p:sp>
      <p:sp>
        <p:nvSpPr>
          <p:cNvPr id="11273" name="Rectangle 6"/>
          <p:cNvSpPr>
            <a:spLocks noChangeArrowheads="1"/>
          </p:cNvSpPr>
          <p:nvPr/>
        </p:nvSpPr>
        <p:spPr bwMode="auto">
          <a:xfrm>
            <a:off x="5357813" y="2571750"/>
            <a:ext cx="1371600" cy="9255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en-US" sz="1600">
                <a:cs typeface="Times New Roman" pitchFamily="18" charset="0"/>
              </a:rPr>
              <a:t>Grandes proprietários</a:t>
            </a:r>
            <a:endParaRPr lang="en-US" sz="1400"/>
          </a:p>
          <a:p>
            <a:pPr eaLnBrk="0" hangingPunct="0"/>
            <a:r>
              <a:rPr lang="en-US" sz="1600">
                <a:cs typeface="Times New Roman" pitchFamily="18" charset="0"/>
              </a:rPr>
              <a:t>ou latifundiários</a:t>
            </a:r>
            <a:endParaRPr lang="en-US" sz="4400"/>
          </a:p>
        </p:txBody>
      </p:sp>
      <p:sp>
        <p:nvSpPr>
          <p:cNvPr id="11274" name="Freeform 5"/>
          <p:cNvSpPr>
            <a:spLocks/>
          </p:cNvSpPr>
          <p:nvPr/>
        </p:nvSpPr>
        <p:spPr bwMode="auto">
          <a:xfrm>
            <a:off x="1857375" y="3429000"/>
            <a:ext cx="4221163" cy="625475"/>
          </a:xfrm>
          <a:custGeom>
            <a:avLst/>
            <a:gdLst>
              <a:gd name="T0" fmla="*/ 0 w 6648"/>
              <a:gd name="T1" fmla="*/ 2147483647 h 984"/>
              <a:gd name="T2" fmla="*/ 2147483647 w 6648"/>
              <a:gd name="T3" fmla="*/ 2147483647 h 984"/>
              <a:gd name="T4" fmla="*/ 2147483647 w 6648"/>
              <a:gd name="T5" fmla="*/ 2147483647 h 984"/>
              <a:gd name="T6" fmla="*/ 2147483647 w 6648"/>
              <a:gd name="T7" fmla="*/ 2147483647 h 984"/>
              <a:gd name="T8" fmla="*/ 2147483647 w 6648"/>
              <a:gd name="T9" fmla="*/ 2147483647 h 9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48"/>
              <a:gd name="T16" fmla="*/ 0 h 984"/>
              <a:gd name="T17" fmla="*/ 6648 w 6648"/>
              <a:gd name="T18" fmla="*/ 984 h 9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48" h="984">
                <a:moveTo>
                  <a:pt x="0" y="840"/>
                </a:moveTo>
                <a:cubicBezTo>
                  <a:pt x="192" y="540"/>
                  <a:pt x="384" y="240"/>
                  <a:pt x="1152" y="120"/>
                </a:cubicBezTo>
                <a:cubicBezTo>
                  <a:pt x="1920" y="0"/>
                  <a:pt x="3744" y="0"/>
                  <a:pt x="4608" y="120"/>
                </a:cubicBezTo>
                <a:cubicBezTo>
                  <a:pt x="5472" y="240"/>
                  <a:pt x="6024" y="696"/>
                  <a:pt x="6336" y="840"/>
                </a:cubicBezTo>
                <a:cubicBezTo>
                  <a:pt x="6648" y="984"/>
                  <a:pt x="6564" y="984"/>
                  <a:pt x="6480" y="984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1275" name="Rectangle 12"/>
          <p:cNvSpPr>
            <a:spLocks noChangeArrowheads="1"/>
          </p:cNvSpPr>
          <p:nvPr/>
        </p:nvSpPr>
        <p:spPr bwMode="auto">
          <a:xfrm>
            <a:off x="0" y="3071813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endParaRPr lang="pt-BR"/>
          </a:p>
        </p:txBody>
      </p:sp>
      <p:sp>
        <p:nvSpPr>
          <p:cNvPr id="11276" name="Rectangle 1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pt-BR" sz="900"/>
              <a:t/>
            </a:r>
            <a:br>
              <a:rPr lang="pt-BR" sz="900"/>
            </a:br>
            <a:endParaRPr lang="pt-BR"/>
          </a:p>
          <a:p>
            <a:pPr eaLnBrk="0" hangingPunct="0"/>
            <a:endParaRPr lang="pt-BR"/>
          </a:p>
        </p:txBody>
      </p:sp>
      <p:sp>
        <p:nvSpPr>
          <p:cNvPr id="11277" name="Rectangle 18"/>
          <p:cNvSpPr>
            <a:spLocks noChangeArrowheads="1"/>
          </p:cNvSpPr>
          <p:nvPr/>
        </p:nvSpPr>
        <p:spPr bwMode="auto">
          <a:xfrm>
            <a:off x="1571625" y="4071938"/>
            <a:ext cx="57245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pt-BR" sz="1200">
                <a:cs typeface="Times New Roman" pitchFamily="18" charset="0"/>
              </a:rPr>
              <a:t>    </a:t>
            </a:r>
          </a:p>
          <a:p>
            <a:pPr eaLnBrk="0" hangingPunct="0"/>
            <a:endParaRPr lang="pt-BR" sz="1200">
              <a:cs typeface="Times New Roman" pitchFamily="18" charset="0"/>
            </a:endParaRPr>
          </a:p>
          <a:p>
            <a:pPr eaLnBrk="0" hangingPunct="0"/>
            <a:endParaRPr lang="pt-BR" sz="1200">
              <a:cs typeface="Times New Roman" pitchFamily="18" charset="0"/>
            </a:endParaRPr>
          </a:p>
          <a:p>
            <a:pPr eaLnBrk="0" hangingPunct="0"/>
            <a:endParaRPr lang="pt-BR" sz="1200">
              <a:cs typeface="Times New Roman" pitchFamily="18" charset="0"/>
            </a:endParaRPr>
          </a:p>
          <a:p>
            <a:pPr eaLnBrk="0" hangingPunct="0"/>
            <a:r>
              <a:rPr lang="pt-BR" sz="1800">
                <a:cs typeface="Times New Roman" pitchFamily="18" charset="0"/>
              </a:rPr>
              <a:t>pouca terra       área média         área excessivamente </a:t>
            </a:r>
          </a:p>
          <a:p>
            <a:pPr eaLnBrk="0" hangingPunct="0"/>
            <a:r>
              <a:rPr lang="pt-BR" sz="1800">
                <a:cs typeface="Times New Roman" pitchFamily="18" charset="0"/>
              </a:rPr>
              <a:t>				grande  (has)	</a:t>
            </a:r>
            <a:endParaRPr lang="pt-BR" sz="1100"/>
          </a:p>
          <a:p>
            <a:pPr eaLnBrk="0" hangingPunct="0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as">
  <a:themeElements>
    <a:clrScheme name="Capsula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a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psula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a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Files\Office2Kp\Templates\Estruturas de apresentação\Capsulas.pot</Template>
  <TotalTime>621</TotalTime>
  <Words>481</Words>
  <Application>Microsoft Office PowerPoint</Application>
  <PresentationFormat>Apresentação na tela (4:3)</PresentationFormat>
  <Paragraphs>97</Paragraphs>
  <Slides>12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8" baseType="lpstr">
      <vt:lpstr>Times New Roman</vt:lpstr>
      <vt:lpstr>Arial</vt:lpstr>
      <vt:lpstr>Wingdings</vt:lpstr>
      <vt:lpstr>Calibri</vt:lpstr>
      <vt:lpstr>AvantGarde Bk BT</vt:lpstr>
      <vt:lpstr>Capsulas</vt:lpstr>
      <vt:lpstr>Agricultura Familiar</vt:lpstr>
      <vt:lpstr>2ª aula</vt:lpstr>
      <vt:lpstr>Especificidade da Agricultura</vt:lpstr>
      <vt:lpstr>Altos Custos e Riscos</vt:lpstr>
      <vt:lpstr>Coexistência entre familiar e empresarial</vt:lpstr>
      <vt:lpstr>Vantagens da Agricultura Familiar</vt:lpstr>
      <vt:lpstr>Funcionalidade sistêmica</vt:lpstr>
      <vt:lpstr>Agricultura Familiar predomina nos países desenvolvidos</vt:lpstr>
      <vt:lpstr>Economias de Escala</vt:lpstr>
      <vt:lpstr>Economias de Escala</vt:lpstr>
      <vt:lpstr>Falta de Economia de Escala</vt:lpstr>
      <vt:lpstr>Porque sobrevivem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EXPERIÊNCIAS DE  DESENVOLVIMENTO TERRITORIAL RURAL NO BRASIL</dc:title>
  <dc:creator>Carlos Guanziroli</dc:creator>
  <cp:lastModifiedBy>Carlos</cp:lastModifiedBy>
  <cp:revision>132</cp:revision>
  <cp:lastPrinted>1601-01-01T00:00:00Z</cp:lastPrinted>
  <dcterms:created xsi:type="dcterms:W3CDTF">2005-12-12T11:30:54Z</dcterms:created>
  <dcterms:modified xsi:type="dcterms:W3CDTF">2010-03-05T19:56:54Z</dcterms:modified>
</cp:coreProperties>
</file>