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1" r:id="rId1"/>
  </p:sldMasterIdLst>
  <p:notesMasterIdLst>
    <p:notesMasterId r:id="rId37"/>
  </p:notesMasterIdLst>
  <p:sldIdLst>
    <p:sldId id="256" r:id="rId2"/>
    <p:sldId id="284" r:id="rId3"/>
    <p:sldId id="286" r:id="rId4"/>
    <p:sldId id="287" r:id="rId5"/>
    <p:sldId id="288" r:id="rId6"/>
    <p:sldId id="302" r:id="rId7"/>
    <p:sldId id="258" r:id="rId8"/>
    <p:sldId id="303" r:id="rId9"/>
    <p:sldId id="276" r:id="rId10"/>
    <p:sldId id="262" r:id="rId11"/>
    <p:sldId id="300" r:id="rId12"/>
    <p:sldId id="313" r:id="rId13"/>
    <p:sldId id="268" r:id="rId14"/>
    <p:sldId id="277" r:id="rId15"/>
    <p:sldId id="294" r:id="rId16"/>
    <p:sldId id="269" r:id="rId17"/>
    <p:sldId id="271" r:id="rId18"/>
    <p:sldId id="272" r:id="rId19"/>
    <p:sldId id="304" r:id="rId20"/>
    <p:sldId id="301" r:id="rId21"/>
    <p:sldId id="274" r:id="rId22"/>
    <p:sldId id="280" r:id="rId23"/>
    <p:sldId id="281" r:id="rId24"/>
    <p:sldId id="296" r:id="rId25"/>
    <p:sldId id="270" r:id="rId26"/>
    <p:sldId id="305" r:id="rId27"/>
    <p:sldId id="306" r:id="rId28"/>
    <p:sldId id="314" r:id="rId29"/>
    <p:sldId id="312" r:id="rId30"/>
    <p:sldId id="307" r:id="rId31"/>
    <p:sldId id="308" r:id="rId32"/>
    <p:sldId id="309" r:id="rId33"/>
    <p:sldId id="310" r:id="rId34"/>
    <p:sldId id="311" r:id="rId35"/>
    <p:sldId id="315" r:id="rId36"/>
  </p:sldIdLst>
  <p:sldSz cx="9144000" cy="6858000" type="overhead"/>
  <p:notesSz cx="9658350" cy="6858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7C54F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4" d="100"/>
          <a:sy n="54" d="100"/>
        </p:scale>
        <p:origin x="-1608" y="-5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652"/>
    </p:cViewPr>
  </p:sorterViewPr>
  <p:notesViewPr>
    <p:cSldViewPr>
      <p:cViewPr varScale="1">
        <p:scale>
          <a:sx n="40" d="100"/>
          <a:sy n="40" d="100"/>
        </p:scale>
        <p:origin x="-1488" y="-96"/>
      </p:cViewPr>
      <p:guideLst>
        <p:guide orient="horz" pos="2160"/>
        <p:guide pos="304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rco\Documents\IICA%202008\CURSOS\IRRIGA&#199;AO\Tabela%20irriga&#231;&#227;o%20agricultura%20familiar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BR"/>
  <c:chart>
    <c:title>
      <c:tx>
        <c:rich>
          <a:bodyPr/>
          <a:lstStyle/>
          <a:p>
            <a:pPr>
              <a:defRPr/>
            </a:pPr>
            <a:r>
              <a:rPr lang="en-US"/>
              <a:t>Agricultura Familiar Irrigada (%)</a:t>
            </a:r>
          </a:p>
        </c:rich>
      </c:tx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cat>
            <c:strRef>
              <c:f>Plan1!$B$48:$B$73</c:f>
              <c:strCache>
                <c:ptCount val="26"/>
                <c:pt idx="0">
                  <c:v>Brasil</c:v>
                </c:pt>
                <c:pt idx="1">
                  <c:v>RO</c:v>
                </c:pt>
                <c:pt idx="2">
                  <c:v>AC</c:v>
                </c:pt>
                <c:pt idx="3">
                  <c:v>AM</c:v>
                </c:pt>
                <c:pt idx="4">
                  <c:v>RR</c:v>
                </c:pt>
                <c:pt idx="5">
                  <c:v>PA</c:v>
                </c:pt>
                <c:pt idx="6">
                  <c:v>AP</c:v>
                </c:pt>
                <c:pt idx="7">
                  <c:v>TO</c:v>
                </c:pt>
                <c:pt idx="8">
                  <c:v>MA</c:v>
                </c:pt>
                <c:pt idx="9">
                  <c:v>PI</c:v>
                </c:pt>
                <c:pt idx="10">
                  <c:v>CE</c:v>
                </c:pt>
                <c:pt idx="11">
                  <c:v>RN</c:v>
                </c:pt>
                <c:pt idx="12">
                  <c:v>PB</c:v>
                </c:pt>
                <c:pt idx="13">
                  <c:v>PE</c:v>
                </c:pt>
                <c:pt idx="14">
                  <c:v>AL</c:v>
                </c:pt>
                <c:pt idx="15">
                  <c:v>SE</c:v>
                </c:pt>
                <c:pt idx="16">
                  <c:v>BA</c:v>
                </c:pt>
                <c:pt idx="17">
                  <c:v>MG</c:v>
                </c:pt>
                <c:pt idx="18">
                  <c:v>ES</c:v>
                </c:pt>
                <c:pt idx="19">
                  <c:v>RJ</c:v>
                </c:pt>
                <c:pt idx="20">
                  <c:v>SP</c:v>
                </c:pt>
                <c:pt idx="21">
                  <c:v>PR</c:v>
                </c:pt>
                <c:pt idx="22">
                  <c:v>SC</c:v>
                </c:pt>
                <c:pt idx="23">
                  <c:v>RS</c:v>
                </c:pt>
                <c:pt idx="24">
                  <c:v>MS</c:v>
                </c:pt>
                <c:pt idx="25">
                  <c:v>MT</c:v>
                </c:pt>
              </c:strCache>
            </c:strRef>
          </c:cat>
          <c:val>
            <c:numRef>
              <c:f>Plan1!$C$48:$C$73</c:f>
              <c:numCache>
                <c:formatCode>0.00</c:formatCode>
                <c:ptCount val="26"/>
                <c:pt idx="0">
                  <c:v>4.9159666606190457</c:v>
                </c:pt>
                <c:pt idx="1">
                  <c:v>0.79997726529974278</c:v>
                </c:pt>
                <c:pt idx="2">
                  <c:v>0.43049506932973114</c:v>
                </c:pt>
                <c:pt idx="3">
                  <c:v>9.2042245830798203E-2</c:v>
                </c:pt>
                <c:pt idx="4">
                  <c:v>2.1987105306662258</c:v>
                </c:pt>
                <c:pt idx="5">
                  <c:v>0.43519466655047101</c:v>
                </c:pt>
                <c:pt idx="6">
                  <c:v>1.6710642040457344</c:v>
                </c:pt>
                <c:pt idx="7">
                  <c:v>0.86903623881115843</c:v>
                </c:pt>
                <c:pt idx="8">
                  <c:v>0.83128256479013929</c:v>
                </c:pt>
                <c:pt idx="9">
                  <c:v>1.7610636635786459</c:v>
                </c:pt>
                <c:pt idx="10">
                  <c:v>6.6803172954773311</c:v>
                </c:pt>
                <c:pt idx="11">
                  <c:v>4.8765215648950555</c:v>
                </c:pt>
                <c:pt idx="12">
                  <c:v>4.4735360788668945</c:v>
                </c:pt>
                <c:pt idx="13">
                  <c:v>5.8952095808383334</c:v>
                </c:pt>
                <c:pt idx="14">
                  <c:v>1.6664294187425859</c:v>
                </c:pt>
                <c:pt idx="15">
                  <c:v>3.1539290754920484</c:v>
                </c:pt>
                <c:pt idx="16">
                  <c:v>4.1444000449344385</c:v>
                </c:pt>
                <c:pt idx="17">
                  <c:v>8.2627874922158551</c:v>
                </c:pt>
                <c:pt idx="18">
                  <c:v>19.642605385591427</c:v>
                </c:pt>
                <c:pt idx="19">
                  <c:v>24.165753328824927</c:v>
                </c:pt>
                <c:pt idx="20">
                  <c:v>12.658455392809589</c:v>
                </c:pt>
                <c:pt idx="21">
                  <c:v>3.2982761839566868</c:v>
                </c:pt>
                <c:pt idx="22">
                  <c:v>6.4090529828952914</c:v>
                </c:pt>
                <c:pt idx="23">
                  <c:v>5.0487331905347625</c:v>
                </c:pt>
                <c:pt idx="24">
                  <c:v>3.0049647243271491</c:v>
                </c:pt>
                <c:pt idx="25">
                  <c:v>1.249319048483748</c:v>
                </c:pt>
              </c:numCache>
            </c:numRef>
          </c:val>
        </c:ser>
        <c:shape val="cone"/>
        <c:axId val="113521408"/>
        <c:axId val="113555328"/>
        <c:axId val="0"/>
      </c:bar3DChart>
      <c:catAx>
        <c:axId val="113521408"/>
        <c:scaling>
          <c:orientation val="minMax"/>
        </c:scaling>
        <c:axPos val="b"/>
        <c:majorTickMark val="none"/>
        <c:tickLblPos val="nextTo"/>
        <c:crossAx val="113555328"/>
        <c:crosses val="autoZero"/>
        <c:auto val="1"/>
        <c:lblAlgn val="ctr"/>
        <c:lblOffset val="100"/>
      </c:catAx>
      <c:valAx>
        <c:axId val="113555328"/>
        <c:scaling>
          <c:orientation val="minMax"/>
        </c:scaling>
        <c:axPos val="l"/>
        <c:majorGridlines/>
        <c:numFmt formatCode="0.00" sourceLinked="1"/>
        <c:majorTickMark val="none"/>
        <c:tickLblPos val="nextTo"/>
        <c:crossAx val="113521408"/>
        <c:crosses val="autoZero"/>
        <c:crossBetween val="between"/>
      </c:valAx>
    </c:plotArea>
    <c:legend>
      <c:legendPos val="r"/>
    </c:legend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18623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472113" y="0"/>
            <a:ext cx="4186237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222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114675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87463" y="3257550"/>
            <a:ext cx="708342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5100"/>
            <a:ext cx="418623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472113" y="6515100"/>
            <a:ext cx="4186237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0FBFED11-425A-486C-BB4B-E48E8B8504F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17AA77-CE7C-4E0F-AB65-BC9AF5740063}" type="slidenum">
              <a:rPr lang="pt-BR" smtClean="0"/>
              <a:pPr/>
              <a:t>1</a:t>
            </a:fld>
            <a:endParaRPr lang="pt-BR" smtClean="0"/>
          </a:p>
        </p:txBody>
      </p:sp>
      <p:sp>
        <p:nvSpPr>
          <p:cNvPr id="5325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201308-300D-4062-ABD8-09E95A71A061}" type="slidenum">
              <a:rPr lang="pt-BR" smtClean="0"/>
              <a:pPr/>
              <a:t>8</a:t>
            </a:fld>
            <a:endParaRPr lang="pt-BR" smtClean="0"/>
          </a:p>
        </p:txBody>
      </p:sp>
      <p:sp>
        <p:nvSpPr>
          <p:cNvPr id="5427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C12316-0AF5-4B57-A9D7-1CAFC5216D99}" type="slidenum">
              <a:rPr lang="pt-BR" smtClean="0"/>
              <a:pPr/>
              <a:t>10</a:t>
            </a:fld>
            <a:endParaRPr lang="pt-BR" smtClean="0"/>
          </a:p>
        </p:txBody>
      </p:sp>
      <p:sp>
        <p:nvSpPr>
          <p:cNvPr id="5529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763F30-F6B7-44C7-A741-F0BD85D5E41A}" type="slidenum">
              <a:rPr lang="pt-BR" smtClean="0"/>
              <a:pPr/>
              <a:t>11</a:t>
            </a:fld>
            <a:endParaRPr lang="pt-BR" smtClean="0"/>
          </a:p>
        </p:txBody>
      </p:sp>
      <p:sp>
        <p:nvSpPr>
          <p:cNvPr id="5632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6EE0E0-8EF0-4AB4-811B-9FB42413E0E0}" type="slidenum">
              <a:rPr lang="pt-BR" smtClean="0"/>
              <a:pPr/>
              <a:t>16</a:t>
            </a:fld>
            <a:endParaRPr lang="pt-BR" smtClean="0"/>
          </a:p>
        </p:txBody>
      </p:sp>
      <p:sp>
        <p:nvSpPr>
          <p:cNvPr id="5734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1085850" cy="6854825"/>
            <a:chOff x="0" y="0"/>
            <a:chExt cx="684" cy="4318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684" cy="4318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48" y="103"/>
              <a:ext cx="96" cy="4126"/>
              <a:chOff x="48" y="103"/>
              <a:chExt cx="96" cy="4126"/>
            </a:xfrm>
          </p:grpSpPr>
          <p:sp>
            <p:nvSpPr>
              <p:cNvPr id="7" name="Rectangle 5"/>
              <p:cNvSpPr>
                <a:spLocks noChangeArrowheads="1"/>
              </p:cNvSpPr>
              <p:nvPr/>
            </p:nvSpPr>
            <p:spPr bwMode="auto">
              <a:xfrm>
                <a:off x="48" y="1105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8" name="Rectangle 6"/>
              <p:cNvSpPr>
                <a:spLocks noChangeArrowheads="1"/>
              </p:cNvSpPr>
              <p:nvPr/>
            </p:nvSpPr>
            <p:spPr bwMode="auto">
              <a:xfrm>
                <a:off x="48" y="1250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/>
            </p:nvSpPr>
            <p:spPr bwMode="auto">
              <a:xfrm>
                <a:off x="48" y="139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/>
            </p:nvSpPr>
            <p:spPr bwMode="auto">
              <a:xfrm>
                <a:off x="48" y="1538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/>
            </p:nvSpPr>
            <p:spPr bwMode="auto">
              <a:xfrm>
                <a:off x="48" y="1683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48" y="1826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/>
            </p:nvSpPr>
            <p:spPr bwMode="auto">
              <a:xfrm>
                <a:off x="48" y="1971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>
                <a:off x="48" y="2116"/>
                <a:ext cx="96" cy="94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/>
            </p:nvSpPr>
            <p:spPr bwMode="auto">
              <a:xfrm>
                <a:off x="48" y="2259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/>
            </p:nvSpPr>
            <p:spPr bwMode="auto">
              <a:xfrm>
                <a:off x="48" y="2404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/>
            </p:nvSpPr>
            <p:spPr bwMode="auto">
              <a:xfrm>
                <a:off x="48" y="2549"/>
                <a:ext cx="96" cy="94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18" name="Rectangle 16"/>
              <p:cNvSpPr>
                <a:spLocks noChangeArrowheads="1"/>
              </p:cNvSpPr>
              <p:nvPr/>
            </p:nvSpPr>
            <p:spPr bwMode="auto">
              <a:xfrm>
                <a:off x="48" y="2691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19" name="Rectangle 17"/>
              <p:cNvSpPr>
                <a:spLocks noChangeArrowheads="1"/>
              </p:cNvSpPr>
              <p:nvPr/>
            </p:nvSpPr>
            <p:spPr bwMode="auto">
              <a:xfrm>
                <a:off x="48" y="2836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20" name="Rectangle 18"/>
              <p:cNvSpPr>
                <a:spLocks noChangeArrowheads="1"/>
              </p:cNvSpPr>
              <p:nvPr/>
            </p:nvSpPr>
            <p:spPr bwMode="auto">
              <a:xfrm>
                <a:off x="48" y="2979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21" name="Rectangle 19"/>
              <p:cNvSpPr>
                <a:spLocks noChangeArrowheads="1"/>
              </p:cNvSpPr>
              <p:nvPr/>
            </p:nvSpPr>
            <p:spPr bwMode="auto">
              <a:xfrm>
                <a:off x="48" y="3124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22" name="Rectangle 20"/>
              <p:cNvSpPr>
                <a:spLocks noChangeArrowheads="1"/>
              </p:cNvSpPr>
              <p:nvPr/>
            </p:nvSpPr>
            <p:spPr bwMode="auto">
              <a:xfrm>
                <a:off x="48" y="3269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23" name="Rectangle 21"/>
              <p:cNvSpPr>
                <a:spLocks noChangeArrowheads="1"/>
              </p:cNvSpPr>
              <p:nvPr/>
            </p:nvSpPr>
            <p:spPr bwMode="auto">
              <a:xfrm>
                <a:off x="48" y="3412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24" name="Rectangle 22"/>
              <p:cNvSpPr>
                <a:spLocks noChangeArrowheads="1"/>
              </p:cNvSpPr>
              <p:nvPr/>
            </p:nvSpPr>
            <p:spPr bwMode="auto">
              <a:xfrm>
                <a:off x="48" y="3557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25" name="Rectangle 23"/>
              <p:cNvSpPr>
                <a:spLocks noChangeArrowheads="1"/>
              </p:cNvSpPr>
              <p:nvPr/>
            </p:nvSpPr>
            <p:spPr bwMode="auto">
              <a:xfrm>
                <a:off x="48" y="3702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26" name="Rectangle 24"/>
              <p:cNvSpPr>
                <a:spLocks noChangeArrowheads="1"/>
              </p:cNvSpPr>
              <p:nvPr/>
            </p:nvSpPr>
            <p:spPr bwMode="auto">
              <a:xfrm>
                <a:off x="48" y="3845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27" name="Rectangle 25"/>
              <p:cNvSpPr>
                <a:spLocks noChangeArrowheads="1"/>
              </p:cNvSpPr>
              <p:nvPr/>
            </p:nvSpPr>
            <p:spPr bwMode="auto">
              <a:xfrm>
                <a:off x="48" y="3990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28" name="Rectangle 26"/>
              <p:cNvSpPr>
                <a:spLocks noChangeArrowheads="1"/>
              </p:cNvSpPr>
              <p:nvPr/>
            </p:nvSpPr>
            <p:spPr bwMode="auto">
              <a:xfrm>
                <a:off x="48" y="4134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29" name="Rectangle 27"/>
              <p:cNvSpPr>
                <a:spLocks noChangeArrowheads="1"/>
              </p:cNvSpPr>
              <p:nvPr/>
            </p:nvSpPr>
            <p:spPr bwMode="auto">
              <a:xfrm>
                <a:off x="48" y="103"/>
                <a:ext cx="96" cy="94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30" name="Rectangle 28"/>
              <p:cNvSpPr>
                <a:spLocks noChangeArrowheads="1"/>
              </p:cNvSpPr>
              <p:nvPr/>
            </p:nvSpPr>
            <p:spPr bwMode="auto">
              <a:xfrm>
                <a:off x="48" y="246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48" y="391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32" name="Rectangle 30"/>
              <p:cNvSpPr>
                <a:spLocks noChangeArrowheads="1"/>
              </p:cNvSpPr>
              <p:nvPr/>
            </p:nvSpPr>
            <p:spPr bwMode="auto">
              <a:xfrm>
                <a:off x="48" y="535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33" name="Rectangle 31"/>
              <p:cNvSpPr>
                <a:spLocks noChangeArrowheads="1"/>
              </p:cNvSpPr>
              <p:nvPr/>
            </p:nvSpPr>
            <p:spPr bwMode="auto">
              <a:xfrm>
                <a:off x="48" y="678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34" name="Rectangle 32"/>
              <p:cNvSpPr>
                <a:spLocks noChangeArrowheads="1"/>
              </p:cNvSpPr>
              <p:nvPr/>
            </p:nvSpPr>
            <p:spPr bwMode="auto">
              <a:xfrm>
                <a:off x="48" y="82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35" name="Rectangle 33"/>
              <p:cNvSpPr>
                <a:spLocks noChangeArrowheads="1"/>
              </p:cNvSpPr>
              <p:nvPr/>
            </p:nvSpPr>
            <p:spPr bwMode="auto">
              <a:xfrm>
                <a:off x="48" y="968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pt-BR"/>
              </a:p>
            </p:txBody>
          </p:sp>
        </p:grpSp>
      </p:grpSp>
      <p:sp>
        <p:nvSpPr>
          <p:cNvPr id="62498" name="Rectangle 34"/>
          <p:cNvSpPr>
            <a:spLocks noGrp="1" noChangeArrowheads="1"/>
          </p:cNvSpPr>
          <p:nvPr>
            <p:ph type="ctrTitle" sz="quarter"/>
          </p:nvPr>
        </p:nvSpPr>
        <p:spPr>
          <a:xfrm>
            <a:off x="1143000" y="2286000"/>
            <a:ext cx="7772400" cy="1143000"/>
          </a:xfrm>
        </p:spPr>
        <p:txBody>
          <a:bodyPr/>
          <a:lstStyle>
            <a:lvl1pPr algn="ctr">
              <a:defRPr>
                <a:solidFill>
                  <a:srgbClr val="00FFFF"/>
                </a:solidFill>
              </a:defRPr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62499" name="Rectangle 3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6400800" cy="1752600"/>
          </a:xfrm>
        </p:spPr>
        <p:txBody>
          <a:bodyPr lIns="96451" tIns="48225" rIns="96451" bIns="48225"/>
          <a:lstStyle>
            <a:lvl1pPr marL="0" indent="0" algn="ctr">
              <a:buFont typeface="Wingdings" pitchFamily="2" charset="2"/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36" name="Rectangle 36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11430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6451" tIns="48225" rIns="96451" bIns="48225" numCol="1" anchor="ctr" anchorCtr="0" compatLnSpc="1">
            <a:prstTxWarp prst="textNoShape">
              <a:avLst/>
            </a:prstTxWarp>
          </a:bodyPr>
          <a:lstStyle>
            <a:lvl1pPr>
              <a:defRPr sz="15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7" name="Rectangle 3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6451" tIns="48225" rIns="96451" bIns="48225" numCol="1" anchor="ctr" anchorCtr="0" compatLnSpc="1">
            <a:prstTxWarp prst="textNoShape">
              <a:avLst/>
            </a:prstTxWarp>
          </a:bodyPr>
          <a:lstStyle>
            <a:lvl1pPr algn="ctr">
              <a:defRPr sz="15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</p:spTree>
  </p:cSld>
  <p:clrMapOvr>
    <a:masterClrMapping/>
  </p:clrMapOvr>
  <p:transition spd="med"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7B438-3A14-4BE3-A041-E6C6B685B96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med"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86550" y="457200"/>
            <a:ext cx="2076450" cy="556260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76950" cy="556260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343F0-24BA-4E5C-9DBC-9B4CCC93322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med">
    <p:pull dir="r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ítulo e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3058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abela 2"/>
          <p:cNvSpPr>
            <a:spLocks noGrp="1"/>
          </p:cNvSpPr>
          <p:nvPr>
            <p:ph type="tbl" idx="1"/>
          </p:nvPr>
        </p:nvSpPr>
        <p:spPr>
          <a:xfrm>
            <a:off x="457200" y="1946275"/>
            <a:ext cx="8153400" cy="4073525"/>
          </a:xfrm>
        </p:spPr>
        <p:txBody>
          <a:bodyPr/>
          <a:lstStyle/>
          <a:p>
            <a:pPr lvl="0"/>
            <a:endParaRPr lang="pt-BR" noProof="0" smtClean="0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1BDE8-8FC8-49A8-AB27-E98686252AA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med">
    <p:pull dir="r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ítulo e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3058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Gráfico 2"/>
          <p:cNvSpPr>
            <a:spLocks noGrp="1"/>
          </p:cNvSpPr>
          <p:nvPr>
            <p:ph type="chart" idx="1"/>
          </p:nvPr>
        </p:nvSpPr>
        <p:spPr>
          <a:xfrm>
            <a:off x="457200" y="1946275"/>
            <a:ext cx="8153400" cy="4073525"/>
          </a:xfrm>
        </p:spPr>
        <p:txBody>
          <a:bodyPr/>
          <a:lstStyle/>
          <a:p>
            <a:pPr lvl="0"/>
            <a:endParaRPr lang="pt-BR" noProof="0" smtClean="0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2C472-A95A-473D-B30B-EEAD7B50EE8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med">
    <p:pull dir="r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ítulo, texto e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3058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sz="half" idx="1"/>
          </p:nvPr>
        </p:nvSpPr>
        <p:spPr>
          <a:xfrm>
            <a:off x="457200" y="1946275"/>
            <a:ext cx="4000500" cy="4073525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Gráfico 3"/>
          <p:cNvSpPr>
            <a:spLocks noGrp="1"/>
          </p:cNvSpPr>
          <p:nvPr>
            <p:ph type="chart" sz="half" idx="2"/>
          </p:nvPr>
        </p:nvSpPr>
        <p:spPr>
          <a:xfrm>
            <a:off x="4610100" y="1946275"/>
            <a:ext cx="4000500" cy="4073525"/>
          </a:xfrm>
        </p:spPr>
        <p:txBody>
          <a:bodyPr/>
          <a:lstStyle/>
          <a:p>
            <a:pPr lvl="0"/>
            <a:endParaRPr lang="pt-BR" noProof="0" smtClean="0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ED82F-D490-4358-ACA5-D5809200185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med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2A326-24FC-4EDA-A1F0-B050F156236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med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42B64-1C2E-4511-B37B-F97B22BD538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med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946275"/>
            <a:ext cx="4000500" cy="4073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10100" y="1946275"/>
            <a:ext cx="4000500" cy="4073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0CC2B-FE43-4F76-A30C-E2C84F586CB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med"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1DB78-4F31-4088-B722-61F84A36090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med"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3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24A56-5093-4DB7-9E83-CE184678F9A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med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FB0E2-C542-4D18-BE7D-6685286A87A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med"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ED9E0-C13B-4E18-8C30-7F2A711BEDA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med"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7C998-21F2-43AF-9D2C-63628B194C6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med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305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451" tIns="48225" rIns="96451" bIns="4822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61478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46275"/>
            <a:ext cx="8153400" cy="40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5" tIns="47893" rIns="95785" bIns="478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61479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51" tIns="48225" rIns="96451" bIns="48225" numCol="1" anchor="ctr" anchorCtr="0" compatLnSpc="1">
            <a:prstTxWarp prst="textNoShape">
              <a:avLst/>
            </a:prstTxWarp>
          </a:bodyPr>
          <a:lstStyle>
            <a:lvl1pPr algn="r">
              <a:defRPr sz="15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843C76A-2F54-4FC9-B008-849A53D288C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  <p:sldLayoutId id="2147483791" r:id="rId13"/>
    <p:sldLayoutId id="2147483792" r:id="rId14"/>
  </p:sldLayoutIdLst>
  <p:transition spd="med">
    <p:pull dir="ru"/>
  </p:transition>
  <p:hf hdr="0" ftr="0" dt="0"/>
  <p:txStyles>
    <p:titleStyle>
      <a:lvl1pPr algn="l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+mj-lt"/>
          <a:ea typeface="+mj-ea"/>
          <a:cs typeface="+mj-cs"/>
        </a:defRPr>
      </a:lvl1pPr>
      <a:lvl2pPr algn="l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 New Roman" pitchFamily="18" charset="0"/>
        </a:defRPr>
      </a:lvl2pPr>
      <a:lvl3pPr algn="l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 New Roman" pitchFamily="18" charset="0"/>
        </a:defRPr>
      </a:lvl3pPr>
      <a:lvl4pPr algn="l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 New Roman" pitchFamily="18" charset="0"/>
        </a:defRPr>
      </a:lvl4pPr>
      <a:lvl5pPr algn="l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 New Roman" pitchFamily="18" charset="0"/>
        </a:defRPr>
      </a:lvl5pPr>
      <a:lvl6pPr marL="457200" algn="l" defTabSz="957263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 New Roman" pitchFamily="18" charset="0"/>
        </a:defRPr>
      </a:lvl6pPr>
      <a:lvl7pPr marL="914400" algn="l" defTabSz="957263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 New Roman" pitchFamily="18" charset="0"/>
        </a:defRPr>
      </a:lvl7pPr>
      <a:lvl8pPr marL="1371600" algn="l" defTabSz="957263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 New Roman" pitchFamily="18" charset="0"/>
        </a:defRPr>
      </a:lvl8pPr>
      <a:lvl9pPr marL="1828800" algn="l" defTabSz="957263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 New Roman" pitchFamily="18" charset="0"/>
        </a:defRPr>
      </a:lvl9pPr>
    </p:titleStyle>
    <p:bodyStyle>
      <a:lvl1pPr marL="358775" indent="-358775" algn="l" defTabSz="957263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3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77875" indent="-298450" algn="l" defTabSz="957263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3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96975" indent="-239713" algn="l" defTabSz="957263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t"/>
        <a:defRPr sz="3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76400" indent="-239713" algn="l" defTabSz="957263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3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154238" indent="-238125" algn="l" defTabSz="957263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611438" indent="-238125" algn="l" defTabSz="957263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068638" indent="-238125" algn="l" defTabSz="957263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525838" indent="-238125" algn="l" defTabSz="957263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983038" indent="-238125" algn="l" defTabSz="957263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Planilha_do_Microsoft_Office_Excel_97-20036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Planilha_do_Microsoft_Office_Excel_97-20037.xls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Planilha_do_Microsoft_Office_Excel_97-20038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Planilha_do_Microsoft_Office_Excel_97-20039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Planilha_do_Microsoft_Office_Excel_97-200310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Planilha_do_Microsoft_Office_Excel_97-200311.xls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Planilha_do_Microsoft_Office_Excel_97-200312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1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Planilha_do_Microsoft_Office_Excel_97-200313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Planilha_do_Microsoft_Office_Excel_97-200314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Planilha_do_Microsoft_Office_Excel_97-200315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Planilha_do_Microsoft_Office_Excel_97-200316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5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Planilha_do_Microsoft_Office_Excel_97-200317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6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Planilha_do_Microsoft_Office_Excel_97-200318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Planilha_do_Microsoft_Office_Excel_97-200319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8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Planilha_do_Microsoft_Office_Excel_97-200320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.v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Gr_fico_do_Microsoft_Office_Excel2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Planilha_do_Microsoft_Office_Excel_97-20031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Planilha_do_Microsoft_Office_Excel_97-20032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Planilha_do_Microsoft_Office_Excel_97-20033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Planilha_do_Microsoft_Office_Excel_97-20034.xls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Planilha_do_Microsoft_Office_Excel_97-20035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t-BR" b="1" smtClean="0">
                <a:solidFill>
                  <a:schemeClr val="tx1"/>
                </a:solidFill>
              </a:rPr>
              <a:t>AGRICULTURA FAMILIAR UMA ANÁLISE A PARTIR DO CENSO AGROP. 95/96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724400"/>
            <a:ext cx="6400800" cy="914400"/>
          </a:xfrm>
        </p:spPr>
        <p:txBody>
          <a:bodyPr/>
          <a:lstStyle/>
          <a:p>
            <a:pPr eaLnBrk="1" hangingPunct="1">
              <a:defRPr/>
            </a:pPr>
            <a:r>
              <a:rPr lang="pt-BR" sz="3700" b="1" smtClean="0">
                <a:solidFill>
                  <a:schemeClr val="hlink"/>
                </a:solidFill>
              </a:rPr>
              <a:t>CONVÊNIO INCRA / FAO</a:t>
            </a:r>
            <a:endParaRPr lang="pt-BR" b="1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1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957263"/>
            <a:fld id="{226E8328-A25B-454B-83F8-8616F666CAD6}" type="slidenum">
              <a:rPr lang="pt-BR" smtClean="0"/>
              <a:pPr defTabSz="957263"/>
              <a:t>10</a:t>
            </a:fld>
            <a:endParaRPr lang="pt-BR" smtClean="0"/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z="3400" b="1" smtClean="0">
                <a:solidFill>
                  <a:schemeClr val="tx1"/>
                </a:solidFill>
              </a:rPr>
              <a:t>Renda Total (RT) e Renda Monetária (RM) por estab. e Renda Total por Ha</a:t>
            </a:r>
            <a:endParaRPr lang="pt-BR" b="1" smtClean="0">
              <a:solidFill>
                <a:schemeClr val="tx1"/>
              </a:solidFill>
            </a:endParaRPr>
          </a:p>
        </p:txBody>
      </p:sp>
      <p:graphicFrame>
        <p:nvGraphicFramePr>
          <p:cNvPr id="5122" name="Object 7"/>
          <p:cNvGraphicFramePr>
            <a:graphicFrameLocks noChangeAspect="1"/>
          </p:cNvGraphicFramePr>
          <p:nvPr>
            <p:ph type="tbl" idx="1"/>
          </p:nvPr>
        </p:nvGraphicFramePr>
        <p:xfrm>
          <a:off x="304800" y="1752600"/>
          <a:ext cx="8534400" cy="3911600"/>
        </p:xfrm>
        <a:graphic>
          <a:graphicData uri="http://schemas.openxmlformats.org/presentationml/2006/ole">
            <p:oleObj spid="_x0000_s5122" name="Planilha" r:id="rId4" imgW="5172572" imgH="2372087" progId="Excel.Sheet.8">
              <p:embed/>
            </p:oleObj>
          </a:graphicData>
        </a:graphic>
      </p:graphicFrame>
    </p:spTree>
  </p:cSld>
  <p:clrMapOvr>
    <a:masterClrMapping/>
  </p:clrMapOvr>
  <p:transition spd="med">
    <p:pull dir="r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957263"/>
            <a:fld id="{789A6D7B-3DA3-40FB-B084-7651BFC88B97}" type="slidenum">
              <a:rPr lang="pt-BR" smtClean="0"/>
              <a:pPr defTabSz="957263"/>
              <a:t>11</a:t>
            </a:fld>
            <a:endParaRPr lang="pt-BR" smtClean="0"/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z="3400" b="1" smtClean="0">
                <a:solidFill>
                  <a:schemeClr val="tx1"/>
                </a:solidFill>
              </a:rPr>
              <a:t>RT/Ha dos Estabelecimentos Familiares e Patronais</a:t>
            </a:r>
            <a:endParaRPr lang="pt-BR" b="1" smtClean="0">
              <a:solidFill>
                <a:schemeClr val="tx1"/>
              </a:solidFill>
              <a:latin typeface="Arial" pitchFamily="34" charset="0"/>
            </a:endParaRPr>
          </a:p>
        </p:txBody>
      </p:sp>
      <p:graphicFrame>
        <p:nvGraphicFramePr>
          <p:cNvPr id="6146" name="Object 3"/>
          <p:cNvGraphicFramePr>
            <a:graphicFrameLocks noChangeAspect="1"/>
          </p:cNvGraphicFramePr>
          <p:nvPr>
            <p:ph type="chart" idx="1"/>
          </p:nvPr>
        </p:nvGraphicFramePr>
        <p:xfrm>
          <a:off x="685800" y="1828800"/>
          <a:ext cx="8077200" cy="4306888"/>
        </p:xfrm>
        <a:graphic>
          <a:graphicData uri="http://schemas.openxmlformats.org/presentationml/2006/ole">
            <p:oleObj spid="_x0000_s6146" name="Planilha" r:id="rId4" imgW="4820101" imgH="2400662" progId="Excel.Sheet.8">
              <p:embed/>
            </p:oleObj>
          </a:graphicData>
        </a:graphic>
      </p:graphicFrame>
    </p:spTree>
  </p:cSld>
  <p:clrMapOvr>
    <a:masterClrMapping/>
  </p:clrMapOvr>
  <p:transition spd="med">
    <p:pull dir="r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3175" y="719138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b="1">
                <a:latin typeface="Arial" pitchFamily="34" charset="0"/>
                <a:cs typeface="Times New Roman" pitchFamily="18" charset="0"/>
              </a:rPr>
              <a:t>Agricultores Familiares - Renda monetária (RM) por estabelecimento segundo os tipos familiares.</a:t>
            </a:r>
          </a:p>
          <a:p>
            <a:pPr eaLnBrk="0" hangingPunct="0"/>
            <a:r>
              <a:rPr lang="pt-BR" sz="1800">
                <a:latin typeface="Arial" pitchFamily="34" charset="0"/>
                <a:cs typeface="Times New Roman" pitchFamily="18" charset="0"/>
              </a:rPr>
              <a:t> </a:t>
            </a:r>
          </a:p>
          <a:p>
            <a:pPr eaLnBrk="0" hangingPunct="0"/>
            <a:endParaRPr lang="pt-BR" sz="1800">
              <a:latin typeface="Arial" pitchFamily="34" charset="0"/>
            </a:endParaRPr>
          </a:p>
        </p:txBody>
      </p:sp>
      <p:grpSp>
        <p:nvGrpSpPr>
          <p:cNvPr id="44035" name="Group 77"/>
          <p:cNvGrpSpPr>
            <a:grpSpLocks/>
          </p:cNvGrpSpPr>
          <p:nvPr/>
        </p:nvGrpSpPr>
        <p:grpSpPr bwMode="auto">
          <a:xfrm>
            <a:off x="914400" y="2254250"/>
            <a:ext cx="7391400" cy="4375150"/>
            <a:chOff x="-3" y="515"/>
            <a:chExt cx="2099" cy="2900"/>
          </a:xfrm>
        </p:grpSpPr>
        <p:grpSp>
          <p:nvGrpSpPr>
            <p:cNvPr id="44036" name="Group 75"/>
            <p:cNvGrpSpPr>
              <a:grpSpLocks/>
            </p:cNvGrpSpPr>
            <p:nvPr/>
          </p:nvGrpSpPr>
          <p:grpSpPr bwMode="auto">
            <a:xfrm>
              <a:off x="0" y="518"/>
              <a:ext cx="2093" cy="2894"/>
              <a:chOff x="0" y="518"/>
              <a:chExt cx="2093" cy="2894"/>
            </a:xfrm>
          </p:grpSpPr>
          <p:grpSp>
            <p:nvGrpSpPr>
              <p:cNvPr id="44038" name="Group 28"/>
              <p:cNvGrpSpPr>
                <a:grpSpLocks/>
              </p:cNvGrpSpPr>
              <p:nvPr/>
            </p:nvGrpSpPr>
            <p:grpSpPr bwMode="auto">
              <a:xfrm>
                <a:off x="0" y="518"/>
                <a:ext cx="396" cy="712"/>
                <a:chOff x="0" y="518"/>
                <a:chExt cx="396" cy="712"/>
              </a:xfrm>
            </p:grpSpPr>
            <p:sp>
              <p:nvSpPr>
                <p:cNvPr id="44108" name="Rectangle 3"/>
                <p:cNvSpPr>
                  <a:spLocks noChangeArrowheads="1"/>
                </p:cNvSpPr>
                <p:nvPr/>
              </p:nvSpPr>
              <p:spPr bwMode="auto">
                <a:xfrm>
                  <a:off x="28" y="518"/>
                  <a:ext cx="340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Tipos</a:t>
                  </a:r>
                </a:p>
                <a:p>
                  <a:pPr algn="ct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109" name="Rectangle 27"/>
                <p:cNvSpPr>
                  <a:spLocks noChangeArrowheads="1"/>
                </p:cNvSpPr>
                <p:nvPr/>
              </p:nvSpPr>
              <p:spPr bwMode="auto">
                <a:xfrm>
                  <a:off x="0" y="518"/>
                  <a:ext cx="396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4039" name="Group 30"/>
              <p:cNvGrpSpPr>
                <a:grpSpLocks/>
              </p:cNvGrpSpPr>
              <p:nvPr/>
            </p:nvGrpSpPr>
            <p:grpSpPr bwMode="auto">
              <a:xfrm>
                <a:off x="396" y="518"/>
                <a:ext cx="557" cy="712"/>
                <a:chOff x="396" y="518"/>
                <a:chExt cx="557" cy="712"/>
              </a:xfrm>
            </p:grpSpPr>
            <p:sp>
              <p:nvSpPr>
                <p:cNvPr id="44106" name="Rectangle 4"/>
                <p:cNvSpPr>
                  <a:spLocks noChangeArrowheads="1"/>
                </p:cNvSpPr>
                <p:nvPr/>
              </p:nvSpPr>
              <p:spPr bwMode="auto">
                <a:xfrm>
                  <a:off x="424" y="518"/>
                  <a:ext cx="501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Estab. </a:t>
                  </a:r>
                </a:p>
                <a:p>
                  <a:pPr algn="ct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Total</a:t>
                  </a:r>
                </a:p>
                <a:p>
                  <a:pPr algn="ct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107" name="Rectangle 29"/>
                <p:cNvSpPr>
                  <a:spLocks noChangeArrowheads="1"/>
                </p:cNvSpPr>
                <p:nvPr/>
              </p:nvSpPr>
              <p:spPr bwMode="auto">
                <a:xfrm>
                  <a:off x="396" y="518"/>
                  <a:ext cx="557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4040" name="Group 32"/>
              <p:cNvGrpSpPr>
                <a:grpSpLocks/>
              </p:cNvGrpSpPr>
              <p:nvPr/>
            </p:nvGrpSpPr>
            <p:grpSpPr bwMode="auto">
              <a:xfrm>
                <a:off x="953" y="518"/>
                <a:ext cx="557" cy="712"/>
                <a:chOff x="953" y="518"/>
                <a:chExt cx="557" cy="712"/>
              </a:xfrm>
            </p:grpSpPr>
            <p:sp>
              <p:nvSpPr>
                <p:cNvPr id="44104" name="Rectangle 5"/>
                <p:cNvSpPr>
                  <a:spLocks noChangeArrowheads="1"/>
                </p:cNvSpPr>
                <p:nvPr/>
              </p:nvSpPr>
              <p:spPr bwMode="auto">
                <a:xfrm>
                  <a:off x="981" y="518"/>
                  <a:ext cx="501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% Estab.</a:t>
                  </a:r>
                </a:p>
                <a:p>
                  <a:pPr algn="ct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s/ total</a:t>
                  </a:r>
                </a:p>
                <a:p>
                  <a:pPr algn="ct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105" name="Rectangle 31"/>
                <p:cNvSpPr>
                  <a:spLocks noChangeArrowheads="1"/>
                </p:cNvSpPr>
                <p:nvPr/>
              </p:nvSpPr>
              <p:spPr bwMode="auto">
                <a:xfrm>
                  <a:off x="953" y="518"/>
                  <a:ext cx="557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4041" name="Group 34"/>
              <p:cNvGrpSpPr>
                <a:grpSpLocks/>
              </p:cNvGrpSpPr>
              <p:nvPr/>
            </p:nvGrpSpPr>
            <p:grpSpPr bwMode="auto">
              <a:xfrm>
                <a:off x="1510" y="518"/>
                <a:ext cx="583" cy="712"/>
                <a:chOff x="1510" y="518"/>
                <a:chExt cx="583" cy="712"/>
              </a:xfrm>
            </p:grpSpPr>
            <p:sp>
              <p:nvSpPr>
                <p:cNvPr id="44102" name="Rectangle 6"/>
                <p:cNvSpPr>
                  <a:spLocks noChangeArrowheads="1"/>
                </p:cNvSpPr>
                <p:nvPr/>
              </p:nvSpPr>
              <p:spPr bwMode="auto">
                <a:xfrm>
                  <a:off x="1538" y="518"/>
                  <a:ext cx="527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RM / Estab. </a:t>
                  </a:r>
                </a:p>
                <a:p>
                  <a:pPr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(Em R$/ano)</a:t>
                  </a:r>
                </a:p>
                <a:p>
                  <a:pPr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103" name="Rectangle 33"/>
                <p:cNvSpPr>
                  <a:spLocks noChangeArrowheads="1"/>
                </p:cNvSpPr>
                <p:nvPr/>
              </p:nvSpPr>
              <p:spPr bwMode="auto">
                <a:xfrm>
                  <a:off x="1510" y="518"/>
                  <a:ext cx="583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4042" name="Group 36"/>
              <p:cNvGrpSpPr>
                <a:grpSpLocks/>
              </p:cNvGrpSpPr>
              <p:nvPr/>
            </p:nvGrpSpPr>
            <p:grpSpPr bwMode="auto">
              <a:xfrm>
                <a:off x="0" y="1230"/>
                <a:ext cx="396" cy="394"/>
                <a:chOff x="0" y="1230"/>
                <a:chExt cx="396" cy="394"/>
              </a:xfrm>
            </p:grpSpPr>
            <p:sp>
              <p:nvSpPr>
                <p:cNvPr id="44100" name="Rectangle 7"/>
                <p:cNvSpPr>
                  <a:spLocks noChangeArrowheads="1"/>
                </p:cNvSpPr>
                <p:nvPr/>
              </p:nvSpPr>
              <p:spPr bwMode="auto">
                <a:xfrm>
                  <a:off x="28" y="1230"/>
                  <a:ext cx="340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A</a:t>
                  </a:r>
                </a:p>
                <a:p>
                  <a:pPr algn="ct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101" name="Rectangle 35"/>
                <p:cNvSpPr>
                  <a:spLocks noChangeArrowheads="1"/>
                </p:cNvSpPr>
                <p:nvPr/>
              </p:nvSpPr>
              <p:spPr bwMode="auto">
                <a:xfrm>
                  <a:off x="0" y="1230"/>
                  <a:ext cx="396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4043" name="Group 38"/>
              <p:cNvGrpSpPr>
                <a:grpSpLocks/>
              </p:cNvGrpSpPr>
              <p:nvPr/>
            </p:nvGrpSpPr>
            <p:grpSpPr bwMode="auto">
              <a:xfrm>
                <a:off x="396" y="1230"/>
                <a:ext cx="557" cy="394"/>
                <a:chOff x="396" y="1230"/>
                <a:chExt cx="557" cy="394"/>
              </a:xfrm>
            </p:grpSpPr>
            <p:sp>
              <p:nvSpPr>
                <p:cNvPr id="44098" name="Rectangle 8"/>
                <p:cNvSpPr>
                  <a:spLocks noChangeArrowheads="1"/>
                </p:cNvSpPr>
                <p:nvPr/>
              </p:nvSpPr>
              <p:spPr bwMode="auto">
                <a:xfrm>
                  <a:off x="424" y="1230"/>
                  <a:ext cx="501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es-ES_tradnl" sz="1800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406.291</a:t>
                  </a:r>
                  <a:endParaRPr lang="pt-BR" sz="1800">
                    <a:solidFill>
                      <a:srgbClr val="FFC000"/>
                    </a:solidFill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099" name="Rectangle 37"/>
                <p:cNvSpPr>
                  <a:spLocks noChangeArrowheads="1"/>
                </p:cNvSpPr>
                <p:nvPr/>
              </p:nvSpPr>
              <p:spPr bwMode="auto">
                <a:xfrm>
                  <a:off x="396" y="1230"/>
                  <a:ext cx="557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4044" name="Group 40"/>
              <p:cNvGrpSpPr>
                <a:grpSpLocks/>
              </p:cNvGrpSpPr>
              <p:nvPr/>
            </p:nvGrpSpPr>
            <p:grpSpPr bwMode="auto">
              <a:xfrm>
                <a:off x="953" y="1230"/>
                <a:ext cx="557" cy="394"/>
                <a:chOff x="953" y="1230"/>
                <a:chExt cx="557" cy="394"/>
              </a:xfrm>
            </p:grpSpPr>
            <p:sp>
              <p:nvSpPr>
                <p:cNvPr id="44096" name="Rectangle 9"/>
                <p:cNvSpPr>
                  <a:spLocks noChangeArrowheads="1"/>
                </p:cNvSpPr>
                <p:nvPr/>
              </p:nvSpPr>
              <p:spPr bwMode="auto">
                <a:xfrm>
                  <a:off x="981" y="1230"/>
                  <a:ext cx="501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es-ES_tradnl" sz="1800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8,4</a:t>
                  </a:r>
                  <a:endParaRPr lang="pt-BR" sz="1800">
                    <a:solidFill>
                      <a:srgbClr val="FFC000"/>
                    </a:solidFill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097" name="Rectangle 39"/>
                <p:cNvSpPr>
                  <a:spLocks noChangeArrowheads="1"/>
                </p:cNvSpPr>
                <p:nvPr/>
              </p:nvSpPr>
              <p:spPr bwMode="auto">
                <a:xfrm>
                  <a:off x="953" y="1230"/>
                  <a:ext cx="557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4045" name="Group 42"/>
              <p:cNvGrpSpPr>
                <a:grpSpLocks/>
              </p:cNvGrpSpPr>
              <p:nvPr/>
            </p:nvGrpSpPr>
            <p:grpSpPr bwMode="auto">
              <a:xfrm>
                <a:off x="1510" y="1230"/>
                <a:ext cx="583" cy="394"/>
                <a:chOff x="1510" y="1230"/>
                <a:chExt cx="583" cy="394"/>
              </a:xfrm>
            </p:grpSpPr>
            <p:sp>
              <p:nvSpPr>
                <p:cNvPr id="44094" name="Rectangle 10"/>
                <p:cNvSpPr>
                  <a:spLocks noChangeArrowheads="1"/>
                </p:cNvSpPr>
                <p:nvPr/>
              </p:nvSpPr>
              <p:spPr bwMode="auto">
                <a:xfrm>
                  <a:off x="1538" y="1230"/>
                  <a:ext cx="527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11.898 </a:t>
                  </a:r>
                  <a:endParaRPr lang="pt-BR" sz="1800">
                    <a:solidFill>
                      <a:srgbClr val="FFC000"/>
                    </a:solidFill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095" name="Rectangle 41"/>
                <p:cNvSpPr>
                  <a:spLocks noChangeArrowheads="1"/>
                </p:cNvSpPr>
                <p:nvPr/>
              </p:nvSpPr>
              <p:spPr bwMode="auto">
                <a:xfrm>
                  <a:off x="1510" y="1230"/>
                  <a:ext cx="583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4046" name="Group 44"/>
              <p:cNvGrpSpPr>
                <a:grpSpLocks/>
              </p:cNvGrpSpPr>
              <p:nvPr/>
            </p:nvGrpSpPr>
            <p:grpSpPr bwMode="auto">
              <a:xfrm>
                <a:off x="0" y="1624"/>
                <a:ext cx="396" cy="394"/>
                <a:chOff x="0" y="1624"/>
                <a:chExt cx="396" cy="394"/>
              </a:xfrm>
            </p:grpSpPr>
            <p:sp>
              <p:nvSpPr>
                <p:cNvPr id="44092" name="Rectangle 11"/>
                <p:cNvSpPr>
                  <a:spLocks noChangeArrowheads="1"/>
                </p:cNvSpPr>
                <p:nvPr/>
              </p:nvSpPr>
              <p:spPr bwMode="auto">
                <a:xfrm>
                  <a:off x="28" y="1624"/>
                  <a:ext cx="340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B</a:t>
                  </a:r>
                </a:p>
                <a:p>
                  <a:pPr algn="ct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093" name="Rectangle 43"/>
                <p:cNvSpPr>
                  <a:spLocks noChangeArrowheads="1"/>
                </p:cNvSpPr>
                <p:nvPr/>
              </p:nvSpPr>
              <p:spPr bwMode="auto">
                <a:xfrm>
                  <a:off x="0" y="1624"/>
                  <a:ext cx="396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4047" name="Group 46"/>
              <p:cNvGrpSpPr>
                <a:grpSpLocks/>
              </p:cNvGrpSpPr>
              <p:nvPr/>
            </p:nvGrpSpPr>
            <p:grpSpPr bwMode="auto">
              <a:xfrm>
                <a:off x="396" y="1624"/>
                <a:ext cx="557" cy="394"/>
                <a:chOff x="396" y="1624"/>
                <a:chExt cx="557" cy="394"/>
              </a:xfrm>
            </p:grpSpPr>
            <p:sp>
              <p:nvSpPr>
                <p:cNvPr id="44090" name="Rectangle 12"/>
                <p:cNvSpPr>
                  <a:spLocks noChangeArrowheads="1"/>
                </p:cNvSpPr>
                <p:nvPr/>
              </p:nvSpPr>
              <p:spPr bwMode="auto">
                <a:xfrm>
                  <a:off x="424" y="1624"/>
                  <a:ext cx="501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993.751</a:t>
                  </a: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091" name="Rectangle 45"/>
                <p:cNvSpPr>
                  <a:spLocks noChangeArrowheads="1"/>
                </p:cNvSpPr>
                <p:nvPr/>
              </p:nvSpPr>
              <p:spPr bwMode="auto">
                <a:xfrm>
                  <a:off x="396" y="1624"/>
                  <a:ext cx="557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4048" name="Group 48"/>
              <p:cNvGrpSpPr>
                <a:grpSpLocks/>
              </p:cNvGrpSpPr>
              <p:nvPr/>
            </p:nvGrpSpPr>
            <p:grpSpPr bwMode="auto">
              <a:xfrm>
                <a:off x="953" y="1624"/>
                <a:ext cx="557" cy="394"/>
                <a:chOff x="953" y="1624"/>
                <a:chExt cx="557" cy="394"/>
              </a:xfrm>
            </p:grpSpPr>
            <p:sp>
              <p:nvSpPr>
                <p:cNvPr id="44088" name="Rectangle 13"/>
                <p:cNvSpPr>
                  <a:spLocks noChangeArrowheads="1"/>
                </p:cNvSpPr>
                <p:nvPr/>
              </p:nvSpPr>
              <p:spPr bwMode="auto">
                <a:xfrm>
                  <a:off x="981" y="1624"/>
                  <a:ext cx="501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20,4</a:t>
                  </a: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089" name="Rectangle 47"/>
                <p:cNvSpPr>
                  <a:spLocks noChangeArrowheads="1"/>
                </p:cNvSpPr>
                <p:nvPr/>
              </p:nvSpPr>
              <p:spPr bwMode="auto">
                <a:xfrm>
                  <a:off x="953" y="1624"/>
                  <a:ext cx="557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4049" name="Group 50"/>
              <p:cNvGrpSpPr>
                <a:grpSpLocks/>
              </p:cNvGrpSpPr>
              <p:nvPr/>
            </p:nvGrpSpPr>
            <p:grpSpPr bwMode="auto">
              <a:xfrm>
                <a:off x="1510" y="1624"/>
                <a:ext cx="583" cy="394"/>
                <a:chOff x="1510" y="1624"/>
                <a:chExt cx="583" cy="394"/>
              </a:xfrm>
            </p:grpSpPr>
            <p:sp>
              <p:nvSpPr>
                <p:cNvPr id="44086" name="Rectangle 14"/>
                <p:cNvSpPr>
                  <a:spLocks noChangeArrowheads="1"/>
                </p:cNvSpPr>
                <p:nvPr/>
              </p:nvSpPr>
              <p:spPr bwMode="auto">
                <a:xfrm>
                  <a:off x="1538" y="1624"/>
                  <a:ext cx="527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2.172 </a:t>
                  </a:r>
                  <a:endParaRPr lang="pt-BR" sz="1800">
                    <a:solidFill>
                      <a:srgbClr val="FFC000"/>
                    </a:solidFill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087" name="Rectangle 49"/>
                <p:cNvSpPr>
                  <a:spLocks noChangeArrowheads="1"/>
                </p:cNvSpPr>
                <p:nvPr/>
              </p:nvSpPr>
              <p:spPr bwMode="auto">
                <a:xfrm>
                  <a:off x="1510" y="1624"/>
                  <a:ext cx="583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4050" name="Group 52"/>
              <p:cNvGrpSpPr>
                <a:grpSpLocks/>
              </p:cNvGrpSpPr>
              <p:nvPr/>
            </p:nvGrpSpPr>
            <p:grpSpPr bwMode="auto">
              <a:xfrm>
                <a:off x="0" y="2018"/>
                <a:ext cx="396" cy="394"/>
                <a:chOff x="0" y="2018"/>
                <a:chExt cx="396" cy="394"/>
              </a:xfrm>
            </p:grpSpPr>
            <p:sp>
              <p:nvSpPr>
                <p:cNvPr id="44084" name="Rectangle 15"/>
                <p:cNvSpPr>
                  <a:spLocks noChangeArrowheads="1"/>
                </p:cNvSpPr>
                <p:nvPr/>
              </p:nvSpPr>
              <p:spPr bwMode="auto">
                <a:xfrm>
                  <a:off x="28" y="2018"/>
                  <a:ext cx="340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C</a:t>
                  </a:r>
                </a:p>
                <a:p>
                  <a:pPr algn="ct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085" name="Rectangle 51"/>
                <p:cNvSpPr>
                  <a:spLocks noChangeArrowheads="1"/>
                </p:cNvSpPr>
                <p:nvPr/>
              </p:nvSpPr>
              <p:spPr bwMode="auto">
                <a:xfrm>
                  <a:off x="0" y="2018"/>
                  <a:ext cx="396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4051" name="Group 54"/>
              <p:cNvGrpSpPr>
                <a:grpSpLocks/>
              </p:cNvGrpSpPr>
              <p:nvPr/>
            </p:nvGrpSpPr>
            <p:grpSpPr bwMode="auto">
              <a:xfrm>
                <a:off x="396" y="2018"/>
                <a:ext cx="557" cy="394"/>
                <a:chOff x="396" y="2018"/>
                <a:chExt cx="557" cy="394"/>
              </a:xfrm>
            </p:grpSpPr>
            <p:sp>
              <p:nvSpPr>
                <p:cNvPr id="44082" name="Rectangle 16"/>
                <p:cNvSpPr>
                  <a:spLocks noChangeArrowheads="1"/>
                </p:cNvSpPr>
                <p:nvPr/>
              </p:nvSpPr>
              <p:spPr bwMode="auto">
                <a:xfrm>
                  <a:off x="424" y="2018"/>
                  <a:ext cx="501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823.547</a:t>
                  </a: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083" name="Rectangle 53"/>
                <p:cNvSpPr>
                  <a:spLocks noChangeArrowheads="1"/>
                </p:cNvSpPr>
                <p:nvPr/>
              </p:nvSpPr>
              <p:spPr bwMode="auto">
                <a:xfrm>
                  <a:off x="396" y="2018"/>
                  <a:ext cx="557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4052" name="Group 56"/>
              <p:cNvGrpSpPr>
                <a:grpSpLocks/>
              </p:cNvGrpSpPr>
              <p:nvPr/>
            </p:nvGrpSpPr>
            <p:grpSpPr bwMode="auto">
              <a:xfrm>
                <a:off x="953" y="2018"/>
                <a:ext cx="557" cy="394"/>
                <a:chOff x="953" y="2018"/>
                <a:chExt cx="557" cy="394"/>
              </a:xfrm>
            </p:grpSpPr>
            <p:sp>
              <p:nvSpPr>
                <p:cNvPr id="44080" name="Rectangle 17"/>
                <p:cNvSpPr>
                  <a:spLocks noChangeArrowheads="1"/>
                </p:cNvSpPr>
                <p:nvPr/>
              </p:nvSpPr>
              <p:spPr bwMode="auto">
                <a:xfrm>
                  <a:off x="981" y="2018"/>
                  <a:ext cx="501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16,9</a:t>
                  </a: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081" name="Rectangle 55"/>
                <p:cNvSpPr>
                  <a:spLocks noChangeArrowheads="1"/>
                </p:cNvSpPr>
                <p:nvPr/>
              </p:nvSpPr>
              <p:spPr bwMode="auto">
                <a:xfrm>
                  <a:off x="953" y="2018"/>
                  <a:ext cx="557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4053" name="Group 58"/>
              <p:cNvGrpSpPr>
                <a:grpSpLocks/>
              </p:cNvGrpSpPr>
              <p:nvPr/>
            </p:nvGrpSpPr>
            <p:grpSpPr bwMode="auto">
              <a:xfrm>
                <a:off x="1510" y="2018"/>
                <a:ext cx="583" cy="394"/>
                <a:chOff x="1510" y="2018"/>
                <a:chExt cx="583" cy="394"/>
              </a:xfrm>
            </p:grpSpPr>
            <p:sp>
              <p:nvSpPr>
                <p:cNvPr id="44078" name="Rectangle 18"/>
                <p:cNvSpPr>
                  <a:spLocks noChangeArrowheads="1"/>
                </p:cNvSpPr>
                <p:nvPr/>
              </p:nvSpPr>
              <p:spPr bwMode="auto">
                <a:xfrm>
                  <a:off x="1538" y="2018"/>
                  <a:ext cx="527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714 </a:t>
                  </a:r>
                  <a:endParaRPr lang="pt-BR" sz="1800">
                    <a:solidFill>
                      <a:srgbClr val="FFC000"/>
                    </a:solidFill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079" name="Rectangle 57"/>
                <p:cNvSpPr>
                  <a:spLocks noChangeArrowheads="1"/>
                </p:cNvSpPr>
                <p:nvPr/>
              </p:nvSpPr>
              <p:spPr bwMode="auto">
                <a:xfrm>
                  <a:off x="1510" y="2018"/>
                  <a:ext cx="583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4054" name="Group 60"/>
              <p:cNvGrpSpPr>
                <a:grpSpLocks/>
              </p:cNvGrpSpPr>
              <p:nvPr/>
            </p:nvGrpSpPr>
            <p:grpSpPr bwMode="auto">
              <a:xfrm>
                <a:off x="0" y="2412"/>
                <a:ext cx="396" cy="500"/>
                <a:chOff x="0" y="2412"/>
                <a:chExt cx="396" cy="500"/>
              </a:xfrm>
            </p:grpSpPr>
            <p:sp>
              <p:nvSpPr>
                <p:cNvPr id="44076" name="Rectangle 19"/>
                <p:cNvSpPr>
                  <a:spLocks noChangeArrowheads="1"/>
                </p:cNvSpPr>
                <p:nvPr/>
              </p:nvSpPr>
              <p:spPr bwMode="auto">
                <a:xfrm>
                  <a:off x="28" y="2412"/>
                  <a:ext cx="340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D</a:t>
                  </a:r>
                </a:p>
                <a:p>
                  <a:pPr algn="ct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077" name="Rectangle 59"/>
                <p:cNvSpPr>
                  <a:spLocks noChangeArrowheads="1"/>
                </p:cNvSpPr>
                <p:nvPr/>
              </p:nvSpPr>
              <p:spPr bwMode="auto">
                <a:xfrm>
                  <a:off x="0" y="2412"/>
                  <a:ext cx="396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4055" name="Group 62"/>
              <p:cNvGrpSpPr>
                <a:grpSpLocks/>
              </p:cNvGrpSpPr>
              <p:nvPr/>
            </p:nvGrpSpPr>
            <p:grpSpPr bwMode="auto">
              <a:xfrm>
                <a:off x="396" y="2412"/>
                <a:ext cx="557" cy="500"/>
                <a:chOff x="396" y="2412"/>
                <a:chExt cx="557" cy="500"/>
              </a:xfrm>
            </p:grpSpPr>
            <p:sp>
              <p:nvSpPr>
                <p:cNvPr id="44074" name="Rectangle 20"/>
                <p:cNvSpPr>
                  <a:spLocks noChangeArrowheads="1"/>
                </p:cNvSpPr>
                <p:nvPr/>
              </p:nvSpPr>
              <p:spPr bwMode="auto">
                <a:xfrm>
                  <a:off x="424" y="2412"/>
                  <a:ext cx="501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1.915.780</a:t>
                  </a: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075" name="Rectangle 61"/>
                <p:cNvSpPr>
                  <a:spLocks noChangeArrowheads="1"/>
                </p:cNvSpPr>
                <p:nvPr/>
              </p:nvSpPr>
              <p:spPr bwMode="auto">
                <a:xfrm>
                  <a:off x="396" y="2412"/>
                  <a:ext cx="557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4056" name="Group 64"/>
              <p:cNvGrpSpPr>
                <a:grpSpLocks/>
              </p:cNvGrpSpPr>
              <p:nvPr/>
            </p:nvGrpSpPr>
            <p:grpSpPr bwMode="auto">
              <a:xfrm>
                <a:off x="953" y="2412"/>
                <a:ext cx="557" cy="500"/>
                <a:chOff x="953" y="2412"/>
                <a:chExt cx="557" cy="500"/>
              </a:xfrm>
            </p:grpSpPr>
            <p:sp>
              <p:nvSpPr>
                <p:cNvPr id="44072" name="Rectangle 21"/>
                <p:cNvSpPr>
                  <a:spLocks noChangeArrowheads="1"/>
                </p:cNvSpPr>
                <p:nvPr/>
              </p:nvSpPr>
              <p:spPr bwMode="auto">
                <a:xfrm>
                  <a:off x="981" y="2412"/>
                  <a:ext cx="501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39,4</a:t>
                  </a: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073" name="Rectangle 63"/>
                <p:cNvSpPr>
                  <a:spLocks noChangeArrowheads="1"/>
                </p:cNvSpPr>
                <p:nvPr/>
              </p:nvSpPr>
              <p:spPr bwMode="auto">
                <a:xfrm>
                  <a:off x="953" y="2412"/>
                  <a:ext cx="557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4057" name="Group 66"/>
              <p:cNvGrpSpPr>
                <a:grpSpLocks/>
              </p:cNvGrpSpPr>
              <p:nvPr/>
            </p:nvGrpSpPr>
            <p:grpSpPr bwMode="auto">
              <a:xfrm>
                <a:off x="1510" y="2412"/>
                <a:ext cx="583" cy="500"/>
                <a:chOff x="1510" y="2412"/>
                <a:chExt cx="583" cy="500"/>
              </a:xfrm>
            </p:grpSpPr>
            <p:sp>
              <p:nvSpPr>
                <p:cNvPr id="44070" name="Rectangle 22"/>
                <p:cNvSpPr>
                  <a:spLocks noChangeArrowheads="1"/>
                </p:cNvSpPr>
                <p:nvPr/>
              </p:nvSpPr>
              <p:spPr bwMode="auto">
                <a:xfrm>
                  <a:off x="1538" y="2412"/>
                  <a:ext cx="527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(104)</a:t>
                  </a:r>
                  <a:endParaRPr lang="pt-BR" sz="1800">
                    <a:solidFill>
                      <a:srgbClr val="FFC000"/>
                    </a:solidFill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071" name="Rectangle 65"/>
                <p:cNvSpPr>
                  <a:spLocks noChangeArrowheads="1"/>
                </p:cNvSpPr>
                <p:nvPr/>
              </p:nvSpPr>
              <p:spPr bwMode="auto">
                <a:xfrm>
                  <a:off x="1510" y="2412"/>
                  <a:ext cx="583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4058" name="Group 68"/>
              <p:cNvGrpSpPr>
                <a:grpSpLocks/>
              </p:cNvGrpSpPr>
              <p:nvPr/>
            </p:nvGrpSpPr>
            <p:grpSpPr bwMode="auto">
              <a:xfrm>
                <a:off x="0" y="2912"/>
                <a:ext cx="396" cy="500"/>
                <a:chOff x="0" y="2912"/>
                <a:chExt cx="396" cy="500"/>
              </a:xfrm>
            </p:grpSpPr>
            <p:sp>
              <p:nvSpPr>
                <p:cNvPr id="44068" name="Rectangle 23"/>
                <p:cNvSpPr>
                  <a:spLocks noChangeArrowheads="1"/>
                </p:cNvSpPr>
                <p:nvPr/>
              </p:nvSpPr>
              <p:spPr bwMode="auto">
                <a:xfrm>
                  <a:off x="28" y="2912"/>
                  <a:ext cx="340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Total</a:t>
                  </a:r>
                </a:p>
                <a:p>
                  <a:pPr algn="ct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069" name="Rectangle 67"/>
                <p:cNvSpPr>
                  <a:spLocks noChangeArrowheads="1"/>
                </p:cNvSpPr>
                <p:nvPr/>
              </p:nvSpPr>
              <p:spPr bwMode="auto">
                <a:xfrm>
                  <a:off x="0" y="2912"/>
                  <a:ext cx="396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4059" name="Group 70"/>
              <p:cNvGrpSpPr>
                <a:grpSpLocks/>
              </p:cNvGrpSpPr>
              <p:nvPr/>
            </p:nvGrpSpPr>
            <p:grpSpPr bwMode="auto">
              <a:xfrm>
                <a:off x="396" y="2912"/>
                <a:ext cx="557" cy="500"/>
                <a:chOff x="396" y="2912"/>
                <a:chExt cx="557" cy="500"/>
              </a:xfrm>
            </p:grpSpPr>
            <p:sp>
              <p:nvSpPr>
                <p:cNvPr id="44066" name="Rectangle 24"/>
                <p:cNvSpPr>
                  <a:spLocks noChangeArrowheads="1"/>
                </p:cNvSpPr>
                <p:nvPr/>
              </p:nvSpPr>
              <p:spPr bwMode="auto">
                <a:xfrm>
                  <a:off x="424" y="2912"/>
                  <a:ext cx="501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4.139.369</a:t>
                  </a:r>
                  <a:endParaRPr lang="pt-BR" sz="1800">
                    <a:solidFill>
                      <a:srgbClr val="FFC000"/>
                    </a:solidFill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067" name="Rectangle 69"/>
                <p:cNvSpPr>
                  <a:spLocks noChangeArrowheads="1"/>
                </p:cNvSpPr>
                <p:nvPr/>
              </p:nvSpPr>
              <p:spPr bwMode="auto">
                <a:xfrm>
                  <a:off x="396" y="2912"/>
                  <a:ext cx="557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4060" name="Group 72"/>
              <p:cNvGrpSpPr>
                <a:grpSpLocks/>
              </p:cNvGrpSpPr>
              <p:nvPr/>
            </p:nvGrpSpPr>
            <p:grpSpPr bwMode="auto">
              <a:xfrm>
                <a:off x="953" y="2912"/>
                <a:ext cx="557" cy="500"/>
                <a:chOff x="953" y="2912"/>
                <a:chExt cx="557" cy="500"/>
              </a:xfrm>
            </p:grpSpPr>
            <p:sp>
              <p:nvSpPr>
                <p:cNvPr id="44064" name="Rectangle 25"/>
                <p:cNvSpPr>
                  <a:spLocks noChangeArrowheads="1"/>
                </p:cNvSpPr>
                <p:nvPr/>
              </p:nvSpPr>
              <p:spPr bwMode="auto">
                <a:xfrm>
                  <a:off x="981" y="2912"/>
                  <a:ext cx="501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85,1</a:t>
                  </a:r>
                  <a:endParaRPr lang="pt-BR" sz="1800">
                    <a:solidFill>
                      <a:srgbClr val="FFC000"/>
                    </a:solidFill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065" name="Rectangle 71"/>
                <p:cNvSpPr>
                  <a:spLocks noChangeArrowheads="1"/>
                </p:cNvSpPr>
                <p:nvPr/>
              </p:nvSpPr>
              <p:spPr bwMode="auto">
                <a:xfrm>
                  <a:off x="953" y="2912"/>
                  <a:ext cx="557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4061" name="Group 74"/>
              <p:cNvGrpSpPr>
                <a:grpSpLocks/>
              </p:cNvGrpSpPr>
              <p:nvPr/>
            </p:nvGrpSpPr>
            <p:grpSpPr bwMode="auto">
              <a:xfrm>
                <a:off x="1510" y="2912"/>
                <a:ext cx="583" cy="500"/>
                <a:chOff x="1510" y="2912"/>
                <a:chExt cx="583" cy="500"/>
              </a:xfrm>
            </p:grpSpPr>
            <p:sp>
              <p:nvSpPr>
                <p:cNvPr id="44062" name="Rectangle 26"/>
                <p:cNvSpPr>
                  <a:spLocks noChangeArrowheads="1"/>
                </p:cNvSpPr>
                <p:nvPr/>
              </p:nvSpPr>
              <p:spPr bwMode="auto">
                <a:xfrm>
                  <a:off x="1538" y="2912"/>
                  <a:ext cx="527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>
                      <a:solidFill>
                        <a:srgbClr val="FFC000"/>
                      </a:solidFill>
                      <a:latin typeface="Arial" pitchFamily="34" charset="0"/>
                      <a:cs typeface="Times New Roman" pitchFamily="18" charset="0"/>
                    </a:rPr>
                    <a:t> </a:t>
                  </a: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solidFill>
                      <a:srgbClr val="FFC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063" name="Rectangle 73"/>
                <p:cNvSpPr>
                  <a:spLocks noChangeArrowheads="1"/>
                </p:cNvSpPr>
                <p:nvPr/>
              </p:nvSpPr>
              <p:spPr bwMode="auto">
                <a:xfrm>
                  <a:off x="1510" y="2912"/>
                  <a:ext cx="583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>
                    <a:solidFill>
                      <a:srgbClr val="FFC000"/>
                    </a:solidFill>
                  </a:endParaRPr>
                </a:p>
              </p:txBody>
            </p:sp>
          </p:grpSp>
        </p:grpSp>
        <p:sp>
          <p:nvSpPr>
            <p:cNvPr id="44037" name="Rectangle 76"/>
            <p:cNvSpPr>
              <a:spLocks noChangeArrowheads="1"/>
            </p:cNvSpPr>
            <p:nvPr/>
          </p:nvSpPr>
          <p:spPr bwMode="auto">
            <a:xfrm>
              <a:off x="-3" y="515"/>
              <a:ext cx="2099" cy="2900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pt-BR">
                <a:solidFill>
                  <a:srgbClr val="FFC000"/>
                </a:solidFill>
              </a:endParaRPr>
            </a:p>
          </p:txBody>
        </p:sp>
      </p:grpSp>
    </p:spTree>
  </p:cSld>
  <p:clrMapOvr>
    <a:masterClrMapping/>
  </p:clrMapOvr>
  <p:transition spd="med">
    <p:pull dir="r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957263"/>
            <a:fld id="{934450A1-A6B3-407C-B8F9-EDD796E27001}" type="slidenum">
              <a:rPr lang="pt-BR" smtClean="0"/>
              <a:pPr defTabSz="957263"/>
              <a:t>13</a:t>
            </a:fld>
            <a:endParaRPr lang="pt-BR" smtClean="0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305800" cy="1143000"/>
          </a:xfrm>
        </p:spPr>
        <p:txBody>
          <a:bodyPr/>
          <a:lstStyle/>
          <a:p>
            <a:pPr algn="ctr" eaLnBrk="1" hangingPunct="1"/>
            <a:r>
              <a:rPr lang="pt-BR" sz="3400" b="1" smtClean="0"/>
              <a:t>Agricultores Familiares Proprietários: Percentual de Estabelecimentos e Área</a:t>
            </a:r>
            <a:r>
              <a:rPr lang="pt-BR" sz="3400" b="1" smtClean="0">
                <a:solidFill>
                  <a:srgbClr val="000000"/>
                </a:solidFill>
              </a:rPr>
              <a:t> </a:t>
            </a:r>
            <a:endParaRPr lang="pt-BR" b="1" smtClean="0">
              <a:solidFill>
                <a:srgbClr val="000000"/>
              </a:solidFill>
            </a:endParaRPr>
          </a:p>
        </p:txBody>
      </p:sp>
      <p:graphicFrame>
        <p:nvGraphicFramePr>
          <p:cNvPr id="7170" name="Object 3"/>
          <p:cNvGraphicFramePr>
            <a:graphicFrameLocks noChangeAspect="1"/>
          </p:cNvGraphicFramePr>
          <p:nvPr>
            <p:ph type="chart" idx="1"/>
          </p:nvPr>
        </p:nvGraphicFramePr>
        <p:xfrm>
          <a:off x="739775" y="1676400"/>
          <a:ext cx="7967663" cy="4724400"/>
        </p:xfrm>
        <a:graphic>
          <a:graphicData uri="http://schemas.openxmlformats.org/presentationml/2006/ole">
            <p:oleObj spid="_x0000_s7170" name="Planilha" r:id="rId3" imgW="3953098" imgH="2143390" progId="Excel.Sheet.8">
              <p:embed/>
            </p:oleObj>
          </a:graphicData>
        </a:graphic>
      </p:graphicFrame>
    </p:spTree>
  </p:cSld>
  <p:clrMapOvr>
    <a:masterClrMapping/>
  </p:clrMapOvr>
  <p:transition spd="med">
    <p:pull dir="r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957263"/>
            <a:fld id="{AEAB6A0C-F389-4EC0-96C6-387E4BDE98F0}" type="slidenum">
              <a:rPr lang="pt-BR" smtClean="0"/>
              <a:pPr defTabSz="957263"/>
              <a:t>14</a:t>
            </a:fld>
            <a:endParaRPr lang="pt-BR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305800" cy="1295400"/>
          </a:xfrm>
        </p:spPr>
        <p:txBody>
          <a:bodyPr/>
          <a:lstStyle/>
          <a:p>
            <a:pPr algn="ctr" eaLnBrk="1" hangingPunct="1"/>
            <a:r>
              <a:rPr lang="pt-BR" sz="3400" b="1" smtClean="0">
                <a:solidFill>
                  <a:schemeClr val="tx1"/>
                </a:solidFill>
              </a:rPr>
              <a:t>Agricul. Familiares e Patronais: Perc. de Estab. e Área segundo Extratos de área (ha)</a:t>
            </a:r>
            <a:endParaRPr lang="pt-BR" b="1" smtClean="0">
              <a:solidFill>
                <a:schemeClr val="tx1"/>
              </a:solidFill>
            </a:endParaRPr>
          </a:p>
        </p:txBody>
      </p:sp>
      <p:graphicFrame>
        <p:nvGraphicFramePr>
          <p:cNvPr id="8194" name="Object 5"/>
          <p:cNvGraphicFramePr>
            <a:graphicFrameLocks noChangeAspect="1"/>
          </p:cNvGraphicFramePr>
          <p:nvPr>
            <p:ph type="tbl" idx="1"/>
          </p:nvPr>
        </p:nvGraphicFramePr>
        <p:xfrm>
          <a:off x="533400" y="1447800"/>
          <a:ext cx="8305800" cy="4876800"/>
        </p:xfrm>
        <a:graphic>
          <a:graphicData uri="http://schemas.openxmlformats.org/presentationml/2006/ole">
            <p:oleObj spid="_x0000_s8194" name="Planilha" r:id="rId3" imgW="7705951" imgH="4220057" progId="Excel.Sheet.8">
              <p:embed/>
            </p:oleObj>
          </a:graphicData>
        </a:graphic>
      </p:graphicFrame>
    </p:spTree>
  </p:cSld>
  <p:clrMapOvr>
    <a:masterClrMapping/>
  </p:clrMapOvr>
  <p:transition spd="med">
    <p:pull dir="r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957263"/>
            <a:fld id="{FD021BDC-4F69-4C32-9034-CFE899997AA0}" type="slidenum">
              <a:rPr lang="pt-BR" smtClean="0"/>
              <a:pPr defTabSz="957263"/>
              <a:t>15</a:t>
            </a:fld>
            <a:endParaRPr lang="pt-BR" smtClean="0"/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z="3400" b="1" smtClean="0">
                <a:solidFill>
                  <a:schemeClr val="tx1"/>
                </a:solidFill>
              </a:rPr>
              <a:t>BRASIL - Agric. Familiares: Perc. de Estab. e Área segundo Estrato de Área (ha)</a:t>
            </a:r>
            <a:endParaRPr lang="pt-BR" b="1" smtClean="0">
              <a:solidFill>
                <a:schemeClr val="tx1"/>
              </a:solidFill>
            </a:endParaRPr>
          </a:p>
        </p:txBody>
      </p:sp>
      <p:graphicFrame>
        <p:nvGraphicFramePr>
          <p:cNvPr id="9218" name="Object 3"/>
          <p:cNvGraphicFramePr>
            <a:graphicFrameLocks noChangeAspect="1"/>
          </p:cNvGraphicFramePr>
          <p:nvPr>
            <p:ph type="chart" idx="1"/>
          </p:nvPr>
        </p:nvGraphicFramePr>
        <p:xfrm>
          <a:off x="609600" y="1676400"/>
          <a:ext cx="8153400" cy="4557713"/>
        </p:xfrm>
        <a:graphic>
          <a:graphicData uri="http://schemas.openxmlformats.org/presentationml/2006/ole">
            <p:oleObj spid="_x0000_s9218" name="Planilha" r:id="rId3" imgW="4162831" imgH="2372087" progId="Excel.Sheet.8">
              <p:embed/>
            </p:oleObj>
          </a:graphicData>
        </a:graphic>
      </p:graphicFrame>
    </p:spTree>
  </p:cSld>
  <p:clrMapOvr>
    <a:masterClrMapping/>
  </p:clrMapOvr>
  <p:transition spd="med">
    <p:pull dir="r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957263"/>
            <a:fld id="{101B5FE0-A1E7-401A-AEE9-2A4676859491}" type="slidenum">
              <a:rPr lang="pt-BR" smtClean="0"/>
              <a:pPr defTabSz="957263"/>
              <a:t>16</a:t>
            </a:fld>
            <a:endParaRPr lang="pt-BR" smtClean="0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305800" cy="1143000"/>
          </a:xfrm>
        </p:spPr>
        <p:txBody>
          <a:bodyPr/>
          <a:lstStyle/>
          <a:p>
            <a:pPr algn="ctr" eaLnBrk="1" hangingPunct="1"/>
            <a:r>
              <a:rPr lang="pt-BR" sz="3400" b="1" smtClean="0">
                <a:solidFill>
                  <a:schemeClr val="tx1"/>
                </a:solidFill>
              </a:rPr>
              <a:t>Pessoal Ocupado: Agricultura Familiar e Patronal</a:t>
            </a:r>
            <a:endParaRPr lang="pt-BR" b="1" smtClean="0">
              <a:solidFill>
                <a:schemeClr val="tx1"/>
              </a:solidFill>
            </a:endParaRPr>
          </a:p>
        </p:txBody>
      </p:sp>
      <p:graphicFrame>
        <p:nvGraphicFramePr>
          <p:cNvPr id="10242" name="Object 6"/>
          <p:cNvGraphicFramePr>
            <a:graphicFrameLocks noChangeAspect="1"/>
          </p:cNvGraphicFramePr>
          <p:nvPr>
            <p:ph type="tbl" idx="1"/>
          </p:nvPr>
        </p:nvGraphicFramePr>
        <p:xfrm>
          <a:off x="304800" y="1371600"/>
          <a:ext cx="8305800" cy="4999038"/>
        </p:xfrm>
        <a:graphic>
          <a:graphicData uri="http://schemas.openxmlformats.org/presentationml/2006/ole">
            <p:oleObj spid="_x0000_s10242" name="Planilha" r:id="rId4" imgW="6201091" imgH="2619857" progId="Excel.Sheet.8">
              <p:embed/>
            </p:oleObj>
          </a:graphicData>
        </a:graphic>
      </p:graphicFrame>
    </p:spTree>
  </p:cSld>
  <p:clrMapOvr>
    <a:masterClrMapping/>
  </p:clrMapOvr>
  <p:transition spd="med">
    <p:pull dir="r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957263"/>
            <a:fld id="{B68AD8F6-5C6B-4AAC-B5C9-7E833D60477F}" type="slidenum">
              <a:rPr lang="pt-BR" smtClean="0"/>
              <a:pPr defTabSz="957263"/>
              <a:t>17</a:t>
            </a:fld>
            <a:endParaRPr lang="pt-BR" smtClean="0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z="3400" b="1" smtClean="0">
                <a:solidFill>
                  <a:schemeClr val="tx1"/>
                </a:solidFill>
                <a:latin typeface="Arial" pitchFamily="34" charset="0"/>
              </a:rPr>
              <a:t> </a:t>
            </a:r>
            <a:r>
              <a:rPr lang="pt-BR" sz="3400" b="1" smtClean="0">
                <a:solidFill>
                  <a:schemeClr val="tx1"/>
                </a:solidFill>
              </a:rPr>
              <a:t>Hectares por Pessoa Ocupada na Agricultura Familiar e Patronal</a:t>
            </a:r>
            <a:r>
              <a:rPr lang="pt-BR" b="1" smtClean="0">
                <a:solidFill>
                  <a:schemeClr val="tx1"/>
                </a:solidFill>
                <a:latin typeface="Arial" pitchFamily="34" charset="0"/>
              </a:rPr>
              <a:t> </a:t>
            </a:r>
          </a:p>
        </p:txBody>
      </p:sp>
      <p:graphicFrame>
        <p:nvGraphicFramePr>
          <p:cNvPr id="11266" name="Object 3"/>
          <p:cNvGraphicFramePr>
            <a:graphicFrameLocks noChangeAspect="1"/>
          </p:cNvGraphicFramePr>
          <p:nvPr>
            <p:ph type="chart" idx="1"/>
          </p:nvPr>
        </p:nvGraphicFramePr>
        <p:xfrm>
          <a:off x="533400" y="1600200"/>
          <a:ext cx="7924800" cy="4773613"/>
        </p:xfrm>
        <a:graphic>
          <a:graphicData uri="http://schemas.openxmlformats.org/presentationml/2006/ole">
            <p:oleObj spid="_x0000_s11266" name="Planilha" r:id="rId3" imgW="4410572" imgH="2657837" progId="Excel.Sheet.8">
              <p:embed/>
            </p:oleObj>
          </a:graphicData>
        </a:graphic>
      </p:graphicFrame>
    </p:spTree>
  </p:cSld>
  <p:clrMapOvr>
    <a:masterClrMapping/>
  </p:clrMapOvr>
  <p:transition spd="med">
    <p:pull dir="r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957263"/>
            <a:fld id="{DE201A12-69A1-4EE8-AB7D-879D654E5C13}" type="slidenum">
              <a:rPr lang="pt-BR" smtClean="0"/>
              <a:pPr defTabSz="957263"/>
              <a:t>18</a:t>
            </a:fld>
            <a:endParaRPr lang="pt-BR" smtClean="0"/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305800" cy="1143000"/>
          </a:xfrm>
        </p:spPr>
        <p:txBody>
          <a:bodyPr/>
          <a:lstStyle/>
          <a:p>
            <a:pPr algn="ctr" eaLnBrk="1" hangingPunct="1"/>
            <a:r>
              <a:rPr lang="pt-BR" sz="3400" b="1" smtClean="0">
                <a:solidFill>
                  <a:schemeClr val="tx1"/>
                </a:solidFill>
              </a:rPr>
              <a:t>Uso de Tecnologia entre os Agricultores Familiares e Patronais</a:t>
            </a:r>
            <a:endParaRPr lang="pt-BR" b="1" smtClean="0">
              <a:solidFill>
                <a:schemeClr val="tx1"/>
              </a:solidFill>
            </a:endParaRPr>
          </a:p>
        </p:txBody>
      </p:sp>
      <p:graphicFrame>
        <p:nvGraphicFramePr>
          <p:cNvPr id="12290" name="Object 4"/>
          <p:cNvGraphicFramePr>
            <a:graphicFrameLocks noChangeAspect="1"/>
          </p:cNvGraphicFramePr>
          <p:nvPr>
            <p:ph type="tbl" idx="1"/>
          </p:nvPr>
        </p:nvGraphicFramePr>
        <p:xfrm>
          <a:off x="457200" y="1447800"/>
          <a:ext cx="8458200" cy="4867275"/>
        </p:xfrm>
        <a:graphic>
          <a:graphicData uri="http://schemas.openxmlformats.org/presentationml/2006/ole">
            <p:oleObj spid="_x0000_s12290" name="Planilha" r:id="rId3" imgW="7058431" imgH="3991457" progId="Excel.Sheet.8">
              <p:embed/>
            </p:oleObj>
          </a:graphicData>
        </a:graphic>
      </p:graphicFrame>
    </p:spTree>
  </p:cSld>
  <p:clrMapOvr>
    <a:masterClrMapping/>
  </p:clrMapOvr>
  <p:transition spd="med">
    <p:pull dir="r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957263"/>
            <a:fld id="{63EC1AFD-B963-4DB6-B3BA-700039138DCE}" type="slidenum">
              <a:rPr lang="pt-BR" smtClean="0"/>
              <a:pPr defTabSz="957263"/>
              <a:t>19</a:t>
            </a:fld>
            <a:endParaRPr lang="pt-BR" smtClean="0"/>
          </a:p>
        </p:txBody>
      </p:sp>
      <p:sp>
        <p:nvSpPr>
          <p:cNvPr id="1331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z="3400" b="1" smtClean="0">
                <a:solidFill>
                  <a:schemeClr val="tx1"/>
                </a:solidFill>
              </a:rPr>
              <a:t>Agric. Familiar: % do Valor Bruto da Produção (VBP) de produtos selecionados</a:t>
            </a:r>
            <a:endParaRPr lang="pt-BR" b="1" smtClean="0">
              <a:solidFill>
                <a:schemeClr val="tx1"/>
              </a:solidFill>
            </a:endParaRPr>
          </a:p>
        </p:txBody>
      </p:sp>
      <p:graphicFrame>
        <p:nvGraphicFramePr>
          <p:cNvPr id="13314" name="Object 1027"/>
          <p:cNvGraphicFramePr>
            <a:graphicFrameLocks noChangeAspect="1"/>
          </p:cNvGraphicFramePr>
          <p:nvPr>
            <p:ph type="tbl" idx="1"/>
          </p:nvPr>
        </p:nvGraphicFramePr>
        <p:xfrm>
          <a:off x="304800" y="1984375"/>
          <a:ext cx="8610600" cy="3263900"/>
        </p:xfrm>
        <a:graphic>
          <a:graphicData uri="http://schemas.openxmlformats.org/presentationml/2006/ole">
            <p:oleObj spid="_x0000_s13314" name="Planilha" r:id="rId3" imgW="5953351" imgH="2257787" progId="Excel.Sheet.8">
              <p:embed/>
            </p:oleObj>
          </a:graphicData>
        </a:graphic>
      </p:graphicFrame>
    </p:spTree>
  </p:cSld>
  <p:clrMapOvr>
    <a:masterClrMapping/>
  </p:clrMapOvr>
  <p:transition spd="med">
    <p:pull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957263"/>
            <a:fld id="{00D04765-B21A-4DDE-9FD0-E2B1C4C7CEB0}" type="slidenum">
              <a:rPr lang="pt-BR" smtClean="0"/>
              <a:pPr defTabSz="957263"/>
              <a:t>2</a:t>
            </a:fld>
            <a:endParaRPr lang="pt-BR" smtClean="0"/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305800" cy="762000"/>
          </a:xfrm>
        </p:spPr>
        <p:txBody>
          <a:bodyPr/>
          <a:lstStyle/>
          <a:p>
            <a:pPr algn="ctr" eaLnBrk="1" hangingPunct="1"/>
            <a:r>
              <a:rPr lang="pt-BR" sz="4200" b="1" smtClean="0"/>
              <a:t>Objetivos</a:t>
            </a:r>
            <a:endParaRPr lang="en-US" sz="3400" b="1" smtClean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14400"/>
            <a:ext cx="8305800" cy="5562600"/>
          </a:xfrm>
        </p:spPr>
        <p:txBody>
          <a:bodyPr/>
          <a:lstStyle/>
          <a:p>
            <a:pPr eaLnBrk="1" hangingPunct="1">
              <a:defRPr/>
            </a:pPr>
            <a:r>
              <a:rPr lang="pt-BR" sz="3000" smtClean="0">
                <a:solidFill>
                  <a:schemeClr val="hlink"/>
                </a:solidFill>
              </a:rPr>
              <a:t>Traçar o perfil sócio-econômico da Agricultura Familiar no Brasil com base nos dados do Censo Agropecuário 1995/96;</a:t>
            </a:r>
          </a:p>
          <a:p>
            <a:pPr eaLnBrk="1" hangingPunct="1">
              <a:defRPr/>
            </a:pPr>
            <a:endParaRPr lang="pt-BR" sz="1500" smtClean="0">
              <a:solidFill>
                <a:schemeClr val="hlink"/>
              </a:solidFill>
            </a:endParaRPr>
          </a:p>
          <a:p>
            <a:pPr eaLnBrk="1" hangingPunct="1">
              <a:defRPr/>
            </a:pPr>
            <a:r>
              <a:rPr lang="pt-BR" smtClean="0">
                <a:solidFill>
                  <a:schemeClr val="hlink"/>
                </a:solidFill>
              </a:rPr>
              <a:t>Identificar os principais Sistemas de Produção da Agricultura Familiar ao nível municipal;</a:t>
            </a:r>
          </a:p>
          <a:p>
            <a:pPr eaLnBrk="1" hangingPunct="1">
              <a:defRPr/>
            </a:pPr>
            <a:endParaRPr lang="pt-BR" sz="1500" smtClean="0">
              <a:solidFill>
                <a:schemeClr val="hlink"/>
              </a:solidFill>
            </a:endParaRPr>
          </a:p>
          <a:p>
            <a:pPr eaLnBrk="1" hangingPunct="1">
              <a:defRPr/>
            </a:pPr>
            <a:r>
              <a:rPr lang="pt-BR" sz="3000" smtClean="0">
                <a:solidFill>
                  <a:schemeClr val="hlink"/>
                </a:solidFill>
              </a:rPr>
              <a:t> Criar uma base de dados estatísticos e analíticos sobre a agricultura familiar ao nível de municípios para apoiar as ações de planejamento fundiário e de política agrícola.</a:t>
            </a:r>
            <a:endParaRPr lang="pt-BR" smtClean="0"/>
          </a:p>
        </p:txBody>
      </p:sp>
    </p:spTree>
  </p:cSld>
  <p:clrMapOvr>
    <a:masterClrMapping/>
  </p:clrMapOvr>
  <p:transition spd="med">
    <p:pull dir="r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957263"/>
            <a:fld id="{C9374236-E9B5-48FD-82BA-6E269B4C9808}" type="slidenum">
              <a:rPr lang="pt-BR" smtClean="0"/>
              <a:pPr defTabSz="957263"/>
              <a:t>20</a:t>
            </a:fld>
            <a:endParaRPr lang="pt-BR" smtClean="0"/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z="3400" b="1" smtClean="0">
                <a:solidFill>
                  <a:schemeClr val="tx1"/>
                </a:solidFill>
              </a:rPr>
              <a:t>Agric. Familiar: % do Valor Bruto da Produção (VBP) de produtos selecionados da Pecuária</a:t>
            </a:r>
            <a:endParaRPr lang="pt-BR" b="1" smtClean="0">
              <a:solidFill>
                <a:schemeClr val="tx1"/>
              </a:solidFill>
            </a:endParaRPr>
          </a:p>
        </p:txBody>
      </p:sp>
      <p:graphicFrame>
        <p:nvGraphicFramePr>
          <p:cNvPr id="14338" name="Object 3"/>
          <p:cNvGraphicFramePr>
            <a:graphicFrameLocks noChangeAspect="1"/>
          </p:cNvGraphicFramePr>
          <p:nvPr>
            <p:ph type="tbl" idx="1"/>
          </p:nvPr>
        </p:nvGraphicFramePr>
        <p:xfrm>
          <a:off x="331788" y="2398713"/>
          <a:ext cx="8491537" cy="2998787"/>
        </p:xfrm>
        <a:graphic>
          <a:graphicData uri="http://schemas.openxmlformats.org/presentationml/2006/ole">
            <p:oleObj spid="_x0000_s14338" name="Planilha" r:id="rId3" imgW="5419951" imgH="1914887" progId="Excel.Sheet.8">
              <p:embed/>
            </p:oleObj>
          </a:graphicData>
        </a:graphic>
      </p:graphicFrame>
    </p:spTree>
  </p:cSld>
  <p:clrMapOvr>
    <a:masterClrMapping/>
  </p:clrMapOvr>
  <p:transition spd="med">
    <p:pull dir="r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957263"/>
            <a:fld id="{B75E70C1-8EB3-4275-A289-BFCF1CD8D227}" type="slidenum">
              <a:rPr lang="pt-BR" smtClean="0"/>
              <a:pPr defTabSz="957263"/>
              <a:t>21</a:t>
            </a:fld>
            <a:endParaRPr lang="pt-BR" smtClean="0"/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305800" cy="1143000"/>
          </a:xfrm>
        </p:spPr>
        <p:txBody>
          <a:bodyPr/>
          <a:lstStyle/>
          <a:p>
            <a:pPr algn="ctr" eaLnBrk="1" hangingPunct="1"/>
            <a:r>
              <a:rPr lang="pt-BR" sz="3400" b="1" smtClean="0">
                <a:solidFill>
                  <a:schemeClr val="tx1"/>
                </a:solidFill>
              </a:rPr>
              <a:t>BRASIL: Percentual do VBP Total produzido nos Estabelecimentos Familiares</a:t>
            </a:r>
            <a:endParaRPr lang="pt-BR" b="1" smtClean="0">
              <a:solidFill>
                <a:schemeClr val="tx1"/>
              </a:solidFill>
            </a:endParaRPr>
          </a:p>
        </p:txBody>
      </p:sp>
      <p:graphicFrame>
        <p:nvGraphicFramePr>
          <p:cNvPr id="15362" name="Object 3"/>
          <p:cNvGraphicFramePr>
            <a:graphicFrameLocks noChangeAspect="1"/>
          </p:cNvGraphicFramePr>
          <p:nvPr>
            <p:ph type="chart" idx="1"/>
          </p:nvPr>
        </p:nvGraphicFramePr>
        <p:xfrm>
          <a:off x="381000" y="1524000"/>
          <a:ext cx="8458200" cy="4905375"/>
        </p:xfrm>
        <a:graphic>
          <a:graphicData uri="http://schemas.openxmlformats.org/presentationml/2006/ole">
            <p:oleObj spid="_x0000_s15362" name="Planilha" r:id="rId3" imgW="4219891" imgH="2372087" progId="Excel.Sheet.8">
              <p:embed/>
            </p:oleObj>
          </a:graphicData>
        </a:graphic>
      </p:graphicFrame>
    </p:spTree>
  </p:cSld>
  <p:clrMapOvr>
    <a:masterClrMapping/>
  </p:clrMapOvr>
  <p:transition spd="med">
    <p:pull dir="r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957263"/>
            <a:fld id="{ABB8D018-E8F9-4371-832E-ECC3C71DBB91}" type="slidenum">
              <a:rPr lang="pt-BR" smtClean="0"/>
              <a:pPr defTabSz="957263"/>
              <a:t>22</a:t>
            </a:fld>
            <a:endParaRPr lang="pt-BR" smtClean="0"/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05800" cy="1143000"/>
          </a:xfrm>
        </p:spPr>
        <p:txBody>
          <a:bodyPr/>
          <a:lstStyle/>
          <a:p>
            <a:pPr algn="ctr" eaLnBrk="1" hangingPunct="1"/>
            <a:r>
              <a:rPr lang="pt-BR" sz="3400" b="1" smtClean="0">
                <a:solidFill>
                  <a:schemeClr val="tx1"/>
                </a:solidFill>
                <a:latin typeface="Arial" pitchFamily="34" charset="0"/>
              </a:rPr>
              <a:t>Perc. dos Invest. em Compra de Terras pelos Agric. Familiares e Patronais</a:t>
            </a:r>
            <a:endParaRPr lang="pt-BR" smtClean="0">
              <a:solidFill>
                <a:schemeClr val="tx1"/>
              </a:solidFill>
              <a:latin typeface="Arial" pitchFamily="34" charset="0"/>
            </a:endParaRPr>
          </a:p>
        </p:txBody>
      </p:sp>
      <p:graphicFrame>
        <p:nvGraphicFramePr>
          <p:cNvPr id="16386" name="Object 3"/>
          <p:cNvGraphicFramePr>
            <a:graphicFrameLocks noChangeAspect="1"/>
          </p:cNvGraphicFramePr>
          <p:nvPr>
            <p:ph type="chart" idx="1"/>
          </p:nvPr>
        </p:nvGraphicFramePr>
        <p:xfrm>
          <a:off x="457200" y="1543050"/>
          <a:ext cx="8229600" cy="4811713"/>
        </p:xfrm>
        <a:graphic>
          <a:graphicData uri="http://schemas.openxmlformats.org/presentationml/2006/ole">
            <p:oleObj spid="_x0000_s16386" name="Planilha" r:id="rId3" imgW="3705646" imgH="2400683" progId="Excel.Sheet.8">
              <p:embed/>
            </p:oleObj>
          </a:graphicData>
        </a:graphic>
      </p:graphicFrame>
    </p:spTree>
  </p:cSld>
  <p:clrMapOvr>
    <a:masterClrMapping/>
  </p:clrMapOvr>
  <p:transition spd="med">
    <p:pull dir="r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957263"/>
            <a:fld id="{7C4A3101-4298-450B-8E34-1A294FEB3248}" type="slidenum">
              <a:rPr lang="pt-BR" smtClean="0"/>
              <a:pPr defTabSz="957263"/>
              <a:t>23</a:t>
            </a:fld>
            <a:endParaRPr lang="pt-BR" smtClean="0"/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z="3400" b="1" smtClean="0">
                <a:solidFill>
                  <a:schemeClr val="tx1"/>
                </a:solidFill>
              </a:rPr>
              <a:t>Percentuais de Estabelecimentos e Área segundo a Renda Total (RT)</a:t>
            </a:r>
            <a:endParaRPr lang="pt-BR" b="1" smtClean="0">
              <a:solidFill>
                <a:schemeClr val="tx1"/>
              </a:solidFill>
            </a:endParaRPr>
          </a:p>
        </p:txBody>
      </p:sp>
      <p:graphicFrame>
        <p:nvGraphicFramePr>
          <p:cNvPr id="17410" name="Object 5"/>
          <p:cNvGraphicFramePr>
            <a:graphicFrameLocks noChangeAspect="1"/>
          </p:cNvGraphicFramePr>
          <p:nvPr>
            <p:ph type="tbl" idx="1"/>
          </p:nvPr>
        </p:nvGraphicFramePr>
        <p:xfrm>
          <a:off x="244475" y="1905000"/>
          <a:ext cx="8594725" cy="3429000"/>
        </p:xfrm>
        <a:graphic>
          <a:graphicData uri="http://schemas.openxmlformats.org/presentationml/2006/ole">
            <p:oleObj spid="_x0000_s17410" name="Planilha" r:id="rId3" imgW="9801631" imgH="3591407" progId="Excel.Sheet.8">
              <p:embed/>
            </p:oleObj>
          </a:graphicData>
        </a:graphic>
      </p:graphicFrame>
    </p:spTree>
  </p:cSld>
  <p:clrMapOvr>
    <a:masterClrMapping/>
  </p:clrMapOvr>
  <p:transition spd="med">
    <p:pull dir="r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957263"/>
            <a:fld id="{965B169C-A3C2-45DE-A3AE-A41D380C6CF1}" type="slidenum">
              <a:rPr lang="pt-BR" smtClean="0"/>
              <a:pPr defTabSz="957263"/>
              <a:t>24</a:t>
            </a:fld>
            <a:endParaRPr lang="pt-BR" smtClean="0"/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z="3400" b="1" smtClean="0">
                <a:solidFill>
                  <a:schemeClr val="tx1"/>
                </a:solidFill>
              </a:rPr>
              <a:t>BRASIL: Percentuais de Estab. Familiares e Área segundo Grupos de Renda Total</a:t>
            </a:r>
            <a:endParaRPr lang="pt-BR" b="1" smtClean="0">
              <a:solidFill>
                <a:schemeClr val="tx1"/>
              </a:solidFill>
            </a:endParaRPr>
          </a:p>
        </p:txBody>
      </p:sp>
      <p:graphicFrame>
        <p:nvGraphicFramePr>
          <p:cNvPr id="18434" name="Object 3"/>
          <p:cNvGraphicFramePr>
            <a:graphicFrameLocks noChangeAspect="1"/>
          </p:cNvGraphicFramePr>
          <p:nvPr>
            <p:ph type="chart" idx="1"/>
          </p:nvPr>
        </p:nvGraphicFramePr>
        <p:xfrm>
          <a:off x="762000" y="1600200"/>
          <a:ext cx="7696200" cy="4670425"/>
        </p:xfrm>
        <a:graphic>
          <a:graphicData uri="http://schemas.openxmlformats.org/presentationml/2006/ole">
            <p:oleObj spid="_x0000_s18434" name="Planilha" r:id="rId3" imgW="3953372" imgH="2400662" progId="Excel.Sheet.8">
              <p:embed/>
            </p:oleObj>
          </a:graphicData>
        </a:graphic>
      </p:graphicFrame>
    </p:spTree>
  </p:cSld>
  <p:clrMapOvr>
    <a:masterClrMapping/>
  </p:clrMapOvr>
  <p:transition spd="med">
    <p:pull dir="r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957263"/>
            <a:fld id="{EBA7C9C3-13F3-40AD-A584-BDE9A4A1F3FA}" type="slidenum">
              <a:rPr lang="pt-BR" smtClean="0"/>
              <a:pPr defTabSz="957263"/>
              <a:t>25</a:t>
            </a:fld>
            <a:endParaRPr lang="pt-BR" smtClean="0"/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05800" cy="1143000"/>
          </a:xfrm>
        </p:spPr>
        <p:txBody>
          <a:bodyPr/>
          <a:lstStyle/>
          <a:p>
            <a:pPr algn="ctr" eaLnBrk="1" hangingPunct="1"/>
            <a:r>
              <a:rPr lang="pt-BR" sz="3400" b="1" smtClean="0"/>
              <a:t>MO Familiar, Emprego Perm. e Serviços na Agricultura Familiar e Patronal</a:t>
            </a:r>
            <a:endParaRPr lang="pt-BR" smtClean="0"/>
          </a:p>
        </p:txBody>
      </p:sp>
      <p:graphicFrame>
        <p:nvGraphicFramePr>
          <p:cNvPr id="19458" name="Object 3"/>
          <p:cNvGraphicFramePr>
            <a:graphicFrameLocks noChangeAspect="1"/>
          </p:cNvGraphicFramePr>
          <p:nvPr>
            <p:ph type="tbl" idx="1"/>
          </p:nvPr>
        </p:nvGraphicFramePr>
        <p:xfrm>
          <a:off x="304800" y="1295400"/>
          <a:ext cx="8153400" cy="5224463"/>
        </p:xfrm>
        <a:graphic>
          <a:graphicData uri="http://schemas.openxmlformats.org/presentationml/2006/ole">
            <p:oleObj spid="_x0000_s19458" name="Planilha" r:id="rId3" imgW="6229621" imgH="3991457" progId="Excel.Sheet.8">
              <p:embed/>
            </p:oleObj>
          </a:graphicData>
        </a:graphic>
      </p:graphicFrame>
    </p:spTree>
  </p:cSld>
  <p:clrMapOvr>
    <a:masterClrMapping/>
  </p:clrMapOvr>
  <p:transition spd="med">
    <p:pull dir="r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pt-BR" dirty="0" smtClean="0"/>
          </a:p>
        </p:txBody>
      </p:sp>
      <p:sp>
        <p:nvSpPr>
          <p:cNvPr id="45059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mtClean="0"/>
              <a:t/>
            </a:r>
            <a:br>
              <a:rPr lang="pt-BR" smtClean="0"/>
            </a:br>
            <a:r>
              <a:rPr lang="pt-BR" smtClean="0"/>
              <a:t/>
            </a:r>
            <a:br>
              <a:rPr lang="pt-BR" smtClean="0"/>
            </a:br>
            <a:r>
              <a:rPr lang="pt-BR" smtClean="0"/>
              <a:t/>
            </a:r>
            <a:br>
              <a:rPr lang="pt-BR" smtClean="0"/>
            </a:br>
            <a:r>
              <a:rPr lang="pt-BR" smtClean="0"/>
              <a:t/>
            </a:r>
            <a:br>
              <a:rPr lang="pt-BR" smtClean="0"/>
            </a:br>
            <a:r>
              <a:rPr lang="pt-BR" smtClean="0"/>
              <a:t>AGRICULTURA FAMILIAR E IRRIGAÇAO</a:t>
            </a:r>
            <a:br>
              <a:rPr lang="pt-BR" smtClean="0"/>
            </a:br>
            <a:endParaRPr lang="pt-BR" smtClean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21"/>
          <p:cNvSpPr>
            <a:spLocks noChangeArrowheads="1"/>
          </p:cNvSpPr>
          <p:nvPr/>
        </p:nvSpPr>
        <p:spPr bwMode="auto">
          <a:xfrm>
            <a:off x="0" y="990600"/>
            <a:ext cx="9144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b="1">
                <a:cs typeface="Times New Roman" pitchFamily="18" charset="0"/>
              </a:rPr>
              <a:t>Acesso a tecnologia e a assistência técnica %</a:t>
            </a:r>
          </a:p>
          <a:p>
            <a:pPr algn="ctr"/>
            <a:r>
              <a:rPr lang="pt-BR" b="1">
                <a:cs typeface="Times New Roman" pitchFamily="18" charset="0"/>
              </a:rPr>
              <a:t>Agricultores Familiares</a:t>
            </a:r>
          </a:p>
          <a:p>
            <a:pPr eaLnBrk="0" hangingPunct="0"/>
            <a:endParaRPr lang="pt-BR"/>
          </a:p>
        </p:txBody>
      </p:sp>
      <p:grpSp>
        <p:nvGrpSpPr>
          <p:cNvPr id="46083" name="Group 143"/>
          <p:cNvGrpSpPr>
            <a:grpSpLocks/>
          </p:cNvGrpSpPr>
          <p:nvPr/>
        </p:nvGrpSpPr>
        <p:grpSpPr bwMode="auto">
          <a:xfrm>
            <a:off x="1071563" y="1928813"/>
            <a:ext cx="6858000" cy="4694237"/>
            <a:chOff x="0" y="403"/>
            <a:chExt cx="1584" cy="2924"/>
          </a:xfrm>
        </p:grpSpPr>
        <p:grpSp>
          <p:nvGrpSpPr>
            <p:cNvPr id="46085" name="Group 138"/>
            <p:cNvGrpSpPr>
              <a:grpSpLocks/>
            </p:cNvGrpSpPr>
            <p:nvPr/>
          </p:nvGrpSpPr>
          <p:grpSpPr bwMode="auto">
            <a:xfrm>
              <a:off x="0" y="403"/>
              <a:ext cx="600" cy="394"/>
              <a:chOff x="0" y="403"/>
              <a:chExt cx="600" cy="394"/>
            </a:xfrm>
          </p:grpSpPr>
          <p:sp>
            <p:nvSpPr>
              <p:cNvPr id="46104" name="Rectangle 137"/>
              <p:cNvSpPr>
                <a:spLocks noChangeArrowheads="1"/>
              </p:cNvSpPr>
              <p:nvPr/>
            </p:nvSpPr>
            <p:spPr bwMode="auto">
              <a:xfrm>
                <a:off x="0" y="403"/>
                <a:ext cx="600" cy="394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>
                  <a:latin typeface="Century Schoolbook" pitchFamily="18" charset="0"/>
                </a:endParaRPr>
              </a:p>
            </p:txBody>
          </p:sp>
          <p:sp>
            <p:nvSpPr>
              <p:cNvPr id="46105" name="Rectangle 122"/>
              <p:cNvSpPr>
                <a:spLocks noChangeArrowheads="1"/>
              </p:cNvSpPr>
              <p:nvPr/>
            </p:nvSpPr>
            <p:spPr bwMode="auto">
              <a:xfrm>
                <a:off x="12" y="403"/>
                <a:ext cx="576" cy="394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tabLst>
                    <a:tab pos="1279525" algn="l"/>
                    <a:tab pos="1739900" algn="l"/>
                    <a:tab pos="2216150" algn="l"/>
                    <a:tab pos="2846388" algn="l"/>
                    <a:tab pos="3322638" algn="l"/>
                    <a:tab pos="3819525" algn="l"/>
                    <a:tab pos="4316413" algn="l"/>
                    <a:tab pos="4781550" algn="l"/>
                    <a:tab pos="5235575" algn="l"/>
                    <a:tab pos="5711825" algn="l"/>
                    <a:tab pos="6165850" algn="l"/>
                    <a:tab pos="6683375" algn="l"/>
                    <a:tab pos="7138988" algn="l"/>
                    <a:tab pos="7656513" algn="l"/>
                    <a:tab pos="8110538" algn="l"/>
                    <a:tab pos="8564563" algn="l"/>
                    <a:tab pos="9121775" algn="l"/>
                    <a:tab pos="9701213" algn="l"/>
                  </a:tabLst>
                </a:pPr>
                <a:r>
                  <a:rPr lang="pt-BR" b="1">
                    <a:solidFill>
                      <a:srgbClr val="000000"/>
                    </a:solidFill>
                    <a:cs typeface="Times New Roman" pitchFamily="18" charset="0"/>
                  </a:rPr>
                  <a:t>Fator</a:t>
                </a:r>
              </a:p>
              <a:p>
                <a:pPr algn="ctr" eaLnBrk="0" hangingPunct="0">
                  <a:tabLst>
                    <a:tab pos="1279525" algn="l"/>
                    <a:tab pos="1739900" algn="l"/>
                    <a:tab pos="2216150" algn="l"/>
                    <a:tab pos="2846388" algn="l"/>
                    <a:tab pos="3322638" algn="l"/>
                    <a:tab pos="3819525" algn="l"/>
                    <a:tab pos="4316413" algn="l"/>
                    <a:tab pos="4781550" algn="l"/>
                    <a:tab pos="5235575" algn="l"/>
                    <a:tab pos="5711825" algn="l"/>
                    <a:tab pos="6165850" algn="l"/>
                    <a:tab pos="6683375" algn="l"/>
                    <a:tab pos="7138988" algn="l"/>
                    <a:tab pos="7656513" algn="l"/>
                    <a:tab pos="8110538" algn="l"/>
                    <a:tab pos="8564563" algn="l"/>
                    <a:tab pos="9121775" algn="l"/>
                    <a:tab pos="9701213" algn="l"/>
                  </a:tabLst>
                </a:pPr>
                <a:endParaRPr lang="pt-BR"/>
              </a:p>
            </p:txBody>
          </p:sp>
        </p:grpSp>
        <p:grpSp>
          <p:nvGrpSpPr>
            <p:cNvPr id="46086" name="Group 140"/>
            <p:cNvGrpSpPr>
              <a:grpSpLocks/>
            </p:cNvGrpSpPr>
            <p:nvPr/>
          </p:nvGrpSpPr>
          <p:grpSpPr bwMode="auto">
            <a:xfrm>
              <a:off x="600" y="403"/>
              <a:ext cx="456" cy="394"/>
              <a:chOff x="600" y="403"/>
              <a:chExt cx="456" cy="394"/>
            </a:xfrm>
          </p:grpSpPr>
          <p:sp>
            <p:nvSpPr>
              <p:cNvPr id="46102" name="Rectangle 139"/>
              <p:cNvSpPr>
                <a:spLocks noChangeArrowheads="1"/>
              </p:cNvSpPr>
              <p:nvPr/>
            </p:nvSpPr>
            <p:spPr bwMode="auto">
              <a:xfrm>
                <a:off x="600" y="403"/>
                <a:ext cx="456" cy="394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>
                  <a:latin typeface="Century Schoolbook" pitchFamily="18" charset="0"/>
                </a:endParaRPr>
              </a:p>
            </p:txBody>
          </p:sp>
          <p:sp>
            <p:nvSpPr>
              <p:cNvPr id="46103" name="Rectangle 123"/>
              <p:cNvSpPr>
                <a:spLocks noChangeArrowheads="1"/>
              </p:cNvSpPr>
              <p:nvPr/>
            </p:nvSpPr>
            <p:spPr bwMode="auto">
              <a:xfrm>
                <a:off x="612" y="403"/>
                <a:ext cx="432" cy="394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tabLst>
                    <a:tab pos="1279525" algn="l"/>
                    <a:tab pos="1739900" algn="l"/>
                    <a:tab pos="2216150" algn="l"/>
                    <a:tab pos="2846388" algn="l"/>
                    <a:tab pos="3322638" algn="l"/>
                    <a:tab pos="3819525" algn="l"/>
                    <a:tab pos="4316413" algn="l"/>
                    <a:tab pos="4781550" algn="l"/>
                    <a:tab pos="5235575" algn="l"/>
                    <a:tab pos="5711825" algn="l"/>
                    <a:tab pos="6165850" algn="l"/>
                    <a:tab pos="6683375" algn="l"/>
                    <a:tab pos="7138988" algn="l"/>
                    <a:tab pos="7656513" algn="l"/>
                    <a:tab pos="8110538" algn="l"/>
                    <a:tab pos="8564563" algn="l"/>
                    <a:tab pos="9121775" algn="l"/>
                    <a:tab pos="9701213" algn="l"/>
                  </a:tabLst>
                </a:pPr>
                <a:r>
                  <a:rPr lang="es-ES_tradnl" b="1">
                    <a:solidFill>
                      <a:srgbClr val="000000"/>
                    </a:solidFill>
                    <a:cs typeface="Times New Roman" pitchFamily="18" charset="0"/>
                  </a:rPr>
                  <a:t>Brasil</a:t>
                </a:r>
                <a:endParaRPr lang="pt-BR" b="1">
                  <a:solidFill>
                    <a:srgbClr val="000000"/>
                  </a:solidFill>
                  <a:cs typeface="Times New Roman" pitchFamily="18" charset="0"/>
                </a:endParaRPr>
              </a:p>
              <a:p>
                <a:pPr algn="ctr" eaLnBrk="0" hangingPunct="0">
                  <a:tabLst>
                    <a:tab pos="1279525" algn="l"/>
                    <a:tab pos="1739900" algn="l"/>
                    <a:tab pos="2216150" algn="l"/>
                    <a:tab pos="2846388" algn="l"/>
                    <a:tab pos="3322638" algn="l"/>
                    <a:tab pos="3819525" algn="l"/>
                    <a:tab pos="4316413" algn="l"/>
                    <a:tab pos="4781550" algn="l"/>
                    <a:tab pos="5235575" algn="l"/>
                    <a:tab pos="5711825" algn="l"/>
                    <a:tab pos="6165850" algn="l"/>
                    <a:tab pos="6683375" algn="l"/>
                    <a:tab pos="7138988" algn="l"/>
                    <a:tab pos="7656513" algn="l"/>
                    <a:tab pos="8110538" algn="l"/>
                    <a:tab pos="8564563" algn="l"/>
                    <a:tab pos="9121775" algn="l"/>
                    <a:tab pos="9701213" algn="l"/>
                  </a:tabLst>
                </a:pPr>
                <a:endParaRPr lang="pt-BR"/>
              </a:p>
            </p:txBody>
          </p:sp>
        </p:grpSp>
        <p:grpSp>
          <p:nvGrpSpPr>
            <p:cNvPr id="46087" name="Group 142"/>
            <p:cNvGrpSpPr>
              <a:grpSpLocks/>
            </p:cNvGrpSpPr>
            <p:nvPr/>
          </p:nvGrpSpPr>
          <p:grpSpPr bwMode="auto">
            <a:xfrm>
              <a:off x="1056" y="403"/>
              <a:ext cx="528" cy="394"/>
              <a:chOff x="1056" y="403"/>
              <a:chExt cx="528" cy="394"/>
            </a:xfrm>
          </p:grpSpPr>
          <p:sp>
            <p:nvSpPr>
              <p:cNvPr id="46100" name="Rectangle 141"/>
              <p:cNvSpPr>
                <a:spLocks noChangeArrowheads="1"/>
              </p:cNvSpPr>
              <p:nvPr/>
            </p:nvSpPr>
            <p:spPr bwMode="auto">
              <a:xfrm>
                <a:off x="1056" y="403"/>
                <a:ext cx="528" cy="394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>
                  <a:latin typeface="Century Schoolbook" pitchFamily="18" charset="0"/>
                </a:endParaRPr>
              </a:p>
            </p:txBody>
          </p:sp>
          <p:sp>
            <p:nvSpPr>
              <p:cNvPr id="46101" name="Rectangle 124"/>
              <p:cNvSpPr>
                <a:spLocks noChangeArrowheads="1"/>
              </p:cNvSpPr>
              <p:nvPr/>
            </p:nvSpPr>
            <p:spPr bwMode="auto">
              <a:xfrm>
                <a:off x="1068" y="403"/>
                <a:ext cx="504" cy="394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tabLst>
                    <a:tab pos="1279525" algn="l"/>
                    <a:tab pos="1739900" algn="l"/>
                    <a:tab pos="2216150" algn="l"/>
                    <a:tab pos="2846388" algn="l"/>
                    <a:tab pos="3322638" algn="l"/>
                    <a:tab pos="3819525" algn="l"/>
                    <a:tab pos="4316413" algn="l"/>
                    <a:tab pos="4781550" algn="l"/>
                    <a:tab pos="5235575" algn="l"/>
                    <a:tab pos="5711825" algn="l"/>
                    <a:tab pos="6165850" algn="l"/>
                    <a:tab pos="6683375" algn="l"/>
                    <a:tab pos="7138988" algn="l"/>
                    <a:tab pos="7656513" algn="l"/>
                    <a:tab pos="8110538" algn="l"/>
                    <a:tab pos="8564563" algn="l"/>
                    <a:tab pos="9121775" algn="l"/>
                    <a:tab pos="9701213" algn="l"/>
                  </a:tabLst>
                </a:pPr>
                <a:r>
                  <a:rPr lang="es-ES_tradnl" b="1">
                    <a:solidFill>
                      <a:srgbClr val="000000"/>
                    </a:solidFill>
                    <a:cs typeface="Times New Roman" pitchFamily="18" charset="0"/>
                  </a:rPr>
                  <a:t>Nordeste</a:t>
                </a:r>
                <a:endParaRPr lang="pt-BR"/>
              </a:p>
            </p:txBody>
          </p:sp>
        </p:grpSp>
        <p:sp>
          <p:nvSpPr>
            <p:cNvPr id="46088" name="Rectangle 125"/>
            <p:cNvSpPr>
              <a:spLocks noChangeArrowheads="1"/>
            </p:cNvSpPr>
            <p:nvPr/>
          </p:nvSpPr>
          <p:spPr bwMode="auto">
            <a:xfrm>
              <a:off x="12" y="797"/>
              <a:ext cx="615" cy="6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r>
                <a:rPr lang="pt-BR" b="1">
                  <a:solidFill>
                    <a:srgbClr val="FFC000"/>
                  </a:solidFill>
                  <a:cs typeface="Times New Roman" pitchFamily="18" charset="0"/>
                </a:rPr>
                <a:t>Utiliza Assistência </a:t>
              </a:r>
              <a:r>
                <a:rPr lang="es-ES_tradnl" b="1">
                  <a:solidFill>
                    <a:srgbClr val="FFC000"/>
                  </a:solidFill>
                  <a:cs typeface="Times New Roman" pitchFamily="18" charset="0"/>
                </a:rPr>
                <a:t>Técnica</a:t>
              </a:r>
              <a:endParaRPr lang="pt-BR" b="1">
                <a:solidFill>
                  <a:srgbClr val="FFC000"/>
                </a:solidFill>
                <a:cs typeface="Times New Roman" pitchFamily="18" charset="0"/>
              </a:endParaRPr>
            </a:p>
            <a:p>
              <a:pPr algn="just" eaLnBrk="0" hangingPunct="0"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endParaRPr lang="pt-BR"/>
            </a:p>
          </p:txBody>
        </p:sp>
        <p:sp>
          <p:nvSpPr>
            <p:cNvPr id="46089" name="Rectangle 126"/>
            <p:cNvSpPr>
              <a:spLocks noChangeArrowheads="1"/>
            </p:cNvSpPr>
            <p:nvPr/>
          </p:nvSpPr>
          <p:spPr bwMode="auto">
            <a:xfrm>
              <a:off x="588" y="797"/>
              <a:ext cx="432" cy="6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r>
                <a:rPr lang="pt-BR" b="1">
                  <a:solidFill>
                    <a:srgbClr val="FFC000"/>
                  </a:solidFill>
                  <a:cs typeface="Times New Roman" pitchFamily="18" charset="0"/>
                </a:rPr>
                <a:t>16,7</a:t>
              </a:r>
              <a:endParaRPr lang="pt-BR">
                <a:solidFill>
                  <a:srgbClr val="FFC000"/>
                </a:solidFill>
                <a:cs typeface="Times New Roman" pitchFamily="18" charset="0"/>
              </a:endParaRPr>
            </a:p>
            <a:p>
              <a:pPr algn="r" eaLnBrk="0" hangingPunct="0"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endParaRPr lang="pt-BR"/>
            </a:p>
          </p:txBody>
        </p:sp>
        <p:sp>
          <p:nvSpPr>
            <p:cNvPr id="46090" name="Rectangle 127"/>
            <p:cNvSpPr>
              <a:spLocks noChangeArrowheads="1"/>
            </p:cNvSpPr>
            <p:nvPr/>
          </p:nvSpPr>
          <p:spPr bwMode="auto">
            <a:xfrm>
              <a:off x="1020" y="797"/>
              <a:ext cx="504" cy="6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r>
                <a:rPr lang="pt-BR" b="1">
                  <a:solidFill>
                    <a:srgbClr val="FFC000"/>
                  </a:solidFill>
                  <a:cs typeface="Times New Roman" pitchFamily="18" charset="0"/>
                </a:rPr>
                <a:t>2,7</a:t>
              </a:r>
              <a:endParaRPr lang="pt-BR">
                <a:solidFill>
                  <a:srgbClr val="FFC000"/>
                </a:solidFill>
                <a:cs typeface="Times New Roman" pitchFamily="18" charset="0"/>
              </a:endParaRPr>
            </a:p>
            <a:p>
              <a:pPr algn="r" eaLnBrk="0" hangingPunct="0"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endParaRPr lang="pt-BR"/>
            </a:p>
          </p:txBody>
        </p:sp>
        <p:sp>
          <p:nvSpPr>
            <p:cNvPr id="46091" name="Rectangle 128"/>
            <p:cNvSpPr>
              <a:spLocks noChangeArrowheads="1"/>
            </p:cNvSpPr>
            <p:nvPr/>
          </p:nvSpPr>
          <p:spPr bwMode="auto">
            <a:xfrm>
              <a:off x="12" y="1403"/>
              <a:ext cx="576" cy="6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r>
                <a:rPr lang="es-ES_tradnl" b="1">
                  <a:solidFill>
                    <a:srgbClr val="FFC000"/>
                  </a:solidFill>
                  <a:cs typeface="Times New Roman" pitchFamily="18" charset="0"/>
                </a:rPr>
                <a:t>Usa Energia Elétrica</a:t>
              </a:r>
              <a:endParaRPr lang="pt-BR" b="1">
                <a:solidFill>
                  <a:srgbClr val="FFC000"/>
                </a:solidFill>
                <a:cs typeface="Times New Roman" pitchFamily="18" charset="0"/>
              </a:endParaRPr>
            </a:p>
            <a:p>
              <a:pPr eaLnBrk="0" hangingPunct="0"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endParaRPr lang="pt-BR"/>
            </a:p>
          </p:txBody>
        </p:sp>
        <p:sp>
          <p:nvSpPr>
            <p:cNvPr id="46092" name="Rectangle 129"/>
            <p:cNvSpPr>
              <a:spLocks noChangeArrowheads="1"/>
            </p:cNvSpPr>
            <p:nvPr/>
          </p:nvSpPr>
          <p:spPr bwMode="auto">
            <a:xfrm>
              <a:off x="588" y="1403"/>
              <a:ext cx="432" cy="6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r>
                <a:rPr lang="pt-BR" b="1">
                  <a:solidFill>
                    <a:srgbClr val="FFC000"/>
                  </a:solidFill>
                  <a:cs typeface="Times New Roman" pitchFamily="18" charset="0"/>
                </a:rPr>
                <a:t>36,6</a:t>
              </a:r>
              <a:endParaRPr lang="pt-BR">
                <a:solidFill>
                  <a:srgbClr val="FFC000"/>
                </a:solidFill>
                <a:cs typeface="Times New Roman" pitchFamily="18" charset="0"/>
              </a:endParaRPr>
            </a:p>
            <a:p>
              <a:pPr algn="r" eaLnBrk="0" hangingPunct="0"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endParaRPr lang="pt-BR"/>
            </a:p>
          </p:txBody>
        </p:sp>
        <p:sp>
          <p:nvSpPr>
            <p:cNvPr id="46093" name="Rectangle 130"/>
            <p:cNvSpPr>
              <a:spLocks noChangeArrowheads="1"/>
            </p:cNvSpPr>
            <p:nvPr/>
          </p:nvSpPr>
          <p:spPr bwMode="auto">
            <a:xfrm>
              <a:off x="1020" y="1403"/>
              <a:ext cx="504" cy="6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r>
                <a:rPr lang="pt-BR" b="1">
                  <a:solidFill>
                    <a:srgbClr val="FFC000"/>
                  </a:solidFill>
                  <a:cs typeface="Times New Roman" pitchFamily="18" charset="0"/>
                </a:rPr>
                <a:t>18,7</a:t>
              </a:r>
              <a:endParaRPr lang="pt-BR">
                <a:solidFill>
                  <a:srgbClr val="FFC000"/>
                </a:solidFill>
                <a:cs typeface="Times New Roman" pitchFamily="18" charset="0"/>
              </a:endParaRPr>
            </a:p>
            <a:p>
              <a:pPr algn="r" eaLnBrk="0" hangingPunct="0"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endParaRPr lang="pt-BR"/>
            </a:p>
          </p:txBody>
        </p:sp>
        <p:sp>
          <p:nvSpPr>
            <p:cNvPr id="46094" name="Rectangle 131"/>
            <p:cNvSpPr>
              <a:spLocks noChangeArrowheads="1"/>
            </p:cNvSpPr>
            <p:nvPr/>
          </p:nvSpPr>
          <p:spPr bwMode="auto">
            <a:xfrm>
              <a:off x="12" y="2009"/>
              <a:ext cx="576" cy="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r>
                <a:rPr lang="pt-BR" b="1">
                  <a:solidFill>
                    <a:srgbClr val="FFC000"/>
                  </a:solidFill>
                  <a:cs typeface="Times New Roman" pitchFamily="18" charset="0"/>
                </a:rPr>
                <a:t>Uso de força </a:t>
              </a:r>
              <a:r>
                <a:rPr lang="es-ES_tradnl" b="1">
                  <a:solidFill>
                    <a:srgbClr val="FFC000"/>
                  </a:solidFill>
                  <a:cs typeface="Times New Roman" pitchFamily="18" charset="0"/>
                </a:rPr>
                <a:t>Manual</a:t>
              </a:r>
              <a:endParaRPr lang="pt-BR" b="1">
                <a:solidFill>
                  <a:srgbClr val="FFC000"/>
                </a:solidFill>
                <a:cs typeface="Times New Roman" pitchFamily="18" charset="0"/>
              </a:endParaRPr>
            </a:p>
            <a:p>
              <a:pPr eaLnBrk="0" hangingPunct="0"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endParaRPr lang="pt-BR"/>
            </a:p>
          </p:txBody>
        </p:sp>
        <p:sp>
          <p:nvSpPr>
            <p:cNvPr id="46095" name="Rectangle 132"/>
            <p:cNvSpPr>
              <a:spLocks noChangeArrowheads="1"/>
            </p:cNvSpPr>
            <p:nvPr/>
          </p:nvSpPr>
          <p:spPr bwMode="auto">
            <a:xfrm>
              <a:off x="588" y="2009"/>
              <a:ext cx="432" cy="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r>
                <a:rPr lang="pt-BR" b="1">
                  <a:solidFill>
                    <a:srgbClr val="FFC000"/>
                  </a:solidFill>
                  <a:cs typeface="Times New Roman" pitchFamily="18" charset="0"/>
                </a:rPr>
                <a:t>49,8</a:t>
              </a:r>
              <a:endParaRPr lang="pt-BR">
                <a:solidFill>
                  <a:srgbClr val="FFC000"/>
                </a:solidFill>
                <a:cs typeface="Times New Roman" pitchFamily="18" charset="0"/>
              </a:endParaRPr>
            </a:p>
            <a:p>
              <a:pPr algn="r" eaLnBrk="0" hangingPunct="0"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endParaRPr lang="pt-BR"/>
            </a:p>
          </p:txBody>
        </p:sp>
        <p:sp>
          <p:nvSpPr>
            <p:cNvPr id="46096" name="Rectangle 133"/>
            <p:cNvSpPr>
              <a:spLocks noChangeArrowheads="1"/>
            </p:cNvSpPr>
            <p:nvPr/>
          </p:nvSpPr>
          <p:spPr bwMode="auto">
            <a:xfrm>
              <a:off x="1020" y="2009"/>
              <a:ext cx="504" cy="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r>
                <a:rPr lang="pt-BR" b="1">
                  <a:solidFill>
                    <a:srgbClr val="FFC000"/>
                  </a:solidFill>
                  <a:cs typeface="Times New Roman" pitchFamily="18" charset="0"/>
                </a:rPr>
                <a:t>61,1</a:t>
              </a:r>
              <a:endParaRPr lang="pt-BR">
                <a:solidFill>
                  <a:srgbClr val="FFC000"/>
                </a:solidFill>
                <a:cs typeface="Times New Roman" pitchFamily="18" charset="0"/>
              </a:endParaRPr>
            </a:p>
            <a:p>
              <a:pPr algn="r" eaLnBrk="0" hangingPunct="0"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endParaRPr lang="pt-BR"/>
            </a:p>
          </p:txBody>
        </p:sp>
        <p:sp>
          <p:nvSpPr>
            <p:cNvPr id="46097" name="Rectangle 134"/>
            <p:cNvSpPr>
              <a:spLocks noChangeArrowheads="1"/>
            </p:cNvSpPr>
            <p:nvPr/>
          </p:nvSpPr>
          <p:spPr bwMode="auto">
            <a:xfrm>
              <a:off x="12" y="2721"/>
              <a:ext cx="576" cy="6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r>
                <a:rPr lang="pt-BR" b="1">
                  <a:solidFill>
                    <a:srgbClr val="FFC000"/>
                  </a:solidFill>
                  <a:cs typeface="Times New Roman" pitchFamily="18" charset="0"/>
                </a:rPr>
                <a:t>Usa   Adubos e Corretivos</a:t>
              </a:r>
            </a:p>
            <a:p>
              <a:pPr eaLnBrk="0" hangingPunct="0"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endParaRPr lang="pt-BR"/>
            </a:p>
          </p:txBody>
        </p:sp>
        <p:sp>
          <p:nvSpPr>
            <p:cNvPr id="46098" name="Rectangle 135"/>
            <p:cNvSpPr>
              <a:spLocks noChangeArrowheads="1"/>
            </p:cNvSpPr>
            <p:nvPr/>
          </p:nvSpPr>
          <p:spPr bwMode="auto">
            <a:xfrm>
              <a:off x="588" y="2721"/>
              <a:ext cx="432" cy="6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r>
                <a:rPr lang="pt-BR" b="1">
                  <a:solidFill>
                    <a:srgbClr val="FFC000"/>
                  </a:solidFill>
                  <a:cs typeface="Times New Roman" pitchFamily="18" charset="0"/>
                </a:rPr>
                <a:t>36,7</a:t>
              </a:r>
              <a:endParaRPr lang="pt-BR">
                <a:solidFill>
                  <a:srgbClr val="FFC000"/>
                </a:solidFill>
                <a:cs typeface="Times New Roman" pitchFamily="18" charset="0"/>
              </a:endParaRPr>
            </a:p>
            <a:p>
              <a:pPr algn="r" eaLnBrk="0" hangingPunct="0"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endParaRPr lang="pt-BR"/>
            </a:p>
          </p:txBody>
        </p:sp>
        <p:sp>
          <p:nvSpPr>
            <p:cNvPr id="46099" name="Rectangle 136"/>
            <p:cNvSpPr>
              <a:spLocks noChangeArrowheads="1"/>
            </p:cNvSpPr>
            <p:nvPr/>
          </p:nvSpPr>
          <p:spPr bwMode="auto">
            <a:xfrm>
              <a:off x="1020" y="2721"/>
              <a:ext cx="504" cy="6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r>
                <a:rPr lang="pt-BR" b="1">
                  <a:solidFill>
                    <a:srgbClr val="FFC000"/>
                  </a:solidFill>
                  <a:cs typeface="Times New Roman" pitchFamily="18" charset="0"/>
                </a:rPr>
                <a:t>16,8</a:t>
              </a:r>
              <a:endParaRPr lang="pt-BR">
                <a:solidFill>
                  <a:srgbClr val="FFC000"/>
                </a:solidFill>
                <a:cs typeface="Times New Roman" pitchFamily="18" charset="0"/>
              </a:endParaRPr>
            </a:p>
            <a:p>
              <a:pPr algn="r" eaLnBrk="0" hangingPunct="0">
                <a:tabLst>
                  <a:tab pos="1279525" algn="l"/>
                  <a:tab pos="1739900" algn="l"/>
                  <a:tab pos="2216150" algn="l"/>
                  <a:tab pos="2846388" algn="l"/>
                  <a:tab pos="3322638" algn="l"/>
                  <a:tab pos="3819525" algn="l"/>
                  <a:tab pos="4316413" algn="l"/>
                  <a:tab pos="4781550" algn="l"/>
                  <a:tab pos="5235575" algn="l"/>
                  <a:tab pos="5711825" algn="l"/>
                  <a:tab pos="6165850" algn="l"/>
                  <a:tab pos="6683375" algn="l"/>
                  <a:tab pos="7138988" algn="l"/>
                  <a:tab pos="7656513" algn="l"/>
                  <a:tab pos="8110538" algn="l"/>
                  <a:tab pos="8564563" algn="l"/>
                  <a:tab pos="9121775" algn="l"/>
                  <a:tab pos="9701213" algn="l"/>
                </a:tabLst>
              </a:pPr>
              <a:endParaRPr lang="pt-BR"/>
            </a:p>
          </p:txBody>
        </p:sp>
      </p:grpSp>
      <p:sp>
        <p:nvSpPr>
          <p:cNvPr id="46084" name="Rectangle 144"/>
          <p:cNvSpPr>
            <a:spLocks noChangeArrowheads="1"/>
          </p:cNvSpPr>
          <p:nvPr/>
        </p:nvSpPr>
        <p:spPr bwMode="auto">
          <a:xfrm>
            <a:off x="0" y="5749925"/>
            <a:ext cx="91440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>
                <a:cs typeface="Times New Roman" pitchFamily="18" charset="0"/>
              </a:rPr>
              <a:t> </a:t>
            </a:r>
          </a:p>
          <a:p>
            <a:pPr eaLnBrk="0" hangingPunct="0"/>
            <a:endParaRPr lang="pt-BR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mtClean="0"/>
              <a:t>Exigências da Irrigação 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pt-BR" dirty="0" smtClean="0"/>
              <a:t>Conhecimento de Técnicas sofisticadas: </a:t>
            </a:r>
            <a:r>
              <a:rPr lang="pt-BR" dirty="0" err="1" smtClean="0"/>
              <a:t>ferti-irrigaçao</a:t>
            </a:r>
            <a:r>
              <a:rPr lang="pt-BR" dirty="0" smtClean="0"/>
              <a:t>, gotejamento, etc.</a:t>
            </a:r>
          </a:p>
          <a:p>
            <a:pPr>
              <a:defRPr/>
            </a:pPr>
            <a:r>
              <a:rPr lang="pt-BR" dirty="0" smtClean="0"/>
              <a:t>Uso consciente de adubação.</a:t>
            </a:r>
          </a:p>
          <a:p>
            <a:pPr>
              <a:defRPr/>
            </a:pPr>
            <a:r>
              <a:rPr lang="pt-BR" dirty="0" smtClean="0"/>
              <a:t>Controle de Pragas eficiente.</a:t>
            </a:r>
          </a:p>
          <a:p>
            <a:pPr>
              <a:defRPr/>
            </a:pPr>
            <a:r>
              <a:rPr lang="pt-BR" dirty="0" smtClean="0"/>
              <a:t>Conhecimento de ciclo agrícola</a:t>
            </a:r>
          </a:p>
          <a:p>
            <a:pPr>
              <a:defRPr/>
            </a:pPr>
            <a:r>
              <a:rPr lang="pt-BR" dirty="0" smtClean="0"/>
              <a:t>Conhecimento de flutuações de mercado: elasticidades preço</a:t>
            </a:r>
          </a:p>
          <a:p>
            <a:pPr>
              <a:defRPr/>
            </a:pPr>
            <a:endParaRPr lang="pt-BR" dirty="0" smtClean="0"/>
          </a:p>
          <a:p>
            <a:pPr>
              <a:defRPr/>
            </a:pPr>
            <a:endParaRPr lang="pt-BR" dirty="0"/>
          </a:p>
        </p:txBody>
      </p:sp>
      <p:sp>
        <p:nvSpPr>
          <p:cNvPr id="47108" name="Espaço Reservado para Número de Slide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E0930B5-6DC1-49B3-96B5-A59647118C91}" type="slidenum">
              <a:rPr lang="pt-BR" smtClean="0"/>
              <a:pPr/>
              <a:t>28</a:t>
            </a:fld>
            <a:endParaRPr lang="pt-BR" smtClean="0"/>
          </a:p>
        </p:txBody>
      </p:sp>
    </p:spTree>
  </p:cSld>
  <p:clrMapOvr>
    <a:masterClrMapping/>
  </p:clrMapOvr>
  <p:transition spd="med">
    <p:pull dir="r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/>
          <p:nvPr/>
        </p:nvGraphicFramePr>
        <p:xfrm>
          <a:off x="0" y="214290"/>
          <a:ext cx="9358346" cy="62151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957263"/>
            <a:fld id="{FEA8D322-CA43-48B5-B72E-10EF8ED1720C}" type="slidenum">
              <a:rPr lang="pt-BR" smtClean="0"/>
              <a:pPr defTabSz="957263"/>
              <a:t>3</a:t>
            </a:fld>
            <a:endParaRPr lang="pt-BR" smtClean="0"/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z="4200" b="1" smtClean="0">
                <a:solidFill>
                  <a:schemeClr val="tx1"/>
                </a:solidFill>
              </a:rPr>
              <a:t>Metodologia</a:t>
            </a:r>
            <a:endParaRPr lang="en-US" smtClean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153400" cy="4073525"/>
          </a:xfrm>
        </p:spPr>
        <p:txBody>
          <a:bodyPr/>
          <a:lstStyle/>
          <a:p>
            <a:pPr eaLnBrk="1" hangingPunct="1">
              <a:lnSpc>
                <a:spcPct val="140000"/>
              </a:lnSpc>
              <a:defRPr/>
            </a:pPr>
            <a:r>
              <a:rPr lang="pt-BR" smtClean="0">
                <a:solidFill>
                  <a:srgbClr val="00FF00"/>
                </a:solidFill>
              </a:rPr>
              <a:t>Agricultores Familiares</a:t>
            </a:r>
            <a:endParaRPr lang="pt-BR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0"/>
              </a:lnSpc>
              <a:defRPr/>
            </a:pPr>
            <a:endParaRPr lang="pt-BR" smtClean="0">
              <a:solidFill>
                <a:schemeClr val="hlink"/>
              </a:solidFill>
            </a:endParaRPr>
          </a:p>
          <a:p>
            <a:pPr lvl="2" eaLnBrk="1" hangingPunct="1">
              <a:defRPr/>
            </a:pPr>
            <a:r>
              <a:rPr lang="pt-BR" smtClean="0">
                <a:solidFill>
                  <a:schemeClr val="hlink"/>
                </a:solidFill>
              </a:rPr>
              <a:t>Direção dos Trabalhos do estabelecimento é do Produtor</a:t>
            </a:r>
          </a:p>
          <a:p>
            <a:pPr lvl="2" eaLnBrk="1" hangingPunct="1">
              <a:lnSpc>
                <a:spcPct val="120000"/>
              </a:lnSpc>
              <a:defRPr/>
            </a:pPr>
            <a:r>
              <a:rPr lang="pt-BR" smtClean="0">
                <a:solidFill>
                  <a:schemeClr val="hlink"/>
                </a:solidFill>
              </a:rPr>
              <a:t>O Total de UTF </a:t>
            </a:r>
            <a:r>
              <a:rPr lang="pt-BR" smtClean="0"/>
              <a:t>&gt;</a:t>
            </a:r>
            <a:r>
              <a:rPr lang="pt-BR" smtClean="0">
                <a:solidFill>
                  <a:schemeClr val="hlink"/>
                </a:solidFill>
              </a:rPr>
              <a:t> UTC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pt-BR" smtClean="0">
                <a:solidFill>
                  <a:schemeClr val="hlink"/>
                </a:solidFill>
              </a:rPr>
              <a:t>Área Total do estabelecimento </a:t>
            </a:r>
            <a:r>
              <a:rPr lang="en-US" smtClean="0">
                <a:effectLst/>
                <a:latin typeface="Symbol" pitchFamily="18" charset="2"/>
              </a:rPr>
              <a:t>£</a:t>
            </a:r>
            <a:r>
              <a:rPr lang="en-US" smtClean="0">
                <a:solidFill>
                  <a:schemeClr val="hlink"/>
                </a:solidFill>
                <a:effectLst/>
                <a:latin typeface="Symbol" pitchFamily="18" charset="2"/>
              </a:rPr>
              <a:t> </a:t>
            </a:r>
            <a:r>
              <a:rPr lang="pt-BR" smtClean="0">
                <a:solidFill>
                  <a:schemeClr val="hlink"/>
                </a:solidFill>
              </a:rPr>
              <a:t>Área Máxima Regional (15 Módulos)</a:t>
            </a:r>
          </a:p>
        </p:txBody>
      </p:sp>
    </p:spTree>
  </p:cSld>
  <p:clrMapOvr>
    <a:masterClrMapping/>
  </p:clrMapOvr>
  <p:transition spd="med">
    <p:pull dir="r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ítulo 1"/>
          <p:cNvSpPr>
            <a:spLocks noGrp="1"/>
          </p:cNvSpPr>
          <p:nvPr>
            <p:ph type="title"/>
          </p:nvPr>
        </p:nvSpPr>
        <p:spPr>
          <a:xfrm>
            <a:off x="914400" y="500063"/>
            <a:ext cx="8001000" cy="428625"/>
          </a:xfrm>
        </p:spPr>
        <p:txBody>
          <a:bodyPr/>
          <a:lstStyle/>
          <a:p>
            <a:pPr eaLnBrk="1" hangingPunct="1"/>
            <a:r>
              <a:rPr lang="pt-BR" sz="2400" i="1" smtClean="0"/>
              <a:t/>
            </a:r>
            <a:br>
              <a:rPr lang="pt-BR" sz="2400" i="1" smtClean="0"/>
            </a:br>
            <a:r>
              <a:rPr lang="pt-BR" sz="2400" i="1" smtClean="0"/>
              <a:t/>
            </a:r>
            <a:br>
              <a:rPr lang="pt-BR" sz="2400" i="1" smtClean="0"/>
            </a:br>
            <a:r>
              <a:rPr lang="pt-BR" sz="2400" i="1" smtClean="0"/>
              <a:t/>
            </a:r>
            <a:br>
              <a:rPr lang="pt-BR" sz="2400" i="1" smtClean="0"/>
            </a:br>
            <a:r>
              <a:rPr lang="pt-BR" sz="2400" i="1" smtClean="0"/>
              <a:t>Produtores patronais de inhame: Paraíba Mata</a:t>
            </a:r>
            <a:br>
              <a:rPr lang="pt-BR" sz="2400" i="1" smtClean="0"/>
            </a:br>
            <a:r>
              <a:rPr lang="pt-BR" sz="2400" smtClean="0"/>
              <a:t> </a:t>
            </a:r>
            <a:r>
              <a:rPr lang="pt-BR" sz="2000" smtClean="0"/>
              <a:t>O cultivo do inhame demanda muito trabalho e  precisa de muita água</a:t>
            </a:r>
            <a:endParaRPr lang="pt-BR" sz="2400" smtClean="0"/>
          </a:p>
        </p:txBody>
      </p:sp>
      <p:sp>
        <p:nvSpPr>
          <p:cNvPr id="20484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t-BR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857250" y="1714500"/>
          <a:ext cx="7929563" cy="9501188"/>
        </p:xfrm>
        <a:graphic>
          <a:graphicData uri="http://schemas.openxmlformats.org/presentationml/2006/ole">
            <p:oleObj spid="_x0000_s20482" name="Picture" r:id="rId3" imgW="5600700" imgH="8521700" progId="Word.Picture.8">
              <p:embed/>
            </p:oleObj>
          </a:graphicData>
        </a:graphic>
      </p:graphicFrame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ítulo 1"/>
          <p:cNvSpPr>
            <a:spLocks noGrp="1"/>
          </p:cNvSpPr>
          <p:nvPr>
            <p:ph type="title"/>
          </p:nvPr>
        </p:nvSpPr>
        <p:spPr>
          <a:xfrm>
            <a:off x="914400" y="285750"/>
            <a:ext cx="8001000" cy="1143000"/>
          </a:xfrm>
        </p:spPr>
        <p:txBody>
          <a:bodyPr/>
          <a:lstStyle/>
          <a:p>
            <a:pPr eaLnBrk="1" hangingPunct="1"/>
            <a:r>
              <a:rPr lang="pt-BR" sz="2800" i="1" smtClean="0"/>
              <a:t>Produtor familiar intensivo e diversificado</a:t>
            </a:r>
            <a:r>
              <a:rPr lang="pt-BR" sz="2800" smtClean="0"/>
              <a:t/>
            </a:r>
            <a:br>
              <a:rPr lang="pt-BR" sz="2800" smtClean="0"/>
            </a:br>
            <a:r>
              <a:rPr lang="pt-BR" sz="2400" smtClean="0"/>
              <a:t>Áreas variam entre 3 e 10 hectares</a:t>
            </a:r>
            <a:endParaRPr lang="pt-BR" sz="2800" smtClean="0"/>
          </a:p>
        </p:txBody>
      </p:sp>
      <p:sp>
        <p:nvSpPr>
          <p:cNvPr id="2150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t-BR"/>
          </a:p>
        </p:txBody>
      </p:sp>
      <p:graphicFrame>
        <p:nvGraphicFramePr>
          <p:cNvPr id="21506" name="Object 1"/>
          <p:cNvGraphicFramePr>
            <a:graphicFrameLocks noChangeAspect="1"/>
          </p:cNvGraphicFramePr>
          <p:nvPr/>
        </p:nvGraphicFramePr>
        <p:xfrm>
          <a:off x="928688" y="1857375"/>
          <a:ext cx="7429500" cy="8929688"/>
        </p:xfrm>
        <a:graphic>
          <a:graphicData uri="http://schemas.openxmlformats.org/presentationml/2006/ole">
            <p:oleObj spid="_x0000_s21506" name="Picture" r:id="rId3" imgW="5600700" imgH="8140700" progId="Word.Picture.8">
              <p:embed/>
            </p:oleObj>
          </a:graphicData>
        </a:graphic>
      </p:graphicFrame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ítulo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666750"/>
          </a:xfrm>
        </p:spPr>
        <p:txBody>
          <a:bodyPr/>
          <a:lstStyle/>
          <a:p>
            <a:pPr eaLnBrk="1" hangingPunct="1"/>
            <a:r>
              <a:rPr lang="pt-BR" sz="3200" smtClean="0"/>
              <a:t>Perímetros Irrigados PETROLINA</a:t>
            </a:r>
            <a:endParaRPr lang="pt-BR" smtClean="0"/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928688" y="2446338"/>
          <a:ext cx="8001000" cy="4070350"/>
        </p:xfrm>
        <a:graphic>
          <a:graphicData uri="http://schemas.openxmlformats.org/drawingml/2006/table">
            <a:tbl>
              <a:tblPr/>
              <a:tblGrid>
                <a:gridCol w="2081051"/>
                <a:gridCol w="1083776"/>
                <a:gridCol w="1268715"/>
                <a:gridCol w="1268715"/>
                <a:gridCol w="1030085"/>
                <a:gridCol w="1268715"/>
              </a:tblGrid>
              <a:tr h="3705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 b="1" dirty="0">
                          <a:latin typeface="Arial"/>
                          <a:ea typeface="Times New Roman"/>
                          <a:cs typeface="Times New Roman"/>
                        </a:rPr>
                        <a:t>Tipo </a:t>
                      </a:r>
                      <a:endParaRPr lang="pt-B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 b="1" dirty="0">
                          <a:latin typeface="Arial"/>
                          <a:ea typeface="Times New Roman"/>
                          <a:cs typeface="Times New Roman"/>
                        </a:rPr>
                        <a:t>Produtividade do trabalho agrícola (R$/ha)  </a:t>
                      </a:r>
                      <a:endParaRPr lang="pt-B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705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pt-B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 b="1" dirty="0">
                          <a:latin typeface="Arial"/>
                          <a:ea typeface="Times New Roman"/>
                          <a:cs typeface="Times New Roman"/>
                        </a:rPr>
                        <a:t>Por cultura</a:t>
                      </a:r>
                      <a:endParaRPr lang="pt-B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39668">
                <a:tc>
                  <a:txBody>
                    <a:bodyPr/>
                    <a:lstStyle/>
                    <a:p>
                      <a:endParaRPr lang="pt-BR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pt-B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pt-B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pt-B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pt-B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pt-B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10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 b="1">
                          <a:latin typeface="Arial"/>
                          <a:ea typeface="Times New Roman"/>
                          <a:cs typeface="Times New Roman"/>
                        </a:rPr>
                        <a:t>Patr. Capitalizado</a:t>
                      </a:r>
                      <a:endParaRPr lang="pt-B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>
                          <a:latin typeface="Arial"/>
                          <a:ea typeface="Times New Roman"/>
                          <a:cs typeface="Times New Roman"/>
                        </a:rPr>
                        <a:t>Uva</a:t>
                      </a:r>
                      <a:endParaRPr lang="pt-B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 dirty="0">
                          <a:latin typeface="Arial"/>
                          <a:ea typeface="Times New Roman"/>
                          <a:cs typeface="Times New Roman"/>
                        </a:rPr>
                        <a:t>Goiaba</a:t>
                      </a:r>
                      <a:endParaRPr lang="pt-B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>
                          <a:latin typeface="Arial"/>
                          <a:ea typeface="Times New Roman"/>
                          <a:cs typeface="Times New Roman"/>
                        </a:rPr>
                        <a:t>Manga</a:t>
                      </a:r>
                      <a:endParaRPr lang="pt-B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>
                          <a:latin typeface="Arial"/>
                          <a:ea typeface="Times New Roman"/>
                          <a:cs typeface="Times New Roman"/>
                        </a:rPr>
                        <a:t>Gado</a:t>
                      </a:r>
                      <a:endParaRPr lang="pt-B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>
                          <a:latin typeface="Arial"/>
                          <a:ea typeface="Times New Roman"/>
                          <a:cs typeface="Times New Roman"/>
                        </a:rPr>
                        <a:t>- - - </a:t>
                      </a:r>
                      <a:endParaRPr lang="pt-B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05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pt-B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>
                          <a:latin typeface="Arial"/>
                          <a:ea typeface="Times New Roman"/>
                          <a:cs typeface="Times New Roman"/>
                        </a:rPr>
                        <a:t>19.000</a:t>
                      </a:r>
                      <a:endParaRPr lang="pt-B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 dirty="0">
                          <a:latin typeface="Arial"/>
                          <a:ea typeface="Times New Roman"/>
                          <a:cs typeface="Times New Roman"/>
                        </a:rPr>
                        <a:t>7.200</a:t>
                      </a:r>
                      <a:endParaRPr lang="pt-B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>
                          <a:latin typeface="Arial"/>
                          <a:ea typeface="Times New Roman"/>
                          <a:cs typeface="Times New Roman"/>
                        </a:rPr>
                        <a:t>6.200</a:t>
                      </a:r>
                      <a:endParaRPr lang="pt-B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>
                          <a:latin typeface="Arial"/>
                          <a:ea typeface="Times New Roman"/>
                          <a:cs typeface="Times New Roman"/>
                        </a:rPr>
                        <a:t>850</a:t>
                      </a:r>
                      <a:endParaRPr lang="pt-B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>
                          <a:latin typeface="Arial"/>
                          <a:ea typeface="Times New Roman"/>
                          <a:cs typeface="Times New Roman"/>
                        </a:rPr>
                        <a:t>- - - </a:t>
                      </a:r>
                      <a:endParaRPr lang="pt-B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10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 b="1">
                          <a:latin typeface="Arial"/>
                          <a:ea typeface="Times New Roman"/>
                          <a:cs typeface="Times New Roman"/>
                        </a:rPr>
                        <a:t>Fam. capitalizado</a:t>
                      </a:r>
                      <a:endParaRPr lang="pt-B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>
                          <a:latin typeface="Arial"/>
                          <a:ea typeface="Times New Roman"/>
                          <a:cs typeface="Times New Roman"/>
                        </a:rPr>
                        <a:t>Goiaba</a:t>
                      </a:r>
                      <a:endParaRPr lang="pt-B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>
                          <a:latin typeface="Arial"/>
                          <a:ea typeface="Times New Roman"/>
                          <a:cs typeface="Times New Roman"/>
                        </a:rPr>
                        <a:t>Banana</a:t>
                      </a:r>
                      <a:endParaRPr lang="pt-B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 dirty="0">
                          <a:latin typeface="Arial"/>
                          <a:ea typeface="Times New Roman"/>
                          <a:cs typeface="Times New Roman"/>
                        </a:rPr>
                        <a:t>Tomate</a:t>
                      </a:r>
                      <a:endParaRPr lang="pt-B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>
                          <a:latin typeface="Arial"/>
                          <a:ea typeface="Times New Roman"/>
                          <a:cs typeface="Times New Roman"/>
                        </a:rPr>
                        <a:t>Melancia + F Corda</a:t>
                      </a:r>
                      <a:endParaRPr lang="pt-B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705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pt-B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>
                          <a:latin typeface="Arial"/>
                          <a:ea typeface="Times New Roman"/>
                          <a:cs typeface="Times New Roman"/>
                        </a:rPr>
                        <a:t>7.150</a:t>
                      </a:r>
                      <a:endParaRPr lang="pt-B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>
                          <a:latin typeface="Arial"/>
                          <a:ea typeface="Times New Roman"/>
                          <a:cs typeface="Times New Roman"/>
                        </a:rPr>
                        <a:t>3900</a:t>
                      </a:r>
                      <a:endParaRPr lang="pt-B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 dirty="0">
                          <a:latin typeface="Arial"/>
                          <a:ea typeface="Times New Roman"/>
                          <a:cs typeface="Times New Roman"/>
                        </a:rPr>
                        <a:t>1390</a:t>
                      </a:r>
                      <a:endParaRPr lang="pt-B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 dirty="0">
                          <a:latin typeface="Arial"/>
                          <a:ea typeface="Times New Roman"/>
                          <a:cs typeface="Times New Roman"/>
                        </a:rPr>
                        <a:t>660</a:t>
                      </a:r>
                      <a:endParaRPr lang="pt-B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39668">
                <a:tc>
                  <a:txBody>
                    <a:bodyPr/>
                    <a:lstStyle/>
                    <a:p>
                      <a:endParaRPr lang="pt-B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pt-B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pt-B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pt-B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pt-B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pt-B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9668">
                <a:tc>
                  <a:txBody>
                    <a:bodyPr/>
                    <a:lstStyle/>
                    <a:p>
                      <a:endParaRPr lang="pt-B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pt-B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pt-B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pt-B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pt-B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pt-BR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 dir="r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Renda Total Petrolina: Irrigado</a:t>
            </a:r>
          </a:p>
        </p:txBody>
      </p:sp>
      <p:graphicFrame>
        <p:nvGraphicFramePr>
          <p:cNvPr id="3" name="Tabela 2"/>
          <p:cNvGraphicFramePr>
            <a:graphicFrameLocks noGrp="1"/>
          </p:cNvGraphicFramePr>
          <p:nvPr/>
        </p:nvGraphicFramePr>
        <p:xfrm>
          <a:off x="785813" y="2428875"/>
          <a:ext cx="7858125" cy="4108450"/>
        </p:xfrm>
        <a:graphic>
          <a:graphicData uri="http://schemas.openxmlformats.org/drawingml/2006/table">
            <a:tbl>
              <a:tblPr/>
              <a:tblGrid>
                <a:gridCol w="2218435"/>
                <a:gridCol w="1002247"/>
                <a:gridCol w="645379"/>
                <a:gridCol w="1059061"/>
                <a:gridCol w="846007"/>
                <a:gridCol w="915249"/>
                <a:gridCol w="1171804"/>
              </a:tblGrid>
              <a:tr h="5135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Tipo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Área por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Ativos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 normal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 alta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 baixa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Custos fixos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135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ativo fam.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fam.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R$/Ativo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R$/Ativo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R$/Ativo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R$/Ativo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5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Patronal capitalizado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3,5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25758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29043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15900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8015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135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Patronal em </a:t>
                      </a:r>
                      <a:r>
                        <a:rPr lang="pt-BR" sz="1600" b="1" dirty="0" err="1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capitaliz</a:t>
                      </a:r>
                      <a:r>
                        <a:rPr lang="pt-BR" sz="16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.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14406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16234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8893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6094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135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Patronal </a:t>
                      </a:r>
                      <a:r>
                        <a:rPr lang="pt-BR" sz="1600" b="1" dirty="0" err="1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descapitaliz</a:t>
                      </a:r>
                      <a:r>
                        <a:rPr lang="pt-BR" sz="16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.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3,3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9633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15022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4243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3810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7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Fam. Capital 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2,2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6223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7527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4324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1353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135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Fam. em cap. (Banana)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5528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6871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3338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638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135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Fam. em cap. (Gado)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3368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3714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2331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110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7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Fam. Meeiro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3428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4048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1566</a:t>
                      </a:r>
                      <a:endParaRPr lang="pt-BR" sz="20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87</a:t>
                      </a:r>
                      <a:endParaRPr lang="pt-BR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428625" y="357188"/>
          <a:ext cx="8501063" cy="6500812"/>
        </p:xfrm>
        <a:graphic>
          <a:graphicData uri="http://schemas.openxmlformats.org/presentationml/2006/ole">
            <p:oleObj spid="_x0000_s22530" name="Gráfico" r:id="rId3" imgW="5467249" imgH="3124200" progId="Excel.Chart.8">
              <p:embed/>
            </p:oleObj>
          </a:graphicData>
        </a:graphic>
      </p:graphicFrame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Fim da Terceira Parte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1204" name="Espaço Reservado para Número de Slide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1358562-D0DD-4ADB-8E9F-3EA5BDBCFA6C}" type="slidenum">
              <a:rPr lang="pt-BR" smtClean="0"/>
              <a:pPr/>
              <a:t>35</a:t>
            </a:fld>
            <a:endParaRPr lang="pt-BR" smtClean="0"/>
          </a:p>
        </p:txBody>
      </p:sp>
    </p:spTree>
  </p:cSld>
  <p:clrMapOvr>
    <a:masterClrMapping/>
  </p:clrMapOvr>
  <p:transition spd="med">
    <p:pull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957263"/>
            <a:fld id="{E6B1BB14-3F31-4837-BB8E-0789FB75470A}" type="slidenum">
              <a:rPr lang="pt-BR" smtClean="0"/>
              <a:pPr defTabSz="957263"/>
              <a:t>4</a:t>
            </a:fld>
            <a:endParaRPr lang="pt-BR" smtClean="0"/>
          </a:p>
        </p:txBody>
      </p:sp>
      <p:sp>
        <p:nvSpPr>
          <p:cNvPr id="6349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57200" y="838200"/>
            <a:ext cx="8305800" cy="57150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pt-BR" b="1" smtClean="0">
                <a:solidFill>
                  <a:srgbClr val="00FF00"/>
                </a:solidFill>
              </a:rPr>
              <a:t>UTF </a:t>
            </a:r>
          </a:p>
          <a:p>
            <a:pPr algn="ctr" eaLnBrk="1" hangingPunct="1">
              <a:lnSpc>
                <a:spcPct val="60000"/>
              </a:lnSpc>
              <a:buFont typeface="Wingdings" pitchFamily="2" charset="2"/>
              <a:buNone/>
              <a:defRPr/>
            </a:pPr>
            <a:r>
              <a:rPr lang="pt-BR" smtClean="0">
                <a:solidFill>
                  <a:schemeClr val="hlink"/>
                </a:solidFill>
              </a:rPr>
              <a:t>N</a:t>
            </a:r>
            <a:r>
              <a:rPr lang="pt-BR" baseline="30000" smtClean="0">
                <a:solidFill>
                  <a:schemeClr val="hlink"/>
                </a:solidFill>
              </a:rPr>
              <a:t>o</a:t>
            </a:r>
            <a:r>
              <a:rPr lang="pt-BR" smtClean="0">
                <a:solidFill>
                  <a:schemeClr val="hlink"/>
                </a:solidFill>
              </a:rPr>
              <a:t> de PO da Família com mais de 14 anos </a:t>
            </a:r>
          </a:p>
          <a:p>
            <a:pPr algn="ctr" eaLnBrk="1" hangingPunct="1">
              <a:lnSpc>
                <a:spcPct val="70000"/>
              </a:lnSpc>
              <a:buFont typeface="Wingdings" pitchFamily="2" charset="2"/>
              <a:buNone/>
              <a:defRPr/>
            </a:pPr>
            <a:r>
              <a:rPr lang="pt-BR" smtClean="0"/>
              <a:t>+</a:t>
            </a:r>
          </a:p>
          <a:p>
            <a:pPr algn="ctr" eaLnBrk="1" hangingPunct="1">
              <a:lnSpc>
                <a:spcPct val="50000"/>
              </a:lnSpc>
              <a:buFont typeface="Wingdings" pitchFamily="2" charset="2"/>
              <a:buNone/>
              <a:defRPr/>
            </a:pPr>
            <a:r>
              <a:rPr lang="pt-BR" smtClean="0">
                <a:solidFill>
                  <a:schemeClr val="hlink"/>
                </a:solidFill>
              </a:rPr>
              <a:t>1/2 N</a:t>
            </a:r>
            <a:r>
              <a:rPr lang="pt-BR" baseline="30000" smtClean="0">
                <a:solidFill>
                  <a:schemeClr val="hlink"/>
                </a:solidFill>
              </a:rPr>
              <a:t>o</a:t>
            </a:r>
            <a:r>
              <a:rPr lang="pt-BR" smtClean="0">
                <a:solidFill>
                  <a:schemeClr val="hlink"/>
                </a:solidFill>
              </a:rPr>
              <a:t> de PO da família com - de 14 anos</a:t>
            </a:r>
          </a:p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pt-BR" b="1" smtClean="0">
                <a:solidFill>
                  <a:srgbClr val="00FF00"/>
                </a:solidFill>
              </a:rPr>
              <a:t>UTC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pt-BR" smtClean="0">
                <a:solidFill>
                  <a:schemeClr val="hlink"/>
                </a:solidFill>
              </a:rPr>
              <a:t>Gastos com salários (empr. permanentes e temporários) </a:t>
            </a:r>
            <a:r>
              <a:rPr lang="pt-BR" smtClean="0"/>
              <a:t>+</a:t>
            </a:r>
            <a:r>
              <a:rPr lang="pt-BR" smtClean="0">
                <a:solidFill>
                  <a:schemeClr val="hlink"/>
                </a:solidFill>
              </a:rPr>
              <a:t> valor da cota-parte entregue a parceiros empregados </a:t>
            </a:r>
            <a:r>
              <a:rPr lang="pt-BR" smtClean="0"/>
              <a:t>+</a:t>
            </a:r>
            <a:r>
              <a:rPr lang="pt-BR" smtClean="0">
                <a:solidFill>
                  <a:schemeClr val="hlink"/>
                </a:solidFill>
              </a:rPr>
              <a:t> pagamento de serviços de empreitadas só de mão de obra</a:t>
            </a:r>
          </a:p>
          <a:p>
            <a:pPr algn="ctr" eaLnBrk="1" hangingPunct="1">
              <a:lnSpc>
                <a:spcPct val="70000"/>
              </a:lnSpc>
              <a:buFont typeface="Wingdings" pitchFamily="2" charset="2"/>
              <a:buNone/>
              <a:defRPr/>
            </a:pPr>
            <a:r>
              <a:rPr lang="en-US" smtClean="0">
                <a:effectLst/>
                <a:latin typeface="Symbol" pitchFamily="18" charset="2"/>
              </a:rPr>
              <a:t>¸</a:t>
            </a:r>
            <a:endParaRPr lang="pt-BR" smtClean="0">
              <a:solidFill>
                <a:schemeClr val="hlink"/>
              </a:solidFill>
            </a:endParaRPr>
          </a:p>
          <a:p>
            <a:pPr algn="ctr" eaLnBrk="1" hangingPunct="1">
              <a:lnSpc>
                <a:spcPct val="70000"/>
              </a:lnSpc>
              <a:buFont typeface="Wingdings" pitchFamily="2" charset="2"/>
              <a:buNone/>
              <a:defRPr/>
            </a:pPr>
            <a:r>
              <a:rPr lang="pt-BR" smtClean="0">
                <a:solidFill>
                  <a:schemeClr val="hlink"/>
                </a:solidFill>
              </a:rPr>
              <a:t>(Diária Estadual </a:t>
            </a:r>
            <a:r>
              <a:rPr lang="pt-BR" smtClean="0"/>
              <a:t>x</a:t>
            </a:r>
            <a:r>
              <a:rPr lang="pt-BR" smtClean="0">
                <a:solidFill>
                  <a:schemeClr val="hlink"/>
                </a:solidFill>
              </a:rPr>
              <a:t> 260)</a:t>
            </a:r>
          </a:p>
        </p:txBody>
      </p:sp>
      <p:sp>
        <p:nvSpPr>
          <p:cNvPr id="41988" name="Rectangle 1028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305800" cy="304800"/>
          </a:xfrm>
          <a:noFill/>
        </p:spPr>
        <p:txBody>
          <a:bodyPr/>
          <a:lstStyle/>
          <a:p>
            <a:pPr algn="ctr" eaLnBrk="1" hangingPunct="1"/>
            <a:r>
              <a:rPr lang="pt-BR" sz="4200" b="1" smtClean="0">
                <a:solidFill>
                  <a:schemeClr val="tx1"/>
                </a:solidFill>
              </a:rPr>
              <a:t>Indicadores</a:t>
            </a:r>
            <a:endParaRPr lang="en-US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pull dir="r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957263"/>
            <a:fld id="{80BDBF7C-D3E7-4F50-AB3E-7ADA4CFF7779}" type="slidenum">
              <a:rPr lang="pt-BR" smtClean="0"/>
              <a:pPr defTabSz="957263"/>
              <a:t>5</a:t>
            </a:fld>
            <a:endParaRPr lang="pt-BR" smtClean="0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371600"/>
            <a:ext cx="8001000" cy="45720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pt-BR" b="1" smtClean="0">
                <a:solidFill>
                  <a:srgbClr val="00FF00"/>
                </a:solidFill>
              </a:rPr>
              <a:t>Renda Total (RT)</a:t>
            </a:r>
            <a:endParaRPr lang="pt-BR" smtClean="0">
              <a:solidFill>
                <a:srgbClr val="00FF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pt-BR" smtClean="0">
                <a:solidFill>
                  <a:schemeClr val="hlink"/>
                </a:solidFill>
              </a:rPr>
              <a:t>VBP </a:t>
            </a:r>
            <a:r>
              <a:rPr lang="pt-BR" smtClean="0"/>
              <a:t>+</a:t>
            </a:r>
            <a:r>
              <a:rPr lang="pt-BR" smtClean="0">
                <a:solidFill>
                  <a:schemeClr val="hlink"/>
                </a:solidFill>
              </a:rPr>
              <a:t> Receita Agropecuária indireta </a:t>
            </a:r>
            <a:r>
              <a:rPr lang="pt-BR" smtClean="0"/>
              <a:t>+</a:t>
            </a:r>
            <a:r>
              <a:rPr lang="pt-BR" smtClean="0">
                <a:solidFill>
                  <a:schemeClr val="hlink"/>
                </a:solidFill>
              </a:rPr>
              <a:t> Valor da Produção da Indústria Rural </a:t>
            </a:r>
            <a:r>
              <a:rPr lang="pt-BR" smtClean="0"/>
              <a:t>-</a:t>
            </a:r>
            <a:r>
              <a:rPr lang="pt-BR" smtClean="0">
                <a:solidFill>
                  <a:schemeClr val="hlink"/>
                </a:solidFill>
              </a:rPr>
              <a:t> Despesas Totais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pt-BR" smtClean="0">
              <a:solidFill>
                <a:schemeClr val="hlink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pt-BR" b="1" smtClean="0">
                <a:solidFill>
                  <a:srgbClr val="00FF00"/>
                </a:solidFill>
              </a:rPr>
              <a:t>Renda Monetária (RM)</a:t>
            </a:r>
            <a:endParaRPr lang="pt-BR" b="1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pt-BR" smtClean="0">
                <a:solidFill>
                  <a:schemeClr val="hlink"/>
                </a:solidFill>
              </a:rPr>
              <a:t>Receita Total </a:t>
            </a:r>
            <a:r>
              <a:rPr lang="pt-BR" smtClean="0"/>
              <a:t>-</a:t>
            </a:r>
            <a:r>
              <a:rPr lang="pt-BR" smtClean="0">
                <a:solidFill>
                  <a:schemeClr val="hlink"/>
                </a:solidFill>
              </a:rPr>
              <a:t> Receita da Exploração Mineral </a:t>
            </a:r>
            <a:r>
              <a:rPr lang="pt-BR" smtClean="0"/>
              <a:t>-</a:t>
            </a:r>
            <a:r>
              <a:rPr lang="pt-BR" smtClean="0">
                <a:solidFill>
                  <a:schemeClr val="hlink"/>
                </a:solidFill>
              </a:rPr>
              <a:t> Despesas Totais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609600"/>
            <a:ext cx="8305800" cy="533400"/>
          </a:xfrm>
          <a:noFill/>
        </p:spPr>
        <p:txBody>
          <a:bodyPr/>
          <a:lstStyle/>
          <a:p>
            <a:pPr algn="ctr" eaLnBrk="1" hangingPunct="1"/>
            <a:r>
              <a:rPr lang="pt-BR" sz="4200" b="1" smtClean="0">
                <a:solidFill>
                  <a:schemeClr val="tx1"/>
                </a:solidFill>
              </a:rPr>
              <a:t>Indicadores</a:t>
            </a:r>
            <a:endParaRPr lang="en-US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pull dir="r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957263"/>
            <a:fld id="{C3A9FCAD-6462-4874-96F0-B0246FC9DB12}" type="slidenum">
              <a:rPr lang="pt-BR" smtClean="0"/>
              <a:pPr defTabSz="957263"/>
              <a:t>6</a:t>
            </a:fld>
            <a:endParaRPr lang="pt-BR" smtClean="0"/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z="3400" b="1" smtClean="0">
                <a:solidFill>
                  <a:schemeClr val="tx1"/>
                </a:solidFill>
              </a:rPr>
              <a:t>BRASIL - Total de Estab, Área total (ha), Valores (em mil Reais) e Percentuais</a:t>
            </a:r>
            <a:endParaRPr lang="pt-BR" b="1" smtClean="0">
              <a:solidFill>
                <a:schemeClr val="tx1"/>
              </a:solidFill>
            </a:endParaRP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>
            <p:ph type="tbl" idx="1"/>
          </p:nvPr>
        </p:nvGraphicFramePr>
        <p:xfrm>
          <a:off x="228600" y="1981200"/>
          <a:ext cx="8686800" cy="2855913"/>
        </p:xfrm>
        <a:graphic>
          <a:graphicData uri="http://schemas.openxmlformats.org/presentationml/2006/ole">
            <p:oleObj spid="_x0000_s1026" name="Planilha" r:id="rId3" imgW="8487091" imgH="2791307" progId="Excel.Sheet.8">
              <p:embed/>
            </p:oleObj>
          </a:graphicData>
        </a:graphic>
      </p:graphicFrame>
    </p:spTree>
  </p:cSld>
  <p:clrMapOvr>
    <a:masterClrMapping/>
  </p:clrMapOvr>
  <p:transition spd="med">
    <p:pull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957263"/>
            <a:fld id="{337AABDD-F76F-4F2F-BB85-50979EABA6F5}" type="slidenum">
              <a:rPr lang="pt-BR" smtClean="0"/>
              <a:pPr defTabSz="957263"/>
              <a:t>7</a:t>
            </a:fld>
            <a:endParaRPr lang="pt-BR" smtClean="0"/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z="3400" b="1" smtClean="0">
                <a:solidFill>
                  <a:schemeClr val="tx1"/>
                </a:solidFill>
              </a:rPr>
              <a:t>BRASIL - Agricultura Familiar: Perc. de Estabelecimentos, Área e VBP</a:t>
            </a:r>
            <a:endParaRPr lang="pt-BR" smtClean="0">
              <a:solidFill>
                <a:schemeClr val="tx1"/>
              </a:solidFill>
              <a:latin typeface="Arial" pitchFamily="34" charset="0"/>
            </a:endParaRP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>
            <p:ph type="chart" idx="1"/>
          </p:nvPr>
        </p:nvGraphicFramePr>
        <p:xfrm>
          <a:off x="762000" y="1676400"/>
          <a:ext cx="7924800" cy="4648200"/>
        </p:xfrm>
        <a:graphic>
          <a:graphicData uri="http://schemas.openxmlformats.org/presentationml/2006/ole">
            <p:oleObj spid="_x0000_s2050" name="Planilha" r:id="rId3" imgW="4343761" imgH="2562707" progId="Excel.Sheet.8">
              <p:embed/>
            </p:oleObj>
          </a:graphicData>
        </a:graphic>
      </p:graphicFrame>
    </p:spTree>
  </p:cSld>
  <p:clrMapOvr>
    <a:masterClrMapping/>
  </p:clrMapOvr>
  <p:transition spd="med">
    <p:pull dir="r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Espaço Reservado para Número de Slide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957263"/>
            <a:fld id="{664DA958-B0B6-478A-80B8-80C9B95DAF25}" type="slidenum">
              <a:rPr lang="pt-BR" smtClean="0"/>
              <a:pPr defTabSz="957263"/>
              <a:t>8</a:t>
            </a:fld>
            <a:endParaRPr lang="pt-BR" smtClean="0"/>
          </a:p>
        </p:txBody>
      </p:sp>
      <p:sp>
        <p:nvSpPr>
          <p:cNvPr id="307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z="3400" b="1" smtClean="0">
                <a:solidFill>
                  <a:schemeClr val="tx1"/>
                </a:solidFill>
              </a:rPr>
              <a:t>Total de Estab. Familiares, Área total (ha), Valores (em mil Reais) e Percentuais</a:t>
            </a:r>
            <a:endParaRPr lang="pt-BR" b="1" smtClean="0">
              <a:solidFill>
                <a:schemeClr val="tx1"/>
              </a:solidFill>
            </a:endParaRPr>
          </a:p>
        </p:txBody>
      </p:sp>
      <p:graphicFrame>
        <p:nvGraphicFramePr>
          <p:cNvPr id="3074" name="Object 1027"/>
          <p:cNvGraphicFramePr>
            <a:graphicFrameLocks noChangeAspect="1"/>
          </p:cNvGraphicFramePr>
          <p:nvPr>
            <p:ph type="tbl" idx="1"/>
          </p:nvPr>
        </p:nvGraphicFramePr>
        <p:xfrm>
          <a:off x="381000" y="1905000"/>
          <a:ext cx="8458200" cy="4027488"/>
        </p:xfrm>
        <a:graphic>
          <a:graphicData uri="http://schemas.openxmlformats.org/presentationml/2006/ole">
            <p:oleObj spid="_x0000_s3074" name="Planilha" r:id="rId4" imgW="5782172" imgH="1991207" progId="Excel.Sheet.8">
              <p:embed/>
            </p:oleObj>
          </a:graphicData>
        </a:graphic>
      </p:graphicFrame>
    </p:spTree>
  </p:cSld>
  <p:clrMapOvr>
    <a:masterClrMapping/>
  </p:clrMapOvr>
  <p:transition spd="med">
    <p:pull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Espaço Reservado para Número de Slide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957263"/>
            <a:fld id="{AFD8E992-3D11-47F9-BD1F-E6AE27079A64}" type="slidenum">
              <a:rPr lang="pt-BR" smtClean="0"/>
              <a:pPr defTabSz="957263"/>
              <a:t>9</a:t>
            </a:fld>
            <a:endParaRPr lang="pt-BR" smtClean="0"/>
          </a:p>
        </p:txBody>
      </p:sp>
      <p:sp>
        <p:nvSpPr>
          <p:cNvPr id="41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z="3400" b="1" smtClean="0">
                <a:solidFill>
                  <a:schemeClr val="tx1"/>
                </a:solidFill>
              </a:rPr>
              <a:t>Área Média dos Estabelecimentos Familiares e Patronais (Em ha)</a:t>
            </a:r>
            <a:endParaRPr lang="pt-BR" smtClean="0">
              <a:solidFill>
                <a:schemeClr val="tx1"/>
              </a:solidFill>
              <a:latin typeface="Arial" pitchFamily="34" charset="0"/>
            </a:endParaRPr>
          </a:p>
        </p:txBody>
      </p:sp>
      <p:graphicFrame>
        <p:nvGraphicFramePr>
          <p:cNvPr id="4098" name="Object 5"/>
          <p:cNvGraphicFramePr>
            <a:graphicFrameLocks noChangeAspect="1"/>
          </p:cNvGraphicFramePr>
          <p:nvPr>
            <p:ph type="body" sz="half" idx="1"/>
          </p:nvPr>
        </p:nvGraphicFramePr>
        <p:xfrm>
          <a:off x="228600" y="2514600"/>
          <a:ext cx="4191000" cy="2859088"/>
        </p:xfrm>
        <a:graphic>
          <a:graphicData uri="http://schemas.openxmlformats.org/presentationml/2006/ole">
            <p:oleObj spid="_x0000_s4098" name="Planilha" r:id="rId3" imgW="3810361" imgH="2543537" progId="Excel.Sheet.8">
              <p:embed/>
            </p:oleObj>
          </a:graphicData>
        </a:graphic>
      </p:graphicFrame>
      <p:graphicFrame>
        <p:nvGraphicFramePr>
          <p:cNvPr id="4099" name="Object 6"/>
          <p:cNvGraphicFramePr>
            <a:graphicFrameLocks noChangeAspect="1"/>
          </p:cNvGraphicFramePr>
          <p:nvPr>
            <p:ph type="chart" sz="half" idx="2"/>
          </p:nvPr>
        </p:nvGraphicFramePr>
        <p:xfrm>
          <a:off x="4572000" y="2514600"/>
          <a:ext cx="4572000" cy="2851150"/>
        </p:xfrm>
        <a:graphic>
          <a:graphicData uri="http://schemas.openxmlformats.org/presentationml/2006/ole">
            <p:oleObj spid="_x0000_s4099" name="Planilha" r:id="rId4" imgW="3819751" imgH="2524366" progId="Excel.Sheet.8">
              <p:embed/>
            </p:oleObj>
          </a:graphicData>
        </a:graphic>
      </p:graphicFrame>
    </p:spTree>
  </p:cSld>
  <p:clrMapOvr>
    <a:masterClrMapping/>
  </p:clrMapOvr>
  <p:transition spd="med">
    <p:pull dir="ru"/>
  </p:transition>
</p:sld>
</file>

<file path=ppt/theme/theme1.xml><?xml version="1.0" encoding="utf-8"?>
<a:theme xmlns:a="http://schemas.openxmlformats.org/drawingml/2006/main" name="Azurado">
  <a:themeElements>
    <a:clrScheme name="">
      <a:dk1>
        <a:srgbClr val="000099"/>
      </a:dk1>
      <a:lt1>
        <a:srgbClr val="FFFF00"/>
      </a:lt1>
      <a:dk2>
        <a:srgbClr val="0033CC"/>
      </a:dk2>
      <a:lt2>
        <a:srgbClr val="FFFF66"/>
      </a:lt2>
      <a:accent1>
        <a:srgbClr val="00CCCC"/>
      </a:accent1>
      <a:accent2>
        <a:srgbClr val="6666FF"/>
      </a:accent2>
      <a:accent3>
        <a:srgbClr val="AAADE2"/>
      </a:accent3>
      <a:accent4>
        <a:srgbClr val="DADA00"/>
      </a:accent4>
      <a:accent5>
        <a:srgbClr val="AAE2E2"/>
      </a:accent5>
      <a:accent6>
        <a:srgbClr val="5C5CE7"/>
      </a:accent6>
      <a:hlink>
        <a:srgbClr val="FFFFFF"/>
      </a:hlink>
      <a:folHlink>
        <a:srgbClr val="CC99FF"/>
      </a:folHlink>
    </a:clrScheme>
    <a:fontScheme name="Azur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Azurado 1">
        <a:dk1>
          <a:srgbClr val="000000"/>
        </a:dk1>
        <a:lt1>
          <a:srgbClr val="FFFFFF"/>
        </a:lt1>
        <a:dk2>
          <a:srgbClr val="3333FF"/>
        </a:dk2>
        <a:lt2>
          <a:srgbClr val="00FFFF"/>
        </a:lt2>
        <a:accent1>
          <a:srgbClr val="00CCCC"/>
        </a:accent1>
        <a:accent2>
          <a:srgbClr val="6666FF"/>
        </a:accent2>
        <a:accent3>
          <a:srgbClr val="ADADFF"/>
        </a:accent3>
        <a:accent4>
          <a:srgbClr val="DADADA"/>
        </a:accent4>
        <a:accent5>
          <a:srgbClr val="AAE2E2"/>
        </a:accent5>
        <a:accent6>
          <a:srgbClr val="5C5CE7"/>
        </a:accent6>
        <a:hlink>
          <a:srgbClr val="CCCC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zurado 2">
        <a:dk1>
          <a:srgbClr val="000000"/>
        </a:dk1>
        <a:lt1>
          <a:srgbClr val="CCECFF"/>
        </a:lt1>
        <a:dk2>
          <a:srgbClr val="330099"/>
        </a:dk2>
        <a:lt2>
          <a:srgbClr val="0099CC"/>
        </a:lt2>
        <a:accent1>
          <a:srgbClr val="009999"/>
        </a:accent1>
        <a:accent2>
          <a:srgbClr val="FF99CC"/>
        </a:accent2>
        <a:accent3>
          <a:srgbClr val="E2F4FF"/>
        </a:accent3>
        <a:accent4>
          <a:srgbClr val="000000"/>
        </a:accent4>
        <a:accent5>
          <a:srgbClr val="AACACA"/>
        </a:accent5>
        <a:accent6>
          <a:srgbClr val="E78AB9"/>
        </a:accent6>
        <a:hlink>
          <a:srgbClr val="6600CC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zurado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Office\Templates\Estruturas de apresentação\Azurado.pot</Template>
  <TotalTime>1246</TotalTime>
  <Words>785</Words>
  <Application>Microsoft Office PowerPoint</Application>
  <PresentationFormat>Transparência</PresentationFormat>
  <Paragraphs>223</Paragraphs>
  <Slides>35</Slides>
  <Notes>5</Notes>
  <HiddenSlides>1</HiddenSlides>
  <MMClips>0</MMClips>
  <ScaleCrop>false</ScaleCrop>
  <HeadingPairs>
    <vt:vector size="8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Servidores OLE incorporados</vt:lpstr>
      </vt:variant>
      <vt:variant>
        <vt:i4>3</vt:i4>
      </vt:variant>
      <vt:variant>
        <vt:lpstr>Títulos de slides</vt:lpstr>
      </vt:variant>
      <vt:variant>
        <vt:i4>35</vt:i4>
      </vt:variant>
    </vt:vector>
  </HeadingPairs>
  <TitlesOfParts>
    <vt:vector size="45" baseType="lpstr">
      <vt:lpstr>Times New Roman</vt:lpstr>
      <vt:lpstr>Arial</vt:lpstr>
      <vt:lpstr>Wingdings</vt:lpstr>
      <vt:lpstr>Symbol</vt:lpstr>
      <vt:lpstr>Century Schoolbook</vt:lpstr>
      <vt:lpstr>Calibri</vt:lpstr>
      <vt:lpstr>Azurado</vt:lpstr>
      <vt:lpstr>Planilha de trabalho do Microsoft Excel</vt:lpstr>
      <vt:lpstr>Microsoft Word Picture</vt:lpstr>
      <vt:lpstr>Gráfico do Microsoft Office Excel</vt:lpstr>
      <vt:lpstr>AGRICULTURA FAMILIAR UMA ANÁLISE A PARTIR DO CENSO AGROP. 95/96</vt:lpstr>
      <vt:lpstr>Objetivos</vt:lpstr>
      <vt:lpstr>Metodologia</vt:lpstr>
      <vt:lpstr>Indicadores</vt:lpstr>
      <vt:lpstr>Indicadores</vt:lpstr>
      <vt:lpstr>BRASIL - Total de Estab, Área total (ha), Valores (em mil Reais) e Percentuais</vt:lpstr>
      <vt:lpstr>BRASIL - Agricultura Familiar: Perc. de Estabelecimentos, Área e VBP</vt:lpstr>
      <vt:lpstr>Total de Estab. Familiares, Área total (ha), Valores (em mil Reais) e Percentuais</vt:lpstr>
      <vt:lpstr>Área Média dos Estabelecimentos Familiares e Patronais (Em ha)</vt:lpstr>
      <vt:lpstr>Renda Total (RT) e Renda Monetária (RM) por estab. e Renda Total por Ha</vt:lpstr>
      <vt:lpstr>RT/Ha dos Estabelecimentos Familiares e Patronais</vt:lpstr>
      <vt:lpstr>Slide 12</vt:lpstr>
      <vt:lpstr>Agricultores Familiares Proprietários: Percentual de Estabelecimentos e Área </vt:lpstr>
      <vt:lpstr>Agricul. Familiares e Patronais: Perc. de Estab. e Área segundo Extratos de área (ha)</vt:lpstr>
      <vt:lpstr>BRASIL - Agric. Familiares: Perc. de Estab. e Área segundo Estrato de Área (ha)</vt:lpstr>
      <vt:lpstr>Pessoal Ocupado: Agricultura Familiar e Patronal</vt:lpstr>
      <vt:lpstr> Hectares por Pessoa Ocupada na Agricultura Familiar e Patronal </vt:lpstr>
      <vt:lpstr>Uso de Tecnologia entre os Agricultores Familiares e Patronais</vt:lpstr>
      <vt:lpstr>Agric. Familiar: % do Valor Bruto da Produção (VBP) de produtos selecionados</vt:lpstr>
      <vt:lpstr>Agric. Familiar: % do Valor Bruto da Produção (VBP) de produtos selecionados da Pecuária</vt:lpstr>
      <vt:lpstr>BRASIL: Percentual do VBP Total produzido nos Estabelecimentos Familiares</vt:lpstr>
      <vt:lpstr>Perc. dos Invest. em Compra de Terras pelos Agric. Familiares e Patronais</vt:lpstr>
      <vt:lpstr>Percentuais de Estabelecimentos e Área segundo a Renda Total (RT)</vt:lpstr>
      <vt:lpstr>BRASIL: Percentuais de Estab. Familiares e Área segundo Grupos de Renda Total</vt:lpstr>
      <vt:lpstr>MO Familiar, Emprego Perm. e Serviços na Agricultura Familiar e Patronal</vt:lpstr>
      <vt:lpstr>    AGRICULTURA FAMILIAR E IRRIGAÇAO </vt:lpstr>
      <vt:lpstr>Slide 27</vt:lpstr>
      <vt:lpstr>Exigências da Irrigação </vt:lpstr>
      <vt:lpstr>Slide 29</vt:lpstr>
      <vt:lpstr>   Produtores patronais de inhame: Paraíba Mata  O cultivo do inhame demanda muito trabalho e  precisa de muita água</vt:lpstr>
      <vt:lpstr>Produtor familiar intensivo e diversificado Áreas variam entre 3 e 10 hectares</vt:lpstr>
      <vt:lpstr>Perímetros Irrigados PETROLINA</vt:lpstr>
      <vt:lpstr>Renda Total Petrolina: Irrigado</vt:lpstr>
      <vt:lpstr>Slide 34</vt:lpstr>
      <vt:lpstr>Fim da Terceira Parte</vt:lpstr>
    </vt:vector>
  </TitlesOfParts>
  <Company>DESER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AGRICULTURA FAMILIAR - UMA VISÃO A PARTIR DO CENSO AGROPECUÁRIO 95/96</dc:title>
  <dc:creator>DESER</dc:creator>
  <cp:lastModifiedBy>Carlos</cp:lastModifiedBy>
  <cp:revision>62</cp:revision>
  <cp:lastPrinted>1999-11-20T14:52:32Z</cp:lastPrinted>
  <dcterms:created xsi:type="dcterms:W3CDTF">1999-10-14T11:34:19Z</dcterms:created>
  <dcterms:modified xsi:type="dcterms:W3CDTF">2010-03-05T20:03:03Z</dcterms:modified>
</cp:coreProperties>
</file>