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10"/>
  </p:notes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756" autoAdjust="0"/>
  </p:normalViewPr>
  <p:slideViewPr>
    <p:cSldViewPr>
      <p:cViewPr varScale="1">
        <p:scale>
          <a:sx n="71" d="100"/>
          <a:sy n="71" d="100"/>
        </p:scale>
        <p:origin x="-85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8" d="100"/>
          <a:sy n="58" d="100"/>
        </p:scale>
        <p:origin x="-181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9D0A792-E551-496B-B5DD-E9A4D361056A}" type="datetimeFigureOut">
              <a:rPr lang="pt-BR"/>
              <a:pPr>
                <a:defRPr/>
              </a:pPr>
              <a:t>05/03/2010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BR" noProof="0" smtClean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noProof="0" smtClean="0"/>
              <a:t>Clique para editar os estilos do texto mestre</a:t>
            </a:r>
          </a:p>
          <a:p>
            <a:pPr lvl="1"/>
            <a:r>
              <a:rPr lang="pt-BR" noProof="0" smtClean="0"/>
              <a:t>Segundo nível</a:t>
            </a:r>
          </a:p>
          <a:p>
            <a:pPr lvl="2"/>
            <a:r>
              <a:rPr lang="pt-BR" noProof="0" smtClean="0"/>
              <a:t>Terceiro nível</a:t>
            </a:r>
          </a:p>
          <a:p>
            <a:pPr lvl="3"/>
            <a:r>
              <a:rPr lang="pt-BR" noProof="0" smtClean="0"/>
              <a:t>Quarto nível</a:t>
            </a:r>
          </a:p>
          <a:p>
            <a:pPr lvl="4"/>
            <a:r>
              <a:rPr lang="pt-BR" noProof="0" smtClean="0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9038A456-3E84-4B58-9D72-98CA43473B29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4572000" cy="68580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pt-BR"/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685800" y="990600"/>
            <a:ext cx="5181600" cy="1905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pt-BR"/>
          </a:p>
        </p:txBody>
      </p:sp>
      <p:grpSp>
        <p:nvGrpSpPr>
          <p:cNvPr id="6" name="Group 18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7" name="AutoShape 12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8" name="AutoShape 13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</p:grpSp>
      <p:sp>
        <p:nvSpPr>
          <p:cNvPr id="819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36576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211" name="Rectangle 19"/>
          <p:cNvSpPr>
            <a:spLocks noGrp="1" noChangeArrowheads="1"/>
          </p:cNvSpPr>
          <p:nvPr>
            <p:ph type="ctrTitle" sz="quarter"/>
          </p:nvPr>
        </p:nvSpPr>
        <p:spPr>
          <a:xfrm>
            <a:off x="936625" y="1425575"/>
            <a:ext cx="7772400" cy="1143000"/>
          </a:xfr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Rectangle 14"/>
          <p:cNvSpPr>
            <a:spLocks noGrp="1" noChangeArrowheads="1"/>
          </p:cNvSpPr>
          <p:nvPr>
            <p:ph type="dt" sz="quarter" idx="10"/>
          </p:nvPr>
        </p:nvSpPr>
        <p:spPr>
          <a:xfrm>
            <a:off x="2667000" y="6553200"/>
            <a:ext cx="19050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5195888" y="6553200"/>
            <a:ext cx="3279775" cy="304800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Rectangle 1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525" y="6359525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pPr>
              <a:defRPr/>
            </a:pPr>
            <a:fld id="{2CDFF016-2E34-46A0-99FA-D8B5BF06C2C0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F31180-5E55-4D34-A26D-C2EF7591B5C2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915150" y="762000"/>
            <a:ext cx="2000250" cy="5334000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914400" y="762000"/>
            <a:ext cx="5848350" cy="5334000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1EA25D-5E83-4F93-862D-2098851ECE52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ítulo e 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abela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733800"/>
          </a:xfrm>
        </p:spPr>
        <p:txBody>
          <a:bodyPr/>
          <a:lstStyle/>
          <a:p>
            <a:pPr lvl="0"/>
            <a:endParaRPr lang="pt-BR" noProof="0" smtClean="0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85C7CF-B7F0-44D8-911A-030F06A12343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3E7639-0EE2-4F46-B42B-D08976C4A970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FD2E5B-0A47-4E73-BA16-F3417C5EC3E7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914400" y="2362200"/>
            <a:ext cx="39243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991100" y="2362200"/>
            <a:ext cx="39243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B7C131-276E-4B0B-9ECB-AADE66C3E1A6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200032-058E-4614-8B75-CB35595F5760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F71BBE-1541-4D67-BDFD-4B5A9C1E211E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E7D9B7-877F-4B5B-9AB2-2745E4AEB445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D502E5-426F-4422-B162-C9E0B6EECD00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D95360-3131-4E75-BA58-C2CA8743EC6B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2"/>
          <p:cNvGrpSpPr>
            <a:grpSpLocks/>
          </p:cNvGrpSpPr>
          <p:nvPr/>
        </p:nvGrpSpPr>
        <p:grpSpPr bwMode="auto">
          <a:xfrm>
            <a:off x="0" y="0"/>
            <a:ext cx="3200400" cy="6858000"/>
            <a:chOff x="0" y="0"/>
            <a:chExt cx="2016" cy="4320"/>
          </a:xfrm>
        </p:grpSpPr>
        <p:sp>
          <p:nvSpPr>
            <p:cNvPr id="102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2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</p:grpSp>
      <p:sp>
        <p:nvSpPr>
          <p:cNvPr id="1029" name="AutoShape 5"/>
          <p:cNvSpPr>
            <a:spLocks noChangeArrowheads="1"/>
          </p:cNvSpPr>
          <p:nvPr/>
        </p:nvSpPr>
        <p:spPr bwMode="auto">
          <a:xfrm>
            <a:off x="762000" y="762000"/>
            <a:ext cx="5105400" cy="609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pt-BR"/>
          </a:p>
        </p:txBody>
      </p:sp>
      <p:sp>
        <p:nvSpPr>
          <p:cNvPr id="2052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762000"/>
            <a:ext cx="8001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3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362200"/>
            <a:ext cx="80010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01040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36875" y="6529388"/>
            <a:ext cx="289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3436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  <a:spAutoFit/>
          </a:bodyPr>
          <a:lstStyle>
            <a:lvl1pPr>
              <a:defRPr sz="2600" b="1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AA229DEE-375F-4FA3-BF74-F9076946DC7A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  <p:grpSp>
        <p:nvGrpSpPr>
          <p:cNvPr id="2057" name="Group 21"/>
          <p:cNvGrpSpPr>
            <a:grpSpLocks/>
          </p:cNvGrpSpPr>
          <p:nvPr/>
        </p:nvGrpSpPr>
        <p:grpSpPr bwMode="auto">
          <a:xfrm>
            <a:off x="228600" y="1981200"/>
            <a:ext cx="7391400" cy="319088"/>
            <a:chOff x="144" y="1248"/>
            <a:chExt cx="4656" cy="201"/>
          </a:xfrm>
        </p:grpSpPr>
        <p:sp>
          <p:nvSpPr>
            <p:cNvPr id="1036" name="AutoShape 12"/>
            <p:cNvSpPr>
              <a:spLocks noChangeArrowheads="1"/>
            </p:cNvSpPr>
            <p:nvPr/>
          </p:nvSpPr>
          <p:spPr bwMode="auto">
            <a:xfrm>
              <a:off x="384" y="1248"/>
              <a:ext cx="4416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1044" name="AutoShape 20"/>
            <p:cNvSpPr>
              <a:spLocks noChangeArrowheads="1"/>
            </p:cNvSpPr>
            <p:nvPr/>
          </p:nvSpPr>
          <p:spPr bwMode="auto">
            <a:xfrm flipH="1">
              <a:off x="144" y="1248"/>
              <a:ext cx="248" cy="201"/>
            </a:xfrm>
            <a:prstGeom prst="flowChartDelay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9" r:id="rId1"/>
    <p:sldLayoutId id="2147483888" r:id="rId2"/>
    <p:sldLayoutId id="2147483889" r:id="rId3"/>
    <p:sldLayoutId id="2147483890" r:id="rId4"/>
    <p:sldLayoutId id="2147483891" r:id="rId5"/>
    <p:sldLayoutId id="2147483892" r:id="rId6"/>
    <p:sldLayoutId id="2147483893" r:id="rId7"/>
    <p:sldLayoutId id="2147483894" r:id="rId8"/>
    <p:sldLayoutId id="2147483895" r:id="rId9"/>
    <p:sldLayoutId id="2147483896" r:id="rId10"/>
    <p:sldLayoutId id="2147483897" r:id="rId11"/>
    <p:sldLayoutId id="2147483898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8688" y="1214438"/>
            <a:ext cx="7772400" cy="1071562"/>
          </a:xfrm>
        </p:spPr>
        <p:txBody>
          <a:bodyPr/>
          <a:lstStyle/>
          <a:p>
            <a:pPr eaLnBrk="1" hangingPunct="1"/>
            <a:r>
              <a:rPr lang="en-US" sz="3200" smtClean="0">
                <a:cs typeface="Times New Roman" pitchFamily="18" charset="0"/>
              </a:rPr>
              <a:t>Agricultura Familiar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2857500"/>
            <a:ext cx="7358063" cy="1785938"/>
          </a:xfrm>
        </p:spPr>
        <p:txBody>
          <a:bodyPr/>
          <a:lstStyle/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r>
              <a:rPr lang="pt-BR" sz="2400" dirty="0" smtClean="0">
                <a:solidFill>
                  <a:srgbClr val="808080"/>
                </a:solidFill>
                <a:latin typeface="AvantGarde Bk BT"/>
                <a:cs typeface="Times New Roman" pitchFamily="18" charset="0"/>
              </a:rPr>
              <a:t>Ministério de Desenvolvimento Agrário/UNB/SBPC</a:t>
            </a: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r>
              <a:rPr lang="pt-BR" sz="2400" dirty="0" smtClean="0">
                <a:solidFill>
                  <a:srgbClr val="808080"/>
                </a:solidFill>
                <a:latin typeface="AvantGarde Bk BT"/>
                <a:cs typeface="Times New Roman" pitchFamily="18" charset="0"/>
              </a:rPr>
              <a:t>IICA</a:t>
            </a: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eaLnBrk="1" hangingPunct="1">
              <a:tabLst>
                <a:tab pos="2698750" algn="ctr"/>
                <a:tab pos="5399088" algn="r"/>
              </a:tabLst>
            </a:pPr>
            <a:r>
              <a:rPr lang="pt-BR" sz="2400" dirty="0" smtClean="0"/>
              <a:t>Carlos </a:t>
            </a:r>
            <a:r>
              <a:rPr lang="pt-BR" sz="2400" dirty="0" err="1" smtClean="0"/>
              <a:t>E.Guanziroli</a:t>
            </a:r>
            <a:r>
              <a:rPr lang="pt-BR" sz="2400" dirty="0" smtClean="0"/>
              <a:t> </a:t>
            </a:r>
            <a:r>
              <a:rPr lang="pt-BR" sz="2000" dirty="0" smtClean="0"/>
              <a:t>(UFF)</a:t>
            </a:r>
            <a:endParaRPr lang="pt-BR" sz="2400" dirty="0" smtClean="0"/>
          </a:p>
          <a:p>
            <a:pPr eaLnBrk="1" hangingPunct="1">
              <a:tabLst>
                <a:tab pos="2698750" algn="ctr"/>
                <a:tab pos="5399088" algn="r"/>
              </a:tabLst>
            </a:pPr>
            <a:r>
              <a:rPr lang="pt-BR" sz="1800" dirty="0" smtClean="0"/>
              <a:t>guanzi@ism.com.br</a:t>
            </a:r>
            <a:endParaRPr lang="en-US" sz="1800" dirty="0" smtClean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t-BR"/>
          </a:p>
        </p:txBody>
      </p:sp>
      <p:pic>
        <p:nvPicPr>
          <p:cNvPr id="7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5286388"/>
            <a:ext cx="1668780" cy="821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Objetivo do Curso</a:t>
            </a:r>
          </a:p>
        </p:txBody>
      </p:sp>
      <p:sp>
        <p:nvSpPr>
          <p:cNvPr id="4099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i="1" smtClean="0"/>
              <a:t>Dar noções gerais sobre o papel da agricultura familiar no desenvolvimento rural e apresentar metodologias conhecidas e validadas por organismos internacionais das Nações Unidas, que permitam aos interlocutores obter ferramentas concretas de intervenção para seus trabalhos em suas realidades regionais e rurais.</a:t>
            </a:r>
          </a:p>
          <a:p>
            <a:endParaRPr lang="pt-BR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Síntese das Aulas</a:t>
            </a:r>
          </a:p>
        </p:txBody>
      </p:sp>
      <p:sp>
        <p:nvSpPr>
          <p:cNvPr id="512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sz="2000" dirty="0" smtClean="0"/>
              <a:t>Breve Histórico das Reformas Agrárias.</a:t>
            </a:r>
          </a:p>
          <a:p>
            <a:r>
              <a:rPr lang="pt-BR" sz="2000" dirty="0" smtClean="0"/>
              <a:t>Elementos de Micro Economia Agrícola</a:t>
            </a:r>
          </a:p>
          <a:p>
            <a:r>
              <a:rPr lang="pt-BR" sz="2000" dirty="0" smtClean="0"/>
              <a:t>Economias de Escopo,  Sistemas Produtivos </a:t>
            </a:r>
          </a:p>
          <a:p>
            <a:r>
              <a:rPr lang="pt-BR" sz="2000" dirty="0" smtClean="0"/>
              <a:t>Papel da Agricultura Familiar na Estrutura Agrária do Brasil</a:t>
            </a:r>
          </a:p>
          <a:p>
            <a:r>
              <a:rPr lang="pt-BR" sz="2000" dirty="0" smtClean="0"/>
              <a:t>Políticas </a:t>
            </a:r>
            <a:r>
              <a:rPr lang="pt-BR" sz="2000" dirty="0" smtClean="0"/>
              <a:t>Agrícolas, Subsídios, Desenvolvimento Rural. </a:t>
            </a:r>
          </a:p>
          <a:p>
            <a:r>
              <a:rPr lang="pt-BR" sz="2000" dirty="0" smtClean="0"/>
              <a:t>Políticas </a:t>
            </a:r>
            <a:r>
              <a:rPr lang="pt-BR" sz="2000" dirty="0" smtClean="0"/>
              <a:t>Agrárias, Desenvolvimento </a:t>
            </a:r>
            <a:r>
              <a:rPr lang="pt-BR" sz="2000" dirty="0" smtClean="0"/>
              <a:t>Territorial</a:t>
            </a:r>
          </a:p>
          <a:p>
            <a:r>
              <a:rPr lang="pt-BR" sz="2000" dirty="0" smtClean="0"/>
              <a:t>Agricultura Familiar e Meio Ambiente</a:t>
            </a:r>
          </a:p>
          <a:p>
            <a:r>
              <a:rPr lang="pt-BR" sz="2000" dirty="0" smtClean="0"/>
              <a:t>Discussão do Conteúdo Global do Curso e Avaliação.</a:t>
            </a:r>
          </a:p>
          <a:p>
            <a:endParaRPr lang="pt-BR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1ª aula</a:t>
            </a:r>
          </a:p>
        </p:txBody>
      </p:sp>
      <p:sp>
        <p:nvSpPr>
          <p:cNvPr id="6147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smtClean="0"/>
              <a:t>Introdução com Breve Histórico das Reformas Agrárias no mundo, na América Latina entre 1900 e 2000. História do Desenvolvimento Agrário e da Agricultura Familiar no Brasil, Lutas Sociais, Planos de Reforma Agrária da Nova República até o presente.</a:t>
            </a:r>
          </a:p>
          <a:p>
            <a:endParaRPr lang="pt-B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Reformas Agrárias Revolucionárias</a:t>
            </a:r>
          </a:p>
        </p:txBody>
      </p:sp>
      <p:graphicFrame>
        <p:nvGraphicFramePr>
          <p:cNvPr id="4" name="Tabela 3"/>
          <p:cNvGraphicFramePr>
            <a:graphicFrameLocks noGrp="1"/>
          </p:cNvGraphicFramePr>
          <p:nvPr/>
        </p:nvGraphicFramePr>
        <p:xfrm>
          <a:off x="928688" y="2497138"/>
          <a:ext cx="7858181" cy="3931732"/>
        </p:xfrm>
        <a:graphic>
          <a:graphicData uri="http://schemas.openxmlformats.org/drawingml/2006/table">
            <a:tbl>
              <a:tblPr/>
              <a:tblGrid>
                <a:gridCol w="900417"/>
                <a:gridCol w="1091414"/>
                <a:gridCol w="1091414"/>
                <a:gridCol w="1091414"/>
                <a:gridCol w="3683522"/>
              </a:tblGrid>
              <a:tr h="9829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 b="1" dirty="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País</a:t>
                      </a:r>
                      <a:endParaRPr lang="pt-BR" sz="2000" dirty="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 b="1" dirty="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Período da reforma</a:t>
                      </a:r>
                      <a:endParaRPr lang="pt-BR" sz="2000" dirty="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 b="1" dirty="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Área afetada</a:t>
                      </a:r>
                      <a:endParaRPr lang="pt-BR" sz="20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 b="1" dirty="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(ha) e %</a:t>
                      </a:r>
                      <a:endParaRPr lang="pt-BR" sz="2000" dirty="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 b="1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Total de beneficia</a:t>
                      </a:r>
                      <a:endParaRPr lang="pt-BR" sz="200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 b="1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rios e %</a:t>
                      </a:r>
                      <a:endParaRPr lang="pt-BR" sz="200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 b="1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Problemas</a:t>
                      </a:r>
                      <a:endParaRPr lang="pt-BR" sz="200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29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México</a:t>
                      </a:r>
                      <a:endParaRPr lang="pt-BR" sz="200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1922-1968</a:t>
                      </a:r>
                      <a:endParaRPr lang="pt-BR" sz="200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64 milhões 50%</a:t>
                      </a:r>
                      <a:endParaRPr lang="pt-BR" sz="200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 dirty="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50%</a:t>
                      </a:r>
                      <a:endParaRPr lang="pt-BR" sz="2000" dirty="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 dirty="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Depois de 1940 priorizou-se industria, viés urbano, abandonou-se à assistência técnica e o credito.</a:t>
                      </a:r>
                      <a:endParaRPr lang="pt-BR" sz="2000" dirty="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29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Bolívia</a:t>
                      </a:r>
                      <a:endParaRPr lang="pt-BR" sz="200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1952-54</a:t>
                      </a:r>
                      <a:endParaRPr lang="pt-BR" sz="200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50%</a:t>
                      </a:r>
                      <a:endParaRPr lang="pt-BR" sz="200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50%</a:t>
                      </a:r>
                      <a:endParaRPr lang="pt-BR" sz="200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 dirty="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Subsídios americanos (PL 480), faz desnecessário o apoio da política agrícola, são abandonados.</a:t>
                      </a:r>
                      <a:endParaRPr lang="pt-BR" sz="2000" dirty="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29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Cuba</a:t>
                      </a:r>
                      <a:endParaRPr lang="pt-BR" sz="200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1964-68</a:t>
                      </a:r>
                      <a:endParaRPr lang="pt-BR" sz="200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75%</a:t>
                      </a:r>
                      <a:endParaRPr lang="pt-BR" sz="200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75%</a:t>
                      </a:r>
                      <a:endParaRPr lang="pt-BR" sz="200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 dirty="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Organizou-se com grandes fazendas estatais e com alta dependência da cana de açúcar. Faltou produção de alimentos.</a:t>
                      </a:r>
                      <a:endParaRPr lang="pt-BR" sz="2000" dirty="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Reformas Agrárias em Democracia</a:t>
            </a:r>
          </a:p>
        </p:txBody>
      </p:sp>
      <p:graphicFrame>
        <p:nvGraphicFramePr>
          <p:cNvPr id="4" name="Tabela 3"/>
          <p:cNvGraphicFramePr>
            <a:graphicFrameLocks noGrp="1"/>
          </p:cNvGraphicFramePr>
          <p:nvPr/>
        </p:nvGraphicFramePr>
        <p:xfrm>
          <a:off x="714375" y="2428875"/>
          <a:ext cx="8286808" cy="4071967"/>
        </p:xfrm>
        <a:graphic>
          <a:graphicData uri="http://schemas.openxmlformats.org/drawingml/2006/table">
            <a:tbl>
              <a:tblPr/>
              <a:tblGrid>
                <a:gridCol w="949530"/>
                <a:gridCol w="1150946"/>
                <a:gridCol w="1150946"/>
                <a:gridCol w="1150946"/>
                <a:gridCol w="3884440"/>
              </a:tblGrid>
              <a:tr h="8143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 dirty="0" err="1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Guate</a:t>
                      </a:r>
                      <a:endParaRPr lang="pt-BR" sz="20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 dirty="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Mala</a:t>
                      </a:r>
                      <a:endParaRPr lang="pt-BR" sz="2000" dirty="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1952-1954</a:t>
                      </a:r>
                      <a:endParaRPr lang="pt-BR" sz="200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40%</a:t>
                      </a:r>
                      <a:endParaRPr lang="pt-BR" sz="200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40%</a:t>
                      </a:r>
                      <a:endParaRPr lang="pt-BR" sz="200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Radicalizou demais com a desapropriação da United Fruit e o governo foi derrubado.</a:t>
                      </a:r>
                      <a:endParaRPr lang="pt-BR" sz="200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585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Porto Rico</a:t>
                      </a:r>
                      <a:endParaRPr lang="pt-BR" sz="200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 dirty="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1940-50</a:t>
                      </a:r>
                      <a:endParaRPr lang="pt-BR" sz="2000" dirty="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 dirty="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60%</a:t>
                      </a:r>
                      <a:endParaRPr lang="pt-BR" sz="2000" dirty="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 dirty="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60%</a:t>
                      </a:r>
                      <a:endParaRPr lang="pt-BR" sz="2000" dirty="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Desapropriaram as fazendas de açúcar, mais depois o PL 480 e a crise do mercado de açúcar, geraram crise no setor.</a:t>
                      </a:r>
                      <a:endParaRPr lang="pt-BR" sz="200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585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Vene</a:t>
                      </a:r>
                      <a:endParaRPr lang="pt-BR" sz="200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Zuela</a:t>
                      </a:r>
                      <a:endParaRPr lang="pt-BR" sz="200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1960</a:t>
                      </a:r>
                      <a:endParaRPr lang="pt-BR" sz="200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 dirty="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10%</a:t>
                      </a:r>
                      <a:endParaRPr lang="pt-BR" sz="2000" dirty="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 dirty="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25%</a:t>
                      </a:r>
                      <a:endParaRPr lang="pt-BR" sz="2000" dirty="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 dirty="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Os proprietários foram indenizados com recursos do petróleo, muitos abandonaram as terras por melhores empregos urbanos.</a:t>
                      </a:r>
                      <a:endParaRPr lang="pt-BR" sz="2000" dirty="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292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Rep. Dominic</a:t>
                      </a:r>
                      <a:endParaRPr lang="pt-BR" sz="200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1961</a:t>
                      </a:r>
                      <a:endParaRPr lang="pt-BR" sz="200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83 mil</a:t>
                      </a:r>
                      <a:endParaRPr lang="pt-BR" sz="200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32.000</a:t>
                      </a:r>
                      <a:endParaRPr lang="pt-BR" sz="200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13%</a:t>
                      </a:r>
                      <a:endParaRPr lang="pt-BR" sz="200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 dirty="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Terminou com um golpe de Estado, que reverteu o processo.</a:t>
                      </a:r>
                      <a:endParaRPr lang="pt-BR" sz="2000" dirty="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292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Ecua</a:t>
                      </a:r>
                      <a:endParaRPr lang="pt-BR" sz="200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Dor</a:t>
                      </a:r>
                      <a:endParaRPr lang="pt-BR" sz="200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1964</a:t>
                      </a:r>
                      <a:endParaRPr lang="pt-BR" sz="200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809 mil</a:t>
                      </a:r>
                      <a:endParaRPr lang="pt-BR" sz="200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83,9%</a:t>
                      </a:r>
                      <a:endParaRPr lang="pt-BR" sz="200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86.000</a:t>
                      </a:r>
                      <a:endParaRPr lang="pt-BR" sz="200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15%</a:t>
                      </a:r>
                      <a:endParaRPr lang="pt-BR" sz="200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600" dirty="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Não houve muito abandono, os </a:t>
                      </a:r>
                      <a:r>
                        <a:rPr lang="pt-BR" sz="1600" dirty="0" err="1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parceleiros</a:t>
                      </a:r>
                      <a:r>
                        <a:rPr lang="pt-BR" sz="1600" dirty="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 ficam nas Terras.</a:t>
                      </a:r>
                      <a:endParaRPr lang="pt-BR" sz="2000" dirty="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Reformas em Ditaduras Militares</a:t>
            </a:r>
          </a:p>
        </p:txBody>
      </p:sp>
      <p:graphicFrame>
        <p:nvGraphicFramePr>
          <p:cNvPr id="4" name="Tabela 3"/>
          <p:cNvGraphicFramePr>
            <a:graphicFrameLocks noGrp="1"/>
          </p:cNvGraphicFramePr>
          <p:nvPr/>
        </p:nvGraphicFramePr>
        <p:xfrm>
          <a:off x="928688" y="2357438"/>
          <a:ext cx="7643866" cy="3857654"/>
        </p:xfrm>
        <a:graphic>
          <a:graphicData uri="http://schemas.openxmlformats.org/drawingml/2006/table">
            <a:tbl>
              <a:tblPr/>
              <a:tblGrid>
                <a:gridCol w="875860"/>
                <a:gridCol w="1061648"/>
                <a:gridCol w="1061648"/>
                <a:gridCol w="1061648"/>
                <a:gridCol w="3583062"/>
              </a:tblGrid>
              <a:tr h="192882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2000" dirty="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El Salva</a:t>
                      </a:r>
                      <a:endParaRPr lang="pt-BR" sz="28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2000" dirty="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Dor</a:t>
                      </a:r>
                      <a:endParaRPr lang="pt-BR" sz="2800" dirty="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2000" dirty="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1979</a:t>
                      </a:r>
                      <a:endParaRPr lang="pt-BR" sz="2800" dirty="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2000" dirty="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25%</a:t>
                      </a:r>
                      <a:endParaRPr lang="pt-BR" sz="2800" dirty="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2000" dirty="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80.000</a:t>
                      </a:r>
                      <a:endParaRPr lang="pt-BR" sz="28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2000" dirty="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7%</a:t>
                      </a:r>
                      <a:endParaRPr lang="pt-BR" sz="2800" dirty="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2000" dirty="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Ocorreu durante o processo de paz, mais depois as cooperativas ficaram endividadas e muitas perderam a terra.</a:t>
                      </a:r>
                      <a:endParaRPr lang="pt-BR" sz="2800" dirty="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882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200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Peru</a:t>
                      </a:r>
                      <a:endParaRPr lang="pt-BR" sz="280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200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1968-1970</a:t>
                      </a:r>
                      <a:endParaRPr lang="pt-BR" sz="280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200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Oito milhões</a:t>
                      </a:r>
                      <a:endParaRPr lang="pt-BR" sz="280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200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50%</a:t>
                      </a:r>
                      <a:endParaRPr lang="pt-BR" sz="280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200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375.000</a:t>
                      </a:r>
                      <a:endParaRPr lang="pt-BR" sz="280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200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24%</a:t>
                      </a:r>
                      <a:endParaRPr lang="pt-BR" sz="280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2000" dirty="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Queda de preços agrícolas, PL 480, importações subsidiadas de USA</a:t>
                      </a:r>
                      <a:endParaRPr lang="pt-BR" sz="2800" dirty="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Reformas Agrárias Recentes</a:t>
            </a:r>
          </a:p>
        </p:txBody>
      </p:sp>
      <p:graphicFrame>
        <p:nvGraphicFramePr>
          <p:cNvPr id="4" name="Tabela 3"/>
          <p:cNvGraphicFramePr>
            <a:graphicFrameLocks noGrp="1"/>
          </p:cNvGraphicFramePr>
          <p:nvPr/>
        </p:nvGraphicFramePr>
        <p:xfrm>
          <a:off x="857250" y="2500313"/>
          <a:ext cx="8001055" cy="4000527"/>
        </p:xfrm>
        <a:graphic>
          <a:graphicData uri="http://schemas.openxmlformats.org/drawingml/2006/table">
            <a:tbl>
              <a:tblPr/>
              <a:tblGrid>
                <a:gridCol w="916787"/>
                <a:gridCol w="1111258"/>
                <a:gridCol w="1111258"/>
                <a:gridCol w="1111258"/>
                <a:gridCol w="3750494"/>
              </a:tblGrid>
              <a:tr h="133350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 dirty="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Chile</a:t>
                      </a:r>
                      <a:endParaRPr lang="pt-BR" sz="2400" dirty="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 dirty="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1964-1973</a:t>
                      </a:r>
                      <a:endParaRPr lang="pt-BR" sz="2400" dirty="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 dirty="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900 mil</a:t>
                      </a:r>
                      <a:endParaRPr lang="pt-BR" sz="24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 dirty="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70%</a:t>
                      </a:r>
                      <a:endParaRPr lang="pt-BR" sz="2400" dirty="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pt-BR" sz="1800" dirty="0">
                        <a:solidFill>
                          <a:srgbClr val="008080"/>
                        </a:solidFill>
                        <a:latin typeface="Century Gothic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Parte da terra foi devolvida pelos militares, mas, a pesar disso, a reforma teve efeitos econômicos no país.</a:t>
                      </a:r>
                      <a:endParaRPr lang="pt-BR" sz="240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50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Nicara</a:t>
                      </a:r>
                      <a:endParaRPr lang="pt-BR" sz="240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Gua</a:t>
                      </a:r>
                      <a:endParaRPr lang="pt-BR" sz="240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1980-86</a:t>
                      </a:r>
                      <a:endParaRPr lang="pt-BR" sz="240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50%</a:t>
                      </a:r>
                      <a:endParaRPr lang="pt-BR" sz="240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 dirty="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50%</a:t>
                      </a:r>
                      <a:endParaRPr lang="pt-BR" sz="2400" dirty="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 dirty="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Parte da terra foi dada a empresas estatais, houve problemas de gestão, e contra-revolução em 1990.</a:t>
                      </a:r>
                      <a:endParaRPr lang="pt-BR" sz="2400" dirty="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50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Brasil</a:t>
                      </a:r>
                      <a:endParaRPr lang="pt-BR" sz="240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 dirty="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1985-1987, </a:t>
                      </a:r>
                      <a:r>
                        <a:rPr lang="pt-BR" sz="1800" dirty="0" smtClean="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1994-2002</a:t>
                      </a:r>
                      <a:endParaRPr lang="pt-BR" sz="2400" dirty="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21 milhões</a:t>
                      </a:r>
                      <a:endParaRPr lang="pt-BR" sz="240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10%</a:t>
                      </a:r>
                      <a:endParaRPr lang="pt-BR" sz="240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600 mil</a:t>
                      </a:r>
                      <a:endParaRPr lang="pt-BR" sz="240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25%</a:t>
                      </a:r>
                      <a:endParaRPr lang="pt-BR" sz="240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 dirty="0">
                          <a:solidFill>
                            <a:srgbClr val="008080"/>
                          </a:solidFill>
                          <a:latin typeface="Century Gothic"/>
                          <a:ea typeface="Times New Roman"/>
                        </a:rPr>
                        <a:t>Falta de assistência técnica e infra-estrutura adequada, preços baixos dos produtos agrícolas.</a:t>
                      </a:r>
                      <a:endParaRPr lang="pt-BR" sz="2400" dirty="0">
                        <a:latin typeface="Times New Roman"/>
                        <a:ea typeface="Times New Roman"/>
                      </a:endParaRP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Capsulas">
  <a:themeElements>
    <a:clrScheme name="Capsulas 2">
      <a:dk1>
        <a:srgbClr val="003366"/>
      </a:dk1>
      <a:lt1>
        <a:srgbClr val="FFFFFF"/>
      </a:lt1>
      <a:dk2>
        <a:srgbClr val="006666"/>
      </a:dk2>
      <a:lt2>
        <a:srgbClr val="003366"/>
      </a:lt2>
      <a:accent1>
        <a:srgbClr val="99CC99"/>
      </a:accent1>
      <a:accent2>
        <a:srgbClr val="33CCCC"/>
      </a:accent2>
      <a:accent3>
        <a:srgbClr val="FFFFFF"/>
      </a:accent3>
      <a:accent4>
        <a:srgbClr val="002A56"/>
      </a:accent4>
      <a:accent5>
        <a:srgbClr val="CAE2CA"/>
      </a:accent5>
      <a:accent6>
        <a:srgbClr val="2DB9B9"/>
      </a:accent6>
      <a:hlink>
        <a:srgbClr val="666699"/>
      </a:hlink>
      <a:folHlink>
        <a:srgbClr val="CC99FF"/>
      </a:folHlink>
    </a:clrScheme>
    <a:fontScheme name="Capsula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apsulas 1">
        <a:dk1>
          <a:srgbClr val="000066"/>
        </a:dk1>
        <a:lt1>
          <a:srgbClr val="FFFFEB"/>
        </a:lt1>
        <a:dk2>
          <a:srgbClr val="336699"/>
        </a:dk2>
        <a:lt2>
          <a:srgbClr val="FFFFEB"/>
        </a:lt2>
        <a:accent1>
          <a:srgbClr val="666699"/>
        </a:accent1>
        <a:accent2>
          <a:srgbClr val="99CCFF"/>
        </a:accent2>
        <a:accent3>
          <a:srgbClr val="ADB8CA"/>
        </a:accent3>
        <a:accent4>
          <a:srgbClr val="DADAC9"/>
        </a:accent4>
        <a:accent5>
          <a:srgbClr val="B8B8CA"/>
        </a:accent5>
        <a:accent6>
          <a:srgbClr val="8AB9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as 2">
        <a:dk1>
          <a:srgbClr val="003366"/>
        </a:dk1>
        <a:lt1>
          <a:srgbClr val="FFFFFF"/>
        </a:lt1>
        <a:dk2>
          <a:srgbClr val="006666"/>
        </a:dk2>
        <a:lt2>
          <a:srgbClr val="003366"/>
        </a:lt2>
        <a:accent1>
          <a:srgbClr val="99CC99"/>
        </a:accent1>
        <a:accent2>
          <a:srgbClr val="33CCCC"/>
        </a:accent2>
        <a:accent3>
          <a:srgbClr val="FFFFFF"/>
        </a:accent3>
        <a:accent4>
          <a:srgbClr val="002A56"/>
        </a:accent4>
        <a:accent5>
          <a:srgbClr val="CAE2CA"/>
        </a:accent5>
        <a:accent6>
          <a:srgbClr val="2DB9B9"/>
        </a:accent6>
        <a:hlink>
          <a:srgbClr val="666699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a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0C0C0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as 4">
        <a:dk1>
          <a:srgbClr val="000000"/>
        </a:dk1>
        <a:lt1>
          <a:srgbClr val="FFFFFF"/>
        </a:lt1>
        <a:dk2>
          <a:srgbClr val="9900CC"/>
        </a:dk2>
        <a:lt2>
          <a:srgbClr val="0033CC"/>
        </a:lt2>
        <a:accent1>
          <a:srgbClr val="FFCC66"/>
        </a:accent1>
        <a:accent2>
          <a:srgbClr val="33CC33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2DB92D"/>
        </a:accent6>
        <a:hlink>
          <a:srgbClr val="9900CC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Files\Office2Kp\Templates\Estruturas de apresentação\Capsulas.pot</Template>
  <TotalTime>656</TotalTime>
  <Words>478</Words>
  <Application>Microsoft Office PowerPoint</Application>
  <PresentationFormat>Apresentação na tela (4:3)</PresentationFormat>
  <Paragraphs>119</Paragraphs>
  <Slides>8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8</vt:i4>
      </vt:variant>
    </vt:vector>
  </HeadingPairs>
  <TitlesOfParts>
    <vt:vector size="15" baseType="lpstr">
      <vt:lpstr>Times New Roman</vt:lpstr>
      <vt:lpstr>Arial</vt:lpstr>
      <vt:lpstr>Wingdings</vt:lpstr>
      <vt:lpstr>Calibri</vt:lpstr>
      <vt:lpstr>AvantGarde Bk BT</vt:lpstr>
      <vt:lpstr>Century Gothic</vt:lpstr>
      <vt:lpstr>Capsulas</vt:lpstr>
      <vt:lpstr>Agricultura Familiar</vt:lpstr>
      <vt:lpstr>Objetivo do Curso</vt:lpstr>
      <vt:lpstr>Síntese das Aulas</vt:lpstr>
      <vt:lpstr>1ª aula</vt:lpstr>
      <vt:lpstr>Reformas Agrárias Revolucionárias</vt:lpstr>
      <vt:lpstr>Reformas Agrárias em Democracia</vt:lpstr>
      <vt:lpstr>Reformas em Ditaduras Militares</vt:lpstr>
      <vt:lpstr>Reformas Agrárias Recentes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EXPERIÊNCIAS DE  DESENVOLVIMENTO TERRITORIAL RURAL NO BRASIL</dc:title>
  <dc:creator>Carlos Guanziroli</dc:creator>
  <cp:lastModifiedBy>Carlos</cp:lastModifiedBy>
  <cp:revision>137</cp:revision>
  <cp:lastPrinted>1601-01-01T00:00:00Z</cp:lastPrinted>
  <dcterms:created xsi:type="dcterms:W3CDTF">2005-12-12T11:30:54Z</dcterms:created>
  <dcterms:modified xsi:type="dcterms:W3CDTF">2010-03-05T19:55:30Z</dcterms:modified>
</cp:coreProperties>
</file>